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41" r:id="rId6"/>
    <p:sldId id="340" r:id="rId7"/>
    <p:sldId id="348" r:id="rId8"/>
    <p:sldId id="349" r:id="rId9"/>
    <p:sldId id="334" r:id="rId10"/>
    <p:sldId id="337" r:id="rId11"/>
    <p:sldId id="346" r:id="rId12"/>
    <p:sldId id="347" r:id="rId13"/>
    <p:sldId id="338" r:id="rId14"/>
    <p:sldId id="342" r:id="rId15"/>
    <p:sldId id="343" r:id="rId16"/>
    <p:sldId id="345" r:id="rId17"/>
    <p:sldId id="29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1"/>
            </a:pPr>
            <a:r>
              <a:rPr lang="en-US" dirty="0" smtClean="0"/>
              <a:t>Now </a:t>
            </a:r>
            <a:r>
              <a:rPr lang="en-US" dirty="0"/>
              <a:t>I saw heaven opened, and behold, a white horse. And He who sat on him was called Faithful and True, and in righteousness He judges and makes war. </a:t>
            </a:r>
            <a:endParaRPr lang="en-US" dirty="0" smtClean="0"/>
          </a:p>
          <a:p>
            <a:pPr marL="514350" indent="-514350">
              <a:buSzPct val="90000"/>
              <a:buFont typeface="+mj-lt"/>
              <a:buAutoNum type="arabicPeriod" startAt="11"/>
            </a:pPr>
            <a:endParaRPr lang="en-US" sz="800" dirty="0" smtClean="0"/>
          </a:p>
          <a:p>
            <a:pPr marL="514350" indent="-514350">
              <a:buSzPct val="90000"/>
              <a:buFont typeface="+mj-lt"/>
              <a:buAutoNum type="arabicPeriod" startAt="11"/>
            </a:pPr>
            <a:r>
              <a:rPr lang="en-US" dirty="0" smtClean="0"/>
              <a:t>His </a:t>
            </a:r>
            <a:r>
              <a:rPr lang="en-US" dirty="0"/>
              <a:t>eyes were like a flame of fire, and on His head were many crowns. He had a name written that no one knew except Himself.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He </a:t>
            </a:r>
            <a:r>
              <a:rPr lang="en-US" dirty="0"/>
              <a:t>was clothed with a robe dipped in blood, and His name is called The Word of God. </a:t>
            </a:r>
            <a:endParaRPr lang="en-US" dirty="0" smtClean="0"/>
          </a:p>
          <a:p>
            <a:pPr marL="514350" indent="-514350">
              <a:buSzPct val="90000"/>
              <a:buFont typeface="+mj-lt"/>
              <a:buAutoNum type="arabicPeriod" startAt="13"/>
            </a:pPr>
            <a:endParaRPr lang="en-US" sz="800" dirty="0" smtClean="0"/>
          </a:p>
          <a:p>
            <a:pPr marL="514350" indent="-514350">
              <a:buSzPct val="90000"/>
              <a:buFont typeface="+mj-lt"/>
              <a:buAutoNum type="arabicPeriod" startAt="13"/>
            </a:pPr>
            <a:r>
              <a:rPr lang="en-US" dirty="0" smtClean="0"/>
              <a:t>And </a:t>
            </a:r>
            <a:r>
              <a:rPr lang="en-US" dirty="0"/>
              <a:t>the armies in heaven, clothed in fine linen, white and clean, followed Him on white horses</a:t>
            </a:r>
            <a:r>
              <a:rPr lang="en-US" dirty="0" smtClean="0"/>
              <a:t>.</a:t>
            </a:r>
            <a:endParaRPr lang="en-US" dirty="0"/>
          </a:p>
        </p:txBody>
      </p:sp>
    </p:spTree>
    <p:extLst>
      <p:ext uri="{BB962C8B-B14F-4D97-AF65-F5344CB8AC3E}">
        <p14:creationId xmlns:p14="http://schemas.microsoft.com/office/powerpoint/2010/main" val="110772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5"/>
            </a:pPr>
            <a:r>
              <a:rPr lang="en-US" dirty="0" smtClean="0"/>
              <a:t>Now </a:t>
            </a:r>
            <a:r>
              <a:rPr lang="en-US" dirty="0"/>
              <a:t>out of His mouth goes a sharp sword, that with it He should strike the nations. And He Himself will rule them with a rod of iron. He Himself treads the winepress of the fierceness and wrath of Almighty God. </a:t>
            </a:r>
            <a:endParaRPr lang="en-US" dirty="0" smtClean="0"/>
          </a:p>
          <a:p>
            <a:pPr marL="514350" indent="-514350">
              <a:buSzPct val="90000"/>
              <a:buFont typeface="+mj-lt"/>
              <a:buAutoNum type="arabicPeriod" startAt="15"/>
            </a:pPr>
            <a:endParaRPr lang="en-US" sz="800" dirty="0" smtClean="0"/>
          </a:p>
          <a:p>
            <a:pPr marL="514350" indent="-514350">
              <a:buSzPct val="90000"/>
              <a:buFont typeface="+mj-lt"/>
              <a:buAutoNum type="arabicPeriod" startAt="15"/>
            </a:pPr>
            <a:r>
              <a:rPr lang="en-US" dirty="0" smtClean="0"/>
              <a:t>And </a:t>
            </a:r>
            <a:r>
              <a:rPr lang="en-US" dirty="0"/>
              <a:t>He has on His robe and on His thigh a name </a:t>
            </a:r>
            <a:r>
              <a:rPr lang="en-US" dirty="0" smtClean="0"/>
              <a:t>written: KING </a:t>
            </a:r>
            <a:r>
              <a:rPr lang="en-US" dirty="0"/>
              <a:t>OF KINGS AND LORD OF LORDS. </a:t>
            </a:r>
          </a:p>
        </p:txBody>
      </p:sp>
    </p:spTree>
    <p:extLst>
      <p:ext uri="{BB962C8B-B14F-4D97-AF65-F5344CB8AC3E}">
        <p14:creationId xmlns:p14="http://schemas.microsoft.com/office/powerpoint/2010/main" val="110772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17"/>
            </a:pPr>
            <a:r>
              <a:rPr lang="en-US" dirty="0" smtClean="0"/>
              <a:t>Then </a:t>
            </a:r>
            <a:r>
              <a:rPr lang="en-US" dirty="0"/>
              <a:t>I saw an angel standing in the sun; and he cried with a loud voice, saying to all the birds that fly in the midst of heaven</a:t>
            </a:r>
            <a:r>
              <a:rPr lang="en-US" dirty="0" smtClean="0"/>
              <a:t>, “Come </a:t>
            </a:r>
            <a:r>
              <a:rPr lang="en-US" dirty="0"/>
              <a:t>and gather together for the supper of the great God,   </a:t>
            </a:r>
            <a:endParaRPr lang="en-US" dirty="0" smtClean="0"/>
          </a:p>
          <a:p>
            <a:pPr marL="514350" indent="-514350">
              <a:buSzPct val="90000"/>
              <a:buFont typeface="+mj-lt"/>
              <a:buAutoNum type="arabicPeriod" startAt="17"/>
            </a:pPr>
            <a:endParaRPr lang="en-US" sz="900" dirty="0" smtClean="0"/>
          </a:p>
          <a:p>
            <a:pPr marL="514350" indent="-514350">
              <a:buSzPct val="90000"/>
              <a:buFont typeface="+mj-lt"/>
              <a:buAutoNum type="arabicPeriod" startAt="17"/>
            </a:pPr>
            <a:r>
              <a:rPr lang="en-US" dirty="0" smtClean="0"/>
              <a:t>that </a:t>
            </a:r>
            <a:r>
              <a:rPr lang="en-US" dirty="0"/>
              <a:t>you may eat the flesh of kings, the flesh of captains, the flesh of mighty men, the flesh of horses and of those who sit on them, and the flesh of all people, free and slave, both small and great</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9"/>
            </a:pPr>
            <a:r>
              <a:rPr lang="en-US" dirty="0" smtClean="0"/>
              <a:t>And </a:t>
            </a:r>
            <a:r>
              <a:rPr lang="en-US" dirty="0"/>
              <a:t>I saw the beast, the kings of the earth, and their armies, gathered together to make war against Him who sat on the horse and against His army. </a:t>
            </a:r>
          </a:p>
        </p:txBody>
      </p:sp>
    </p:spTree>
    <p:extLst>
      <p:ext uri="{BB962C8B-B14F-4D97-AF65-F5344CB8AC3E}">
        <p14:creationId xmlns:p14="http://schemas.microsoft.com/office/powerpoint/2010/main" val="2886399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fontScale="92500"/>
          </a:bodyPr>
          <a:lstStyle/>
          <a:p>
            <a:pPr marL="514350" indent="-514350">
              <a:buSzPct val="90000"/>
              <a:buFont typeface="+mj-lt"/>
              <a:buAutoNum type="arabicPeriod" startAt="20"/>
            </a:pPr>
            <a:r>
              <a:rPr lang="en-US" dirty="0" smtClean="0"/>
              <a:t>Then </a:t>
            </a:r>
            <a:r>
              <a:rPr lang="en-US" dirty="0"/>
              <a:t>the beast was captured, and with him the false prophet who worked signs in his presence, by which he deceived those who received the mark of the beast and those who worshiped his image. These two were cast alive into the lake of fire burning with brimstone. </a:t>
            </a:r>
            <a:endParaRPr lang="en-US" dirty="0" smtClean="0"/>
          </a:p>
          <a:p>
            <a:pPr marL="514350" indent="-514350">
              <a:buSzPct val="90000"/>
              <a:buFont typeface="+mj-lt"/>
              <a:buAutoNum type="arabicPeriod" startAt="20"/>
            </a:pPr>
            <a:r>
              <a:rPr lang="en-US" dirty="0" smtClean="0"/>
              <a:t>And </a:t>
            </a:r>
            <a:r>
              <a:rPr lang="en-US" dirty="0"/>
              <a:t>the rest were killed with the sword which proceeded from the mouth of Him who sat on the horse. And all the birds were filled with their flesh. </a:t>
            </a:r>
          </a:p>
        </p:txBody>
      </p:sp>
    </p:spTree>
    <p:extLst>
      <p:ext uri="{BB962C8B-B14F-4D97-AF65-F5344CB8AC3E}">
        <p14:creationId xmlns:p14="http://schemas.microsoft.com/office/powerpoint/2010/main" val="275538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bp.blogspot.com/_D7NAYT0b89Q/TD-mGnL2byI/AAAAAAAAE-Y/ttPKlE_VBz8/s1600/Israel+trip+2010+07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57"/>
            <a:ext cx="9144000" cy="6863457"/>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457200"/>
            <a:ext cx="8229600" cy="4525963"/>
          </a:xfrm>
        </p:spPr>
        <p:txBody>
          <a:bodyPr/>
          <a:lstStyle/>
          <a:p>
            <a:pPr lvl="0"/>
            <a:r>
              <a:rPr lang="en-US" b="1" dirty="0">
                <a:effectLst>
                  <a:outerShdw blurRad="38100" dist="38100" dir="2700000" algn="tl">
                    <a:srgbClr val="000000">
                      <a:alpha val="43137"/>
                    </a:srgbClr>
                  </a:outerShdw>
                </a:effectLst>
              </a:rPr>
              <a:t>Three enemies have been destroyed: Babylon, the beast, and the false prophet. </a:t>
            </a:r>
            <a:endParaRPr lang="en-US" b="1" dirty="0" smtClean="0">
              <a:effectLst>
                <a:outerShdw blurRad="38100" dist="38100" dir="2700000" algn="tl">
                  <a:srgbClr val="000000">
                    <a:alpha val="43137"/>
                  </a:srgbClr>
                </a:outerShdw>
              </a:effectLst>
            </a:endParaRPr>
          </a:p>
          <a:p>
            <a:pPr lvl="0"/>
            <a:r>
              <a:rPr lang="en-US" b="1" dirty="0" smtClean="0">
                <a:effectLst>
                  <a:outerShdw blurRad="38100" dist="38100" dir="2700000" algn="tl">
                    <a:srgbClr val="000000">
                      <a:alpha val="43137"/>
                    </a:srgbClr>
                  </a:outerShdw>
                </a:effectLst>
              </a:rPr>
              <a:t>There </a:t>
            </a:r>
            <a:r>
              <a:rPr lang="en-US" b="1" dirty="0">
                <a:effectLst>
                  <a:outerShdw blurRad="38100" dist="38100" dir="2700000" algn="tl">
                    <a:srgbClr val="000000">
                      <a:alpha val="43137"/>
                    </a:srgbClr>
                  </a:outerShdw>
                </a:effectLst>
              </a:rPr>
              <a:t>is one remaining – the dragon. </a:t>
            </a:r>
          </a:p>
          <a:p>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555735"/>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981200"/>
            <a:ext cx="7848600" cy="4495800"/>
          </a:xfrm>
        </p:spPr>
        <p:txBody>
          <a:bodyPr>
            <a:normAutofit/>
          </a:bodyPr>
          <a:lstStyle/>
          <a:p>
            <a:pPr marL="0" indent="0" algn="ctr">
              <a:buSzPct val="90000"/>
              <a:buNone/>
            </a:pPr>
            <a:r>
              <a:rPr lang="en-US" sz="4000" b="1" i="1" dirty="0" smtClean="0"/>
              <a:t>A </a:t>
            </a:r>
            <a:r>
              <a:rPr lang="en-US" sz="4000" b="1" i="1" dirty="0" smtClean="0"/>
              <a:t>Vision of Victory</a:t>
            </a:r>
          </a:p>
          <a:p>
            <a:pPr marL="0" indent="0">
              <a:buSzPct val="90000"/>
              <a:buNone/>
            </a:pPr>
            <a:endParaRPr lang="en-US" sz="1000" b="1" dirty="0" smtClean="0"/>
          </a:p>
          <a:p>
            <a:pPr>
              <a:buSzPct val="90000"/>
            </a:pPr>
            <a:r>
              <a:rPr lang="en-US" b="1" dirty="0" smtClean="0"/>
              <a:t>Heaven Rejoices - vs. 1-10</a:t>
            </a:r>
          </a:p>
          <a:p>
            <a:pPr>
              <a:buSzPct val="90000"/>
            </a:pPr>
            <a:r>
              <a:rPr lang="en-US" b="1" dirty="0" smtClean="0"/>
              <a:t>Christ the </a:t>
            </a:r>
            <a:r>
              <a:rPr lang="en-US" b="1" dirty="0"/>
              <a:t>Conquering </a:t>
            </a:r>
            <a:r>
              <a:rPr lang="en-US" b="1" dirty="0" smtClean="0"/>
              <a:t>Commander -</a:t>
            </a:r>
            <a:r>
              <a:rPr lang="en-US" dirty="0" smtClean="0"/>
              <a:t>               </a:t>
            </a:r>
            <a:r>
              <a:rPr lang="en-US" b="1" dirty="0" smtClean="0"/>
              <a:t>vs</a:t>
            </a:r>
            <a:r>
              <a:rPr lang="en-US" b="1" dirty="0"/>
              <a:t>. </a:t>
            </a:r>
            <a:r>
              <a:rPr lang="en-US" b="1" dirty="0" smtClean="0"/>
              <a:t>11-16</a:t>
            </a:r>
          </a:p>
          <a:p>
            <a:pPr>
              <a:buSzPct val="90000"/>
            </a:pPr>
            <a:r>
              <a:rPr lang="en-US" b="1" dirty="0" smtClean="0"/>
              <a:t>Battle of Armageddon - vs. 17-21</a:t>
            </a:r>
            <a:endParaRPr lang="en-US" b="1" dirty="0" smtClean="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After </a:t>
            </a:r>
            <a:r>
              <a:rPr lang="en-US" dirty="0"/>
              <a:t>these things I heard a loud voice of a great multitude in heaven, saying, </a:t>
            </a:r>
            <a:r>
              <a:rPr lang="en-US" dirty="0" smtClean="0"/>
              <a:t>“Alleluia</a:t>
            </a:r>
            <a:r>
              <a:rPr lang="en-US" dirty="0"/>
              <a:t>! Salvation and glory and honor and power belong to the Lord our God!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For </a:t>
            </a:r>
            <a:r>
              <a:rPr lang="en-US" dirty="0"/>
              <a:t>true and righteous are His judgments, because He has judged the great harlot who corrupted the earth with her fornication; and He has avenged on her the blood of His servants shed by her</a:t>
            </a:r>
            <a:r>
              <a:rPr lang="en-US" dirty="0" smtClean="0"/>
              <a:t>.”</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Again </a:t>
            </a:r>
            <a:r>
              <a:rPr lang="en-US" dirty="0"/>
              <a:t>they said, </a:t>
            </a:r>
            <a:r>
              <a:rPr lang="en-US" dirty="0" smtClean="0"/>
              <a:t>“Alleluia</a:t>
            </a:r>
            <a:r>
              <a:rPr lang="en-US" dirty="0"/>
              <a:t>! Her smoke rises up forever and ever</a:t>
            </a:r>
            <a:r>
              <a:rPr lang="en-US" dirty="0" smtClean="0"/>
              <a:t>!”</a:t>
            </a:r>
          </a:p>
          <a:p>
            <a:pPr marL="514350" indent="-514350">
              <a:buSzPct val="90000"/>
              <a:buFont typeface="+mj-lt"/>
              <a:buAutoNum type="arabicPeriod" startAt="3"/>
            </a:pPr>
            <a:r>
              <a:rPr lang="en-US" dirty="0" smtClean="0"/>
              <a:t>And </a:t>
            </a:r>
            <a:r>
              <a:rPr lang="en-US" dirty="0"/>
              <a:t>the twenty-four elders and the four living creatures fell down and worshiped God who sat on the throne, saying</a:t>
            </a:r>
            <a:r>
              <a:rPr lang="en-US" dirty="0" smtClean="0"/>
              <a:t>, “Amen</a:t>
            </a:r>
            <a:r>
              <a:rPr lang="en-US" dirty="0"/>
              <a:t>! Alleluia</a:t>
            </a:r>
            <a:r>
              <a:rPr lang="en-US" dirty="0" smtClean="0"/>
              <a:t>!”</a:t>
            </a:r>
          </a:p>
          <a:p>
            <a:pPr marL="514350" indent="-514350">
              <a:buSzPct val="90000"/>
              <a:buFont typeface="+mj-lt"/>
              <a:buAutoNum type="arabicPeriod" startAt="3"/>
            </a:pPr>
            <a:r>
              <a:rPr lang="en-US" dirty="0" smtClean="0"/>
              <a:t>Then </a:t>
            </a:r>
            <a:r>
              <a:rPr lang="en-US" dirty="0"/>
              <a:t>a voice came from the throne, saying</a:t>
            </a:r>
            <a:r>
              <a:rPr lang="en-US" dirty="0" smtClean="0"/>
              <a:t>, “Praise </a:t>
            </a:r>
            <a:r>
              <a:rPr lang="en-US" dirty="0"/>
              <a:t>our God, all you His servants and those who fear Him, both small and </a:t>
            </a:r>
            <a:r>
              <a:rPr lang="en-US" dirty="0" smtClean="0"/>
              <a:t>great!”</a:t>
            </a:r>
            <a:endParaRPr lang="en-US" dirty="0"/>
          </a:p>
        </p:txBody>
      </p:sp>
    </p:spTree>
    <p:extLst>
      <p:ext uri="{BB962C8B-B14F-4D97-AF65-F5344CB8AC3E}">
        <p14:creationId xmlns:p14="http://schemas.microsoft.com/office/powerpoint/2010/main" val="22761710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fontScale="92500"/>
          </a:bodyPr>
          <a:lstStyle/>
          <a:p>
            <a:pPr marL="514350" indent="-514350">
              <a:buSzPct val="90000"/>
              <a:buFont typeface="+mj-lt"/>
              <a:buAutoNum type="arabicPeriod" startAt="6"/>
            </a:pPr>
            <a:r>
              <a:rPr lang="en-US" dirty="0" smtClean="0"/>
              <a:t>And </a:t>
            </a:r>
            <a:r>
              <a:rPr lang="en-US" dirty="0"/>
              <a:t>I heard, as it were, the voice of a great multitude, as the sound of many waters and as the sound of mighty </a:t>
            </a:r>
            <a:r>
              <a:rPr lang="en-US" dirty="0" err="1"/>
              <a:t>thunderings</a:t>
            </a:r>
            <a:r>
              <a:rPr lang="en-US" dirty="0"/>
              <a:t>, saying, </a:t>
            </a:r>
            <a:r>
              <a:rPr lang="en-US" dirty="0" smtClean="0"/>
              <a:t>“Alleluia</a:t>
            </a:r>
            <a:r>
              <a:rPr lang="en-US" dirty="0"/>
              <a:t>! For the Lord God Omnipotent reigns! </a:t>
            </a:r>
            <a:endParaRPr lang="en-US" dirty="0" smtClean="0"/>
          </a:p>
          <a:p>
            <a:pPr marL="514350" indent="-514350">
              <a:buSzPct val="90000"/>
              <a:buFont typeface="+mj-lt"/>
              <a:buAutoNum type="arabicPeriod" startAt="6"/>
            </a:pPr>
            <a:r>
              <a:rPr lang="en-US" dirty="0" smtClean="0"/>
              <a:t>Let </a:t>
            </a:r>
            <a:r>
              <a:rPr lang="en-US" dirty="0"/>
              <a:t>us be glad and rejoice and give Him glory, for the marriage of the Lamb has come, and His wife has made herself ready</a:t>
            </a:r>
            <a:r>
              <a:rPr lang="en-US" dirty="0" smtClean="0"/>
              <a:t>.”</a:t>
            </a:r>
          </a:p>
          <a:p>
            <a:pPr marL="514350" indent="-514350">
              <a:buSzPct val="90000"/>
              <a:buFont typeface="+mj-lt"/>
              <a:buAutoNum type="arabicPeriod" startAt="6"/>
            </a:pPr>
            <a:r>
              <a:rPr lang="en-US" dirty="0" smtClean="0"/>
              <a:t>And </a:t>
            </a:r>
            <a:r>
              <a:rPr lang="en-US" dirty="0"/>
              <a:t>to her it was granted to be arrayed in fine linen, clean and bright, for the fine linen is the righteous acts of the saints. </a:t>
            </a:r>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562600" cy="1143000"/>
          </a:xfrm>
        </p:spPr>
        <p:txBody>
          <a:bodyPr>
            <a:normAutofit fontScale="90000"/>
          </a:bodyPr>
          <a:lstStyle/>
          <a:p>
            <a:r>
              <a:rPr lang="en-US" b="1" dirty="0" smtClean="0">
                <a:solidFill>
                  <a:schemeClr val="bg1"/>
                </a:solidFill>
              </a:rPr>
              <a:t>Jewish Marriage Customs</a:t>
            </a:r>
            <a:endParaRPr lang="en-US" b="1" dirty="0">
              <a:solidFill>
                <a:schemeClr val="bg1"/>
              </a:solidFill>
            </a:endParaRPr>
          </a:p>
        </p:txBody>
      </p:sp>
      <p:sp>
        <p:nvSpPr>
          <p:cNvPr id="3" name="Content Placeholder 2"/>
          <p:cNvSpPr>
            <a:spLocks noGrp="1"/>
          </p:cNvSpPr>
          <p:nvPr>
            <p:ph idx="1"/>
          </p:nvPr>
        </p:nvSpPr>
        <p:spPr>
          <a:xfrm>
            <a:off x="457200" y="1722437"/>
            <a:ext cx="8229600" cy="4525963"/>
          </a:xfrm>
        </p:spPr>
        <p:txBody>
          <a:bodyPr>
            <a:normAutofit fontScale="92500" lnSpcReduction="20000"/>
          </a:bodyPr>
          <a:lstStyle/>
          <a:p>
            <a:pPr lvl="0"/>
            <a:r>
              <a:rPr lang="en-US" dirty="0">
                <a:solidFill>
                  <a:schemeClr val="bg1"/>
                </a:solidFill>
              </a:rPr>
              <a:t>A betrothal period was more </a:t>
            </a:r>
            <a:r>
              <a:rPr lang="en-US" dirty="0" smtClean="0">
                <a:solidFill>
                  <a:schemeClr val="bg1"/>
                </a:solidFill>
              </a:rPr>
              <a:t>                                   binding </a:t>
            </a:r>
            <a:r>
              <a:rPr lang="en-US" dirty="0">
                <a:solidFill>
                  <a:schemeClr val="bg1"/>
                </a:solidFill>
              </a:rPr>
              <a:t>than our “</a:t>
            </a:r>
            <a:r>
              <a:rPr lang="en-US" dirty="0" smtClean="0">
                <a:solidFill>
                  <a:schemeClr val="bg1"/>
                </a:solidFill>
              </a:rPr>
              <a:t>engagement” periods today. </a:t>
            </a:r>
            <a:endParaRPr lang="en-US" dirty="0">
              <a:solidFill>
                <a:schemeClr val="bg1"/>
              </a:solidFill>
            </a:endParaRPr>
          </a:p>
          <a:p>
            <a:pPr lvl="0"/>
            <a:r>
              <a:rPr lang="en-US" dirty="0">
                <a:solidFill>
                  <a:schemeClr val="bg1"/>
                </a:solidFill>
              </a:rPr>
              <a:t>During the betrothal period, the husband would pay the dowry </a:t>
            </a:r>
            <a:r>
              <a:rPr lang="en-US" dirty="0" smtClean="0">
                <a:solidFill>
                  <a:schemeClr val="bg1"/>
                </a:solidFill>
              </a:rPr>
              <a:t>and </a:t>
            </a:r>
            <a:r>
              <a:rPr lang="en-US" dirty="0">
                <a:solidFill>
                  <a:schemeClr val="bg1"/>
                </a:solidFill>
              </a:rPr>
              <a:t>make preparations for the wedding feast. </a:t>
            </a:r>
          </a:p>
          <a:p>
            <a:pPr lvl="0"/>
            <a:r>
              <a:rPr lang="en-US" dirty="0">
                <a:solidFill>
                  <a:schemeClr val="bg1"/>
                </a:solidFill>
              </a:rPr>
              <a:t>When the time came for the marriage to be consummated, the groom, arrayed in his best clothes, and joined by his friends, would make a procession to the home of his bride and take her to his home. </a:t>
            </a:r>
          </a:p>
          <a:p>
            <a:pPr lvl="0"/>
            <a:r>
              <a:rPr lang="en-US" dirty="0">
                <a:solidFill>
                  <a:schemeClr val="bg1"/>
                </a:solidFill>
              </a:rPr>
              <a:t>The festivities would last seven days or longer. </a:t>
            </a:r>
          </a:p>
          <a:p>
            <a:endParaRPr lang="en-US" dirty="0">
              <a:solidFill>
                <a:schemeClr val="bg1"/>
              </a:solidFill>
            </a:endParaRPr>
          </a:p>
        </p:txBody>
      </p:sp>
      <p:pic>
        <p:nvPicPr>
          <p:cNvPr id="2050" name="Picture 2" descr="http://extraordinaryintelligence.com/wp-content/uploads/2013/06/ancient-jewish-wedding-custom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04801"/>
            <a:ext cx="2473902" cy="167183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8637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562600" cy="1143000"/>
          </a:xfrm>
        </p:spPr>
        <p:txBody>
          <a:bodyPr>
            <a:normAutofit/>
          </a:bodyPr>
          <a:lstStyle/>
          <a:p>
            <a:r>
              <a:rPr lang="en-US" b="1" dirty="0" smtClean="0">
                <a:solidFill>
                  <a:schemeClr val="bg1"/>
                </a:solidFill>
              </a:rPr>
              <a:t>Christ and the Church</a:t>
            </a:r>
            <a:endParaRPr lang="en-US" b="1" dirty="0">
              <a:solidFill>
                <a:schemeClr val="bg1"/>
              </a:solidFill>
            </a:endParaRPr>
          </a:p>
        </p:txBody>
      </p:sp>
      <p:sp>
        <p:nvSpPr>
          <p:cNvPr id="3" name="Content Placeholder 2"/>
          <p:cNvSpPr>
            <a:spLocks noGrp="1"/>
          </p:cNvSpPr>
          <p:nvPr>
            <p:ph idx="1"/>
          </p:nvPr>
        </p:nvSpPr>
        <p:spPr>
          <a:xfrm>
            <a:off x="457200" y="1722437"/>
            <a:ext cx="6019800" cy="4525963"/>
          </a:xfrm>
        </p:spPr>
        <p:txBody>
          <a:bodyPr>
            <a:normAutofit/>
          </a:bodyPr>
          <a:lstStyle/>
          <a:p>
            <a:pPr lvl="0"/>
            <a:r>
              <a:rPr lang="en-US" b="1" dirty="0">
                <a:solidFill>
                  <a:schemeClr val="bg1"/>
                </a:solidFill>
              </a:rPr>
              <a:t>The church is the bride of Christ (Eph. 5:22-33). </a:t>
            </a:r>
          </a:p>
          <a:p>
            <a:pPr lvl="0"/>
            <a:r>
              <a:rPr lang="en-US" b="1" dirty="0">
                <a:solidFill>
                  <a:schemeClr val="bg1"/>
                </a:solidFill>
              </a:rPr>
              <a:t>We are in the betrothal period (2 Cor. 11:2). </a:t>
            </a:r>
          </a:p>
          <a:p>
            <a:pPr lvl="0"/>
            <a:r>
              <a:rPr lang="en-US" b="1" dirty="0">
                <a:solidFill>
                  <a:schemeClr val="bg1"/>
                </a:solidFill>
              </a:rPr>
              <a:t>Christ has paid the dowry – </a:t>
            </a:r>
            <a:r>
              <a:rPr lang="en-US" b="1" dirty="0" smtClean="0">
                <a:solidFill>
                  <a:schemeClr val="bg1"/>
                </a:solidFill>
              </a:rPr>
              <a:t>        His </a:t>
            </a:r>
            <a:r>
              <a:rPr lang="en-US" b="1" dirty="0">
                <a:solidFill>
                  <a:schemeClr val="bg1"/>
                </a:solidFill>
              </a:rPr>
              <a:t>blood. </a:t>
            </a:r>
          </a:p>
          <a:p>
            <a:pPr lvl="0"/>
            <a:r>
              <a:rPr lang="en-US" b="1" dirty="0">
                <a:solidFill>
                  <a:schemeClr val="bg1"/>
                </a:solidFill>
              </a:rPr>
              <a:t>The marriage will be consummated at the judgment. </a:t>
            </a:r>
          </a:p>
        </p:txBody>
      </p:sp>
      <p:pic>
        <p:nvPicPr>
          <p:cNvPr id="2050" name="Picture 2" descr="http://extraordinaryintelligence.com/wp-content/uploads/2013/06/ancient-jewish-wedding-custom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04801"/>
            <a:ext cx="2473902" cy="167183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96025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nineteen</a:t>
            </a: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9"/>
            </a:pPr>
            <a:r>
              <a:rPr lang="en-US" dirty="0" smtClean="0"/>
              <a:t>Then </a:t>
            </a:r>
            <a:r>
              <a:rPr lang="en-US" dirty="0"/>
              <a:t>he said to me, </a:t>
            </a:r>
            <a:r>
              <a:rPr lang="en-US" dirty="0" smtClean="0"/>
              <a:t>“Write: ‘Blessed </a:t>
            </a:r>
            <a:r>
              <a:rPr lang="en-US" dirty="0"/>
              <a:t>are those who are called to the marriage supper of the Lamb</a:t>
            </a:r>
            <a:r>
              <a:rPr lang="en-US" dirty="0" smtClean="0"/>
              <a:t>!’” </a:t>
            </a:r>
            <a:r>
              <a:rPr lang="en-US" dirty="0"/>
              <a:t>And he said to me</a:t>
            </a:r>
            <a:r>
              <a:rPr lang="en-US" dirty="0" smtClean="0"/>
              <a:t>, “These </a:t>
            </a:r>
            <a:r>
              <a:rPr lang="en-US" dirty="0"/>
              <a:t>are the true sayings of God</a:t>
            </a:r>
            <a:r>
              <a:rPr lang="en-US" dirty="0" smtClean="0"/>
              <a:t>.”</a:t>
            </a:r>
          </a:p>
          <a:p>
            <a:pPr marL="514350" indent="-514350">
              <a:buSzPct val="90000"/>
              <a:buFont typeface="+mj-lt"/>
              <a:buAutoNum type="arabicPeriod" startAt="9"/>
            </a:pPr>
            <a:endParaRPr lang="en-US" sz="900" dirty="0" smtClean="0"/>
          </a:p>
          <a:p>
            <a:pPr marL="514350" indent="-514350">
              <a:buSzPct val="90000"/>
              <a:buFont typeface="+mj-lt"/>
              <a:buAutoNum type="arabicPeriod" startAt="9"/>
            </a:pPr>
            <a:r>
              <a:rPr lang="en-US" dirty="0" smtClean="0"/>
              <a:t>And </a:t>
            </a:r>
            <a:r>
              <a:rPr lang="en-US" dirty="0"/>
              <a:t>I fell at his feet to worship him. But he said to me</a:t>
            </a:r>
            <a:r>
              <a:rPr lang="en-US" dirty="0" smtClean="0"/>
              <a:t>, “See </a:t>
            </a:r>
            <a:r>
              <a:rPr lang="en-US" dirty="0"/>
              <a:t>that you do not do that! I am your fellow servant, and of your brethren who have the testimony of Jesus. Worship God! For the testimony of Jesus is the spirit of prophecy</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636</TotalTime>
  <Words>1054</Words>
  <Application>Microsoft Office PowerPoint</Application>
  <PresentationFormat>On-screen Show (4:3)</PresentationFormat>
  <Paragraphs>64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Revelation chapter nineteen</vt:lpstr>
      <vt:lpstr>Revelation chapter nineteen</vt:lpstr>
      <vt:lpstr>Revelation chapter nineteen</vt:lpstr>
      <vt:lpstr>Revelation chapter nineteen</vt:lpstr>
      <vt:lpstr>Jewish Marriage Customs</vt:lpstr>
      <vt:lpstr>Christ and the Church</vt:lpstr>
      <vt:lpstr>Revelation chapter nineteen</vt:lpstr>
      <vt:lpstr>Revelation chapter nineteen</vt:lpstr>
      <vt:lpstr>Revelation chapter nineteen</vt:lpstr>
      <vt:lpstr>Revelation chapter nineteen</vt:lpstr>
      <vt:lpstr>Revelation chapter nineteen</vt:lpstr>
      <vt:lpstr>Revelation chapter nineteen</vt:lpstr>
      <vt:lpstr>Revelation chapter nineteen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120</cp:revision>
  <dcterms:created xsi:type="dcterms:W3CDTF">2014-03-11T21:25:55Z</dcterms:created>
  <dcterms:modified xsi:type="dcterms:W3CDTF">2014-06-11T14:17:15Z</dcterms:modified>
</cp:coreProperties>
</file>