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322" r:id="rId3"/>
    <p:sldId id="309" r:id="rId4"/>
    <p:sldId id="335" r:id="rId5"/>
    <p:sldId id="324" r:id="rId6"/>
    <p:sldId id="340" r:id="rId7"/>
    <p:sldId id="331" r:id="rId8"/>
    <p:sldId id="332" r:id="rId9"/>
    <p:sldId id="334" r:id="rId10"/>
    <p:sldId id="336" r:id="rId11"/>
    <p:sldId id="337" r:id="rId12"/>
    <p:sldId id="338" r:id="rId13"/>
    <p:sldId id="339" r:id="rId14"/>
    <p:sldId id="29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5/24/2014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179090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5/24/2014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3495460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5/24/2014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884189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5/24/2014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8981570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880DDB9-0754-4250-842E-00F50C34D0A8}" type="datetimeFigureOut">
              <a:rPr lang="en-US" smtClean="0"/>
              <a:t>5/24/2014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9602122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880DDB9-0754-4250-842E-00F50C34D0A8}" type="datetimeFigureOut">
              <a:rPr lang="en-US" smtClean="0"/>
              <a:t>5/24/2014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8221933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880DDB9-0754-4250-842E-00F50C34D0A8}" type="datetimeFigureOut">
              <a:rPr lang="en-US" smtClean="0"/>
              <a:t>5/24/2014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918745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880DDB9-0754-4250-842E-00F50C34D0A8}" type="datetimeFigureOut">
              <a:rPr lang="en-US" smtClean="0"/>
              <a:t>5/24/2014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4037830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80DDB9-0754-4250-842E-00F50C34D0A8}" type="datetimeFigureOut">
              <a:rPr lang="en-US" smtClean="0"/>
              <a:t>5/24/2014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261498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80DDB9-0754-4250-842E-00F50C34D0A8}" type="datetimeFigureOut">
              <a:rPr lang="en-US" smtClean="0"/>
              <a:t>5/24/2014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40899153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80DDB9-0754-4250-842E-00F50C34D0A8}" type="datetimeFigureOut">
              <a:rPr lang="en-US" smtClean="0"/>
              <a:t>5/24/2014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3366288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80DDB9-0754-4250-842E-00F50C34D0A8}" type="datetimeFigureOut">
              <a:rPr lang="en-US" smtClean="0"/>
              <a:t>5/24/2014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FC8478-EC7A-4180-81F8-D8694425B9D9}" type="slidenum">
              <a:rPr lang="en-US" smtClean="0"/>
              <a:t>‹#›</a:t>
            </a:fld>
            <a:endParaRPr lang="en-US"/>
          </a:p>
        </p:txBody>
      </p:sp>
    </p:spTree>
    <p:extLst>
      <p:ext uri="{BB962C8B-B14F-4D97-AF65-F5344CB8AC3E}">
        <p14:creationId xmlns:p14="http://schemas.microsoft.com/office/powerpoint/2010/main" val="11854436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pic>
        <p:nvPicPr>
          <p:cNvPr id="1026" name="Picture 2" descr="http://www.andrewcorbett.net/articles/tribulation-explained/Revelation1-01d.jpg"/>
          <p:cNvPicPr>
            <a:picLocks noChangeAspect="1" noChangeArrowheads="1"/>
          </p:cNvPicPr>
          <p:nvPr/>
        </p:nvPicPr>
        <p:blipFill rotWithShape="1">
          <a:blip r:embed="rId2">
            <a:extLst>
              <a:ext uri="{28A0092B-C50C-407E-A947-70E740481C1C}">
                <a14:useLocalDpi xmlns:a14="http://schemas.microsoft.com/office/drawing/2010/main" val="0"/>
              </a:ext>
            </a:extLst>
          </a:blip>
          <a:srcRect b="4449"/>
          <a:stretch/>
        </p:blipFill>
        <p:spPr bwMode="auto">
          <a:xfrm>
            <a:off x="1340770" y="609600"/>
            <a:ext cx="6355430" cy="3422073"/>
          </a:xfrm>
          <a:prstGeom prst="rect">
            <a:avLst/>
          </a:prstGeom>
          <a:noFill/>
          <a:ln w="28575">
            <a:solidFill>
              <a:schemeClr val="bg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914400" y="4649450"/>
            <a:ext cx="7315200" cy="1446550"/>
          </a:xfrm>
          <a:prstGeom prst="rect">
            <a:avLst/>
          </a:prstGeom>
          <a:noFill/>
        </p:spPr>
        <p:txBody>
          <a:bodyPr wrap="square" rtlCol="0">
            <a:spAutoFit/>
          </a:bodyPr>
          <a:lstStyle/>
          <a:p>
            <a:r>
              <a:rPr lang="en-US" sz="2200" b="1" i="1" dirty="0">
                <a:solidFill>
                  <a:schemeClr val="bg1"/>
                </a:solidFill>
              </a:rPr>
              <a:t>“The Revelation of Jesus Christ, which God gave Him to show His servants - things which must shortly take place. And He sent and signified it by His angel to His servant </a:t>
            </a:r>
            <a:r>
              <a:rPr lang="en-US" sz="2200" b="1" i="1" dirty="0" smtClean="0">
                <a:solidFill>
                  <a:schemeClr val="bg1"/>
                </a:solidFill>
              </a:rPr>
              <a:t>John.”</a:t>
            </a:r>
            <a:r>
              <a:rPr lang="en-US" sz="2200" b="1" dirty="0" smtClean="0">
                <a:solidFill>
                  <a:schemeClr val="bg1"/>
                </a:solidFill>
              </a:rPr>
              <a:t> </a:t>
            </a:r>
          </a:p>
          <a:p>
            <a:pPr algn="r"/>
            <a:r>
              <a:rPr lang="en-US" sz="2200" b="1" dirty="0" smtClean="0">
                <a:solidFill>
                  <a:schemeClr val="bg1"/>
                </a:solidFill>
              </a:rPr>
              <a:t>Revelation 1:1</a:t>
            </a:r>
            <a:endParaRPr lang="en-US" sz="2200" b="1" dirty="0">
              <a:solidFill>
                <a:schemeClr val="bg1"/>
              </a:solidFill>
            </a:endParaRPr>
          </a:p>
        </p:txBody>
      </p:sp>
    </p:spTree>
    <p:extLst>
      <p:ext uri="{BB962C8B-B14F-4D97-AF65-F5344CB8AC3E}">
        <p14:creationId xmlns:p14="http://schemas.microsoft.com/office/powerpoint/2010/main" val="19580811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a:ln>
                  <a:solidFill>
                    <a:schemeClr val="tx1"/>
                  </a:solidFill>
                </a:ln>
                <a:solidFill>
                  <a:srgbClr val="7030A0"/>
                </a:solidFill>
              </a:rPr>
              <a:t>fourteen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12"/>
            </a:pPr>
            <a:r>
              <a:rPr lang="en-US" dirty="0" smtClean="0"/>
              <a:t>Here </a:t>
            </a:r>
            <a:r>
              <a:rPr lang="en-US" dirty="0"/>
              <a:t>is the patience of the saints; here are those who keep the commandments of God and the faith of Jesus. </a:t>
            </a:r>
          </a:p>
          <a:p>
            <a:pPr marL="514350" indent="-514350">
              <a:buSzPct val="90000"/>
              <a:buFont typeface="+mj-lt"/>
              <a:buAutoNum type="arabicPeriod" startAt="12"/>
            </a:pPr>
            <a:endParaRPr lang="en-US" sz="900" dirty="0"/>
          </a:p>
          <a:p>
            <a:pPr marL="514350" indent="-514350">
              <a:buSzPct val="90000"/>
              <a:buFont typeface="+mj-lt"/>
              <a:buAutoNum type="arabicPeriod" startAt="12"/>
            </a:pPr>
            <a:r>
              <a:rPr lang="en-US" dirty="0" smtClean="0"/>
              <a:t>Then </a:t>
            </a:r>
            <a:r>
              <a:rPr lang="en-US" dirty="0"/>
              <a:t>I heard a voice from heaven saying to me, </a:t>
            </a:r>
            <a:r>
              <a:rPr lang="en-US" dirty="0" smtClean="0"/>
              <a:t>“Write: ‘Blessed </a:t>
            </a:r>
            <a:r>
              <a:rPr lang="en-US" dirty="0"/>
              <a:t>are the dead who die in the Lord from now on</a:t>
            </a:r>
            <a:r>
              <a:rPr lang="en-US" dirty="0" smtClean="0"/>
              <a:t>.’” “Yes,” </a:t>
            </a:r>
            <a:r>
              <a:rPr lang="en-US" dirty="0"/>
              <a:t>says the </a:t>
            </a:r>
            <a:r>
              <a:rPr lang="en-US" dirty="0" smtClean="0"/>
              <a:t>Spirit, “that </a:t>
            </a:r>
            <a:r>
              <a:rPr lang="en-US" dirty="0"/>
              <a:t>they may rest from their labors, and their works follow them</a:t>
            </a:r>
            <a:r>
              <a:rPr lang="en-US" dirty="0" smtClean="0"/>
              <a:t>.”</a:t>
            </a:r>
            <a:endParaRPr lang="en-US" dirty="0"/>
          </a:p>
        </p:txBody>
      </p:sp>
    </p:spTree>
    <p:extLst>
      <p:ext uri="{BB962C8B-B14F-4D97-AF65-F5344CB8AC3E}">
        <p14:creationId xmlns:p14="http://schemas.microsoft.com/office/powerpoint/2010/main" val="28833364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a:ln>
                  <a:solidFill>
                    <a:schemeClr val="tx1"/>
                  </a:solidFill>
                </a:ln>
                <a:solidFill>
                  <a:srgbClr val="7030A0"/>
                </a:solidFill>
              </a:rPr>
              <a:t>fourteen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fontScale="92500" lnSpcReduction="10000"/>
          </a:bodyPr>
          <a:lstStyle/>
          <a:p>
            <a:pPr marL="514350" indent="-514350">
              <a:buSzPct val="90000"/>
              <a:buFont typeface="+mj-lt"/>
              <a:buAutoNum type="arabicPeriod" startAt="14"/>
            </a:pPr>
            <a:r>
              <a:rPr lang="en-US" dirty="0" smtClean="0"/>
              <a:t>Then </a:t>
            </a:r>
            <a:r>
              <a:rPr lang="en-US" dirty="0"/>
              <a:t>I looked, and behold, a white cloud, and on the cloud sat One like the Son of Man, having on His head a golden crown, and in His hand a sharp sickle. </a:t>
            </a:r>
            <a:endParaRPr lang="en-US" dirty="0" smtClean="0"/>
          </a:p>
          <a:p>
            <a:pPr marL="514350" indent="-514350">
              <a:buSzPct val="90000"/>
              <a:buFont typeface="+mj-lt"/>
              <a:buAutoNum type="arabicPeriod" startAt="14"/>
            </a:pPr>
            <a:r>
              <a:rPr lang="en-US" dirty="0" smtClean="0"/>
              <a:t>And </a:t>
            </a:r>
            <a:r>
              <a:rPr lang="en-US" dirty="0"/>
              <a:t>another angel came out of the temple, crying with a loud voice to Him who sat on the </a:t>
            </a:r>
            <a:r>
              <a:rPr lang="en-US" dirty="0" smtClean="0"/>
              <a:t>cloud, “Thrust </a:t>
            </a:r>
            <a:r>
              <a:rPr lang="en-US" dirty="0"/>
              <a:t>in Your sickle and reap, for the time has come for You to reap, for the harvest of the earth is ripe</a:t>
            </a:r>
            <a:r>
              <a:rPr lang="en-US" dirty="0" smtClean="0"/>
              <a:t>.”</a:t>
            </a:r>
          </a:p>
          <a:p>
            <a:pPr marL="514350" indent="-514350">
              <a:buSzPct val="90000"/>
              <a:buFont typeface="+mj-lt"/>
              <a:buAutoNum type="arabicPeriod" startAt="14"/>
            </a:pPr>
            <a:r>
              <a:rPr lang="en-US" dirty="0" smtClean="0"/>
              <a:t>So </a:t>
            </a:r>
            <a:r>
              <a:rPr lang="en-US" dirty="0"/>
              <a:t>He who sat on the cloud thrust in His sickle on the earth, and the earth was reaped. </a:t>
            </a:r>
          </a:p>
        </p:txBody>
      </p:sp>
    </p:spTree>
    <p:extLst>
      <p:ext uri="{BB962C8B-B14F-4D97-AF65-F5344CB8AC3E}">
        <p14:creationId xmlns:p14="http://schemas.microsoft.com/office/powerpoint/2010/main" val="28833364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a:ln>
                  <a:solidFill>
                    <a:schemeClr val="tx1"/>
                  </a:solidFill>
                </a:ln>
                <a:solidFill>
                  <a:srgbClr val="7030A0"/>
                </a:solidFill>
              </a:rPr>
              <a:t>fourteen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17"/>
            </a:pPr>
            <a:r>
              <a:rPr lang="en-US" dirty="0" smtClean="0"/>
              <a:t>Then </a:t>
            </a:r>
            <a:r>
              <a:rPr lang="en-US" dirty="0"/>
              <a:t>another angel came out of the temple which is in heaven, he also having a sharp sickle. </a:t>
            </a:r>
          </a:p>
          <a:p>
            <a:pPr marL="514350" indent="-514350">
              <a:buSzPct val="90000"/>
              <a:buFont typeface="+mj-lt"/>
              <a:buAutoNum type="arabicPeriod" startAt="17"/>
            </a:pPr>
            <a:endParaRPr lang="en-US" sz="800" dirty="0"/>
          </a:p>
          <a:p>
            <a:pPr marL="514350" indent="-514350">
              <a:buSzPct val="90000"/>
              <a:buFont typeface="+mj-lt"/>
              <a:buAutoNum type="arabicPeriod" startAt="17"/>
            </a:pPr>
            <a:r>
              <a:rPr lang="en-US" dirty="0" smtClean="0"/>
              <a:t>And </a:t>
            </a:r>
            <a:r>
              <a:rPr lang="en-US" dirty="0"/>
              <a:t>another angel came out from the altar, who had power over fire, and he cried with a loud cry to him who had the sharp sickle, </a:t>
            </a:r>
            <a:r>
              <a:rPr lang="en-US" dirty="0" smtClean="0"/>
              <a:t>saying, “Thrust </a:t>
            </a:r>
            <a:r>
              <a:rPr lang="en-US" dirty="0"/>
              <a:t>in your sharp sickle and gather the clusters of the vine of the earth, for her grapes are fully ripe</a:t>
            </a:r>
            <a:r>
              <a:rPr lang="en-US" dirty="0" smtClean="0"/>
              <a:t>.”</a:t>
            </a:r>
            <a:endParaRPr lang="en-US" dirty="0"/>
          </a:p>
        </p:txBody>
      </p:sp>
    </p:spTree>
    <p:extLst>
      <p:ext uri="{BB962C8B-B14F-4D97-AF65-F5344CB8AC3E}">
        <p14:creationId xmlns:p14="http://schemas.microsoft.com/office/powerpoint/2010/main" val="28833364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a:ln>
                  <a:solidFill>
                    <a:schemeClr val="tx1"/>
                  </a:solidFill>
                </a:ln>
                <a:solidFill>
                  <a:srgbClr val="7030A0"/>
                </a:solidFill>
              </a:rPr>
              <a:t>fourteen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19"/>
            </a:pPr>
            <a:r>
              <a:rPr lang="en-US" dirty="0" smtClean="0"/>
              <a:t>So </a:t>
            </a:r>
            <a:r>
              <a:rPr lang="en-US" dirty="0"/>
              <a:t>the angel thrust his sickle into the earth and gathered the vine of the earth, and threw it into the great winepress of the wrath of God. </a:t>
            </a:r>
            <a:endParaRPr lang="en-US" dirty="0" smtClean="0"/>
          </a:p>
          <a:p>
            <a:pPr marL="514350" indent="-514350">
              <a:buSzPct val="90000"/>
              <a:buFont typeface="+mj-lt"/>
              <a:buAutoNum type="arabicPeriod" startAt="19"/>
            </a:pPr>
            <a:endParaRPr lang="en-US" sz="800" dirty="0" smtClean="0"/>
          </a:p>
          <a:p>
            <a:pPr marL="514350" indent="-514350">
              <a:buSzPct val="90000"/>
              <a:buFont typeface="+mj-lt"/>
              <a:buAutoNum type="arabicPeriod" startAt="19"/>
            </a:pPr>
            <a:r>
              <a:rPr lang="en-US" dirty="0" smtClean="0"/>
              <a:t>And </a:t>
            </a:r>
            <a:r>
              <a:rPr lang="en-US" dirty="0"/>
              <a:t>the winepress was trampled outside the city, and blood came out of the winepress, up to the </a:t>
            </a:r>
            <a:r>
              <a:rPr lang="en-US" dirty="0" smtClean="0"/>
              <a:t>horses’ </a:t>
            </a:r>
            <a:r>
              <a:rPr lang="en-US" dirty="0"/>
              <a:t>bridles, for one thousand six hundred furlongs. </a:t>
            </a:r>
          </a:p>
        </p:txBody>
      </p:sp>
    </p:spTree>
    <p:extLst>
      <p:ext uri="{BB962C8B-B14F-4D97-AF65-F5344CB8AC3E}">
        <p14:creationId xmlns:p14="http://schemas.microsoft.com/office/powerpoint/2010/main" val="7698945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495495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extBox 1"/>
          <p:cNvSpPr txBox="1"/>
          <p:nvPr/>
        </p:nvSpPr>
        <p:spPr>
          <a:xfrm>
            <a:off x="914400" y="4649450"/>
            <a:ext cx="7315200" cy="1446550"/>
          </a:xfrm>
          <a:prstGeom prst="rect">
            <a:avLst/>
          </a:prstGeom>
          <a:noFill/>
        </p:spPr>
        <p:txBody>
          <a:bodyPr wrap="square" rtlCol="0">
            <a:spAutoFit/>
          </a:bodyPr>
          <a:lstStyle/>
          <a:p>
            <a:r>
              <a:rPr lang="en-US" sz="2200" b="1" i="1" dirty="0">
                <a:solidFill>
                  <a:schemeClr val="bg1"/>
                </a:solidFill>
              </a:rPr>
              <a:t>“The Revelation of Jesus Christ, which God gave Him to show His servants - things which </a:t>
            </a:r>
            <a:r>
              <a:rPr lang="en-US" sz="2200" b="1" i="1" dirty="0">
                <a:solidFill>
                  <a:srgbClr val="FFFF00"/>
                </a:solidFill>
              </a:rPr>
              <a:t>must shortly take place</a:t>
            </a:r>
            <a:r>
              <a:rPr lang="en-US" sz="2200" b="1" i="1" dirty="0">
                <a:solidFill>
                  <a:schemeClr val="bg1"/>
                </a:solidFill>
              </a:rPr>
              <a:t>. And He sent and </a:t>
            </a:r>
            <a:r>
              <a:rPr lang="en-US" sz="2200" b="1" i="1" dirty="0">
                <a:solidFill>
                  <a:srgbClr val="FFFF00"/>
                </a:solidFill>
              </a:rPr>
              <a:t>signified</a:t>
            </a:r>
            <a:r>
              <a:rPr lang="en-US" sz="2200" b="1" i="1" dirty="0">
                <a:solidFill>
                  <a:schemeClr val="bg1"/>
                </a:solidFill>
              </a:rPr>
              <a:t> it by His angel to His servant </a:t>
            </a:r>
            <a:r>
              <a:rPr lang="en-US" sz="2200" b="1" i="1" dirty="0" smtClean="0">
                <a:solidFill>
                  <a:schemeClr val="bg1"/>
                </a:solidFill>
              </a:rPr>
              <a:t>John.”</a:t>
            </a:r>
            <a:r>
              <a:rPr lang="en-US" sz="2200" b="1" dirty="0" smtClean="0">
                <a:solidFill>
                  <a:schemeClr val="bg1"/>
                </a:solidFill>
              </a:rPr>
              <a:t> </a:t>
            </a:r>
          </a:p>
          <a:p>
            <a:pPr algn="r"/>
            <a:r>
              <a:rPr lang="en-US" sz="2200" b="1" dirty="0" smtClean="0">
                <a:solidFill>
                  <a:schemeClr val="bg1"/>
                </a:solidFill>
              </a:rPr>
              <a:t>Revelation 1:1</a:t>
            </a:r>
            <a:endParaRPr lang="en-US" sz="2200" b="1" dirty="0">
              <a:solidFill>
                <a:schemeClr val="bg1"/>
              </a:solidFill>
            </a:endParaRPr>
          </a:p>
        </p:txBody>
      </p:sp>
      <p:sp>
        <p:nvSpPr>
          <p:cNvPr id="4" name="Content Placeholder 2"/>
          <p:cNvSpPr>
            <a:spLocks noGrp="1"/>
          </p:cNvSpPr>
          <p:nvPr>
            <p:ph idx="1"/>
          </p:nvPr>
        </p:nvSpPr>
        <p:spPr>
          <a:xfrm>
            <a:off x="762000" y="609601"/>
            <a:ext cx="7467600" cy="3657600"/>
          </a:xfrm>
        </p:spPr>
        <p:txBody>
          <a:bodyPr/>
          <a:lstStyle/>
          <a:p>
            <a:pPr>
              <a:buClr>
                <a:schemeClr val="bg1"/>
              </a:buClr>
            </a:pPr>
            <a:r>
              <a:rPr lang="en-US" dirty="0" smtClean="0">
                <a:solidFill>
                  <a:schemeClr val="bg1"/>
                </a:solidFill>
              </a:rPr>
              <a:t>Revelation is a book of signs and symbols. It is the Bible’s “picture book” in that the message is found in the visions. </a:t>
            </a:r>
          </a:p>
          <a:p>
            <a:pPr>
              <a:buClr>
                <a:schemeClr val="bg1"/>
              </a:buClr>
            </a:pPr>
            <a:endParaRPr lang="en-US" sz="800" dirty="0" smtClean="0">
              <a:solidFill>
                <a:schemeClr val="bg1"/>
              </a:solidFill>
            </a:endParaRPr>
          </a:p>
          <a:p>
            <a:pPr>
              <a:buClr>
                <a:schemeClr val="bg1"/>
              </a:buClr>
            </a:pPr>
            <a:r>
              <a:rPr lang="en-US" dirty="0" smtClean="0">
                <a:solidFill>
                  <a:schemeClr val="bg1"/>
                </a:solidFill>
              </a:rPr>
              <a:t>Revelation was written to help Christians in the First Century who were suffering for their faith. </a:t>
            </a:r>
            <a:endParaRPr lang="en-US" dirty="0">
              <a:solidFill>
                <a:schemeClr val="bg1"/>
              </a:solidFill>
            </a:endParaRPr>
          </a:p>
        </p:txBody>
      </p:sp>
    </p:spTree>
    <p:extLst>
      <p:ext uri="{BB962C8B-B14F-4D97-AF65-F5344CB8AC3E}">
        <p14:creationId xmlns:p14="http://schemas.microsoft.com/office/powerpoint/2010/main" val="10529016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fourteen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4419600" cy="4876800"/>
          </a:xfrm>
        </p:spPr>
        <p:txBody>
          <a:bodyPr>
            <a:normAutofit/>
          </a:bodyPr>
          <a:lstStyle/>
          <a:p>
            <a:pPr>
              <a:buSzPct val="90000"/>
            </a:pPr>
            <a:r>
              <a:rPr lang="en-US" dirty="0" smtClean="0"/>
              <a:t>These Christians were likely asking, “Why are we suffering for our faith?”</a:t>
            </a:r>
          </a:p>
          <a:p>
            <a:pPr>
              <a:buSzPct val="90000"/>
            </a:pPr>
            <a:r>
              <a:rPr lang="en-US" dirty="0" smtClean="0"/>
              <a:t>The visions of chapters 12 and 13 </a:t>
            </a:r>
            <a:r>
              <a:rPr lang="en-US" dirty="0" smtClean="0"/>
              <a:t>answered “why.”</a:t>
            </a:r>
          </a:p>
          <a:p>
            <a:pPr>
              <a:buSzPct val="90000"/>
            </a:pPr>
            <a:r>
              <a:rPr lang="en-US" dirty="0" smtClean="0"/>
              <a:t>The visions of chapter 14 gave them hope</a:t>
            </a:r>
            <a:r>
              <a:rPr lang="en-US" dirty="0" smtClean="0"/>
              <a:t>. </a:t>
            </a:r>
            <a:endParaRPr lang="en-US" dirty="0" smtClean="0"/>
          </a:p>
          <a:p>
            <a:pPr>
              <a:buSzPct val="90000"/>
            </a:pPr>
            <a:endParaRPr lang="en-US" dirty="0"/>
          </a:p>
        </p:txBody>
      </p:sp>
      <p:pic>
        <p:nvPicPr>
          <p:cNvPr id="1026" name="Picture 2" descr="http://whitestoneweekly.files.wordpress.com/2011/02/slav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10200" y="1676400"/>
            <a:ext cx="3067050" cy="4572000"/>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519683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a:ln>
                  <a:solidFill>
                    <a:schemeClr val="tx1"/>
                  </a:solidFill>
                </a:ln>
                <a:solidFill>
                  <a:srgbClr val="7030A0"/>
                </a:solidFill>
              </a:rPr>
              <a:t>fourteen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a:pPr>
            <a:r>
              <a:rPr lang="en-US" dirty="0" smtClean="0"/>
              <a:t>Then </a:t>
            </a:r>
            <a:r>
              <a:rPr lang="en-US" dirty="0"/>
              <a:t>I looked, and behold, a Lamb standing on Mount Zion, and with Him one hundred and forty-four thousand, having His </a:t>
            </a:r>
            <a:r>
              <a:rPr lang="en-US" dirty="0" smtClean="0"/>
              <a:t>Father’s </a:t>
            </a:r>
            <a:r>
              <a:rPr lang="en-US" dirty="0"/>
              <a:t>name written on their foreheads. </a:t>
            </a:r>
            <a:endParaRPr lang="en-US" dirty="0" smtClean="0"/>
          </a:p>
          <a:p>
            <a:pPr marL="514350" indent="-514350">
              <a:buSzPct val="90000"/>
              <a:buFont typeface="+mj-lt"/>
              <a:buAutoNum type="arabicPeriod"/>
            </a:pPr>
            <a:endParaRPr lang="en-US" sz="800" dirty="0" smtClean="0"/>
          </a:p>
          <a:p>
            <a:pPr marL="514350" indent="-514350">
              <a:buSzPct val="90000"/>
              <a:buFont typeface="+mj-lt"/>
              <a:buAutoNum type="arabicPeriod"/>
            </a:pPr>
            <a:r>
              <a:rPr lang="en-US" dirty="0" smtClean="0"/>
              <a:t>And </a:t>
            </a:r>
            <a:r>
              <a:rPr lang="en-US" dirty="0"/>
              <a:t>I heard a voice from heaven, like the voice of many waters, and like the voice of loud thunder. And I heard the sound of harpists playing their harps</a:t>
            </a:r>
            <a:r>
              <a:rPr lang="en-US" dirty="0" smtClean="0"/>
              <a:t>.</a:t>
            </a:r>
            <a:endParaRPr lang="en-US" dirty="0"/>
          </a:p>
        </p:txBody>
      </p:sp>
    </p:spTree>
    <p:extLst>
      <p:ext uri="{BB962C8B-B14F-4D97-AF65-F5344CB8AC3E}">
        <p14:creationId xmlns:p14="http://schemas.microsoft.com/office/powerpoint/2010/main" val="25506919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a:ln>
                  <a:solidFill>
                    <a:schemeClr val="tx1"/>
                  </a:solidFill>
                </a:ln>
                <a:solidFill>
                  <a:srgbClr val="7030A0"/>
                </a:solidFill>
              </a:rPr>
              <a:t>fourteen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3"/>
            </a:pPr>
            <a:r>
              <a:rPr lang="en-US" dirty="0" smtClean="0"/>
              <a:t>They </a:t>
            </a:r>
            <a:r>
              <a:rPr lang="en-US" dirty="0"/>
              <a:t>sang as it were a new song before the throne, before the four living creatures, and the elders; and no one could learn that song except the hundred and forty-four thousand who were redeemed from the earth. </a:t>
            </a:r>
            <a:endParaRPr lang="en-US" dirty="0" smtClean="0"/>
          </a:p>
        </p:txBody>
      </p:sp>
    </p:spTree>
    <p:extLst>
      <p:ext uri="{BB962C8B-B14F-4D97-AF65-F5344CB8AC3E}">
        <p14:creationId xmlns:p14="http://schemas.microsoft.com/office/powerpoint/2010/main" val="22843163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a:ln>
                  <a:solidFill>
                    <a:schemeClr val="tx1"/>
                  </a:solidFill>
                </a:ln>
                <a:solidFill>
                  <a:srgbClr val="7030A0"/>
                </a:solidFill>
              </a:rPr>
              <a:t>fourteen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4"/>
            </a:pPr>
            <a:r>
              <a:rPr lang="en-US" dirty="0" smtClean="0"/>
              <a:t>These </a:t>
            </a:r>
            <a:r>
              <a:rPr lang="en-US" dirty="0"/>
              <a:t>are the ones who were not defiled with women, for they are virgins. These are the ones who follow the Lamb wherever He goes. These were redeemed from among men, being </a:t>
            </a:r>
            <a:r>
              <a:rPr lang="en-US" dirty="0" err="1"/>
              <a:t>firstfruits</a:t>
            </a:r>
            <a:r>
              <a:rPr lang="en-US" dirty="0"/>
              <a:t> to God and to the Lamb. </a:t>
            </a:r>
            <a:endParaRPr lang="en-US" dirty="0" smtClean="0"/>
          </a:p>
          <a:p>
            <a:pPr marL="514350" indent="-514350">
              <a:buSzPct val="90000"/>
              <a:buFont typeface="+mj-lt"/>
              <a:buAutoNum type="arabicPeriod" startAt="4"/>
            </a:pPr>
            <a:r>
              <a:rPr lang="en-US" dirty="0" smtClean="0"/>
              <a:t>And </a:t>
            </a:r>
            <a:r>
              <a:rPr lang="en-US" dirty="0"/>
              <a:t>in their mouth was found no deceit, for they are without fault before the throne of God.  </a:t>
            </a:r>
          </a:p>
        </p:txBody>
      </p:sp>
    </p:spTree>
    <p:extLst>
      <p:ext uri="{BB962C8B-B14F-4D97-AF65-F5344CB8AC3E}">
        <p14:creationId xmlns:p14="http://schemas.microsoft.com/office/powerpoint/2010/main" val="41669359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a:ln>
                  <a:solidFill>
                    <a:schemeClr val="tx1"/>
                  </a:solidFill>
                </a:ln>
                <a:solidFill>
                  <a:srgbClr val="7030A0"/>
                </a:solidFill>
              </a:rPr>
              <a:t>fourteen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6"/>
            </a:pPr>
            <a:r>
              <a:rPr lang="en-US" dirty="0" smtClean="0"/>
              <a:t>Then </a:t>
            </a:r>
            <a:r>
              <a:rPr lang="en-US" dirty="0"/>
              <a:t>I saw another angel flying in the midst of heaven, having the everlasting gospel to preach to those who dwell on the earth </a:t>
            </a:r>
            <a:r>
              <a:rPr lang="en-US" dirty="0" smtClean="0"/>
              <a:t>- </a:t>
            </a:r>
            <a:r>
              <a:rPr lang="en-US" dirty="0"/>
              <a:t>to every nation, tribe, tongue, and people </a:t>
            </a:r>
            <a:r>
              <a:rPr lang="en-US" dirty="0" smtClean="0"/>
              <a:t>-  </a:t>
            </a:r>
          </a:p>
          <a:p>
            <a:pPr marL="514350" indent="-514350">
              <a:buSzPct val="90000"/>
              <a:buFont typeface="+mj-lt"/>
              <a:buAutoNum type="arabicPeriod" startAt="6"/>
            </a:pPr>
            <a:endParaRPr lang="en-US" sz="800" dirty="0" smtClean="0"/>
          </a:p>
          <a:p>
            <a:pPr marL="514350" indent="-514350">
              <a:buSzPct val="90000"/>
              <a:buFont typeface="+mj-lt"/>
              <a:buAutoNum type="arabicPeriod" startAt="6"/>
            </a:pPr>
            <a:r>
              <a:rPr lang="en-US" dirty="0" smtClean="0"/>
              <a:t>saying </a:t>
            </a:r>
            <a:r>
              <a:rPr lang="en-US" dirty="0"/>
              <a:t>with a loud </a:t>
            </a:r>
            <a:r>
              <a:rPr lang="en-US" dirty="0" smtClean="0"/>
              <a:t>voice, “Fear </a:t>
            </a:r>
            <a:r>
              <a:rPr lang="en-US" dirty="0"/>
              <a:t>God and give glory to Him, for the hour of His judgment has come; and worship Him who made heaven and earth, the sea and springs of water</a:t>
            </a:r>
            <a:r>
              <a:rPr lang="en-US" dirty="0" smtClean="0"/>
              <a:t>.”</a:t>
            </a:r>
            <a:endParaRPr lang="en-US" dirty="0"/>
          </a:p>
        </p:txBody>
      </p:sp>
    </p:spTree>
    <p:extLst>
      <p:ext uri="{BB962C8B-B14F-4D97-AF65-F5344CB8AC3E}">
        <p14:creationId xmlns:p14="http://schemas.microsoft.com/office/powerpoint/2010/main" val="26462885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a:ln>
                  <a:solidFill>
                    <a:schemeClr val="tx1"/>
                  </a:solidFill>
                </a:ln>
                <a:solidFill>
                  <a:srgbClr val="7030A0"/>
                </a:solidFill>
              </a:rPr>
              <a:t>fourteen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8"/>
            </a:pPr>
            <a:r>
              <a:rPr lang="en-US" dirty="0" smtClean="0"/>
              <a:t>And </a:t>
            </a:r>
            <a:r>
              <a:rPr lang="en-US" dirty="0"/>
              <a:t>another angel followed, </a:t>
            </a:r>
            <a:r>
              <a:rPr lang="en-US" dirty="0" smtClean="0"/>
              <a:t>saying, “Babylon </a:t>
            </a:r>
            <a:r>
              <a:rPr lang="en-US" dirty="0"/>
              <a:t>is fallen, is fallen, that great city, because she has made all nations drink of the wine of the wrath of her fornication</a:t>
            </a:r>
            <a:r>
              <a:rPr lang="en-US" dirty="0" smtClean="0"/>
              <a:t>.”</a:t>
            </a:r>
            <a:endParaRPr lang="en-US" dirty="0"/>
          </a:p>
        </p:txBody>
      </p:sp>
    </p:spTree>
    <p:extLst>
      <p:ext uri="{BB962C8B-B14F-4D97-AF65-F5344CB8AC3E}">
        <p14:creationId xmlns:p14="http://schemas.microsoft.com/office/powerpoint/2010/main" val="26462885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a:ln>
                  <a:solidFill>
                    <a:schemeClr val="tx1"/>
                  </a:solidFill>
                </a:ln>
                <a:solidFill>
                  <a:srgbClr val="7030A0"/>
                </a:solidFill>
              </a:rPr>
              <a:t>fourteen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fontScale="85000" lnSpcReduction="10000"/>
          </a:bodyPr>
          <a:lstStyle/>
          <a:p>
            <a:pPr marL="514350" indent="-514350">
              <a:buSzPct val="90000"/>
              <a:buFont typeface="+mj-lt"/>
              <a:buAutoNum type="arabicPeriod" startAt="9"/>
            </a:pPr>
            <a:r>
              <a:rPr lang="en-US" dirty="0" smtClean="0"/>
              <a:t>Then </a:t>
            </a:r>
            <a:r>
              <a:rPr lang="en-US" dirty="0"/>
              <a:t>a third angel followed them, saying with a loud </a:t>
            </a:r>
            <a:r>
              <a:rPr lang="en-US" dirty="0" smtClean="0"/>
              <a:t>voice, “If </a:t>
            </a:r>
            <a:r>
              <a:rPr lang="en-US" dirty="0"/>
              <a:t>anyone worships the beast and his image, and receives his mark on his forehead or on his hand, </a:t>
            </a:r>
            <a:endParaRPr lang="en-US" dirty="0" smtClean="0"/>
          </a:p>
          <a:p>
            <a:pPr marL="514350" indent="-514350">
              <a:buSzPct val="90000"/>
              <a:buFont typeface="+mj-lt"/>
              <a:buAutoNum type="arabicPeriod" startAt="9"/>
            </a:pPr>
            <a:r>
              <a:rPr lang="en-US" dirty="0" smtClean="0"/>
              <a:t>he </a:t>
            </a:r>
            <a:r>
              <a:rPr lang="en-US" dirty="0"/>
              <a:t>himself shall also drink of the wine of the wrath of God, which is poured out full strength into the cup of His indignation. He shall be tormented with fire and brimstone in the presence of the holy angels and in the presence of the Lamb. </a:t>
            </a:r>
            <a:endParaRPr lang="en-US" dirty="0" smtClean="0"/>
          </a:p>
          <a:p>
            <a:pPr marL="514350" indent="-514350">
              <a:buSzPct val="90000"/>
              <a:buFont typeface="+mj-lt"/>
              <a:buAutoNum type="arabicPeriod" startAt="9"/>
            </a:pPr>
            <a:r>
              <a:rPr lang="en-US" dirty="0" smtClean="0"/>
              <a:t>And </a:t>
            </a:r>
            <a:r>
              <a:rPr lang="en-US" dirty="0"/>
              <a:t>the smoke of their torment ascends forever and ever; and they have no rest day or night, who worship the beast and his image, and whoever receives the mark of his name</a:t>
            </a:r>
            <a:r>
              <a:rPr lang="en-US" dirty="0" smtClean="0"/>
              <a:t>.”</a:t>
            </a:r>
            <a:endParaRPr lang="en-US" dirty="0"/>
          </a:p>
        </p:txBody>
      </p:sp>
    </p:spTree>
    <p:extLst>
      <p:ext uri="{BB962C8B-B14F-4D97-AF65-F5344CB8AC3E}">
        <p14:creationId xmlns:p14="http://schemas.microsoft.com/office/powerpoint/2010/main" val="96336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544</TotalTime>
  <Words>916</Words>
  <Application>Microsoft Office PowerPoint</Application>
  <PresentationFormat>On-screen Show (4:3)</PresentationFormat>
  <Paragraphs>46</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PowerPoint Presentation</vt:lpstr>
      <vt:lpstr>PowerPoint Presentation</vt:lpstr>
      <vt:lpstr>Revelation chapter fourteen</vt:lpstr>
      <vt:lpstr>Revelation chapter fourteen</vt:lpstr>
      <vt:lpstr>Revelation chapter fourteen</vt:lpstr>
      <vt:lpstr>Revelation chapter fourteen</vt:lpstr>
      <vt:lpstr>Revelation chapter fourteen</vt:lpstr>
      <vt:lpstr>Revelation chapter fourteen</vt:lpstr>
      <vt:lpstr>Revelation chapter fourteen</vt:lpstr>
      <vt:lpstr>Revelation chapter fourteen</vt:lpstr>
      <vt:lpstr>Revelation chapter fourteen</vt:lpstr>
      <vt:lpstr>Revelation chapter fourteen</vt:lpstr>
      <vt:lpstr>Revelation chapter fourteen</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Revelation Intro</dc:title>
  <dc:creator>Heath</dc:creator>
  <cp:lastModifiedBy>Heath</cp:lastModifiedBy>
  <cp:revision>103</cp:revision>
  <dcterms:created xsi:type="dcterms:W3CDTF">2014-03-11T21:25:55Z</dcterms:created>
  <dcterms:modified xsi:type="dcterms:W3CDTF">2014-05-24T14:09:42Z</dcterms:modified>
</cp:coreProperties>
</file>