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7" r:id="rId3"/>
    <p:sldId id="273" r:id="rId4"/>
    <p:sldId id="277" r:id="rId5"/>
    <p:sldId id="288" r:id="rId6"/>
    <p:sldId id="303" r:id="rId7"/>
    <p:sldId id="304" r:id="rId8"/>
    <p:sldId id="289" r:id="rId9"/>
    <p:sldId id="286" r:id="rId10"/>
    <p:sldId id="290" r:id="rId11"/>
    <p:sldId id="302" r:id="rId12"/>
    <p:sldId id="295" r:id="rId13"/>
    <p:sldId id="296" r:id="rId14"/>
    <p:sldId id="305" r:id="rId15"/>
    <p:sldId id="297" r:id="rId16"/>
    <p:sldId id="306" r:id="rId17"/>
    <p:sldId id="298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35" autoAdjust="0"/>
    <p:restoredTop sz="94660"/>
  </p:normalViewPr>
  <p:slideViewPr>
    <p:cSldViewPr>
      <p:cViewPr varScale="1">
        <p:scale>
          <a:sx n="65" d="100"/>
          <a:sy n="65" d="100"/>
        </p:scale>
        <p:origin x="-144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4/13/2014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090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4/13/2014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460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4/13/2014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1899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4/13/2014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4/13/2014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4/13/2014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4/13/2014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4/13/2014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4/13/2014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4/13/2014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4/13/2014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4/13/2014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15707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1880DDB9-0754-4250-842E-00F50C34D0A8}" type="datetimeFigureOut">
              <a:rPr lang="en-US" smtClean="0"/>
              <a:t>4/13/2014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4/13/2014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4/13/2014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4/13/2014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212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4/13/2014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193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4/13/2014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745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4/13/2014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830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4/13/2014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498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4/13/2014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915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4/13/2014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628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80DDB9-0754-4250-842E-00F50C34D0A8}" type="datetimeFigureOut">
              <a:rPr lang="en-US" smtClean="0"/>
              <a:t>4/13/2014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443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1880DDB9-0754-4250-842E-00F50C34D0A8}" type="datetimeFigureOut">
              <a:rPr lang="en-US" smtClean="0"/>
              <a:t>4/13/2014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andrewcorbett.net/articles/tribulation-explained/Revelation1-01d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449"/>
          <a:stretch/>
        </p:blipFill>
        <p:spPr bwMode="auto">
          <a:xfrm>
            <a:off x="1340770" y="609600"/>
            <a:ext cx="6355430" cy="3422073"/>
          </a:xfrm>
          <a:prstGeom prst="rect">
            <a:avLst/>
          </a:prstGeom>
          <a:noFill/>
          <a:ln w="28575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914400" y="4649450"/>
            <a:ext cx="73152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i="1" dirty="0">
                <a:solidFill>
                  <a:schemeClr val="bg1"/>
                </a:solidFill>
              </a:rPr>
              <a:t>“The Revelation of Jesus Christ, which God gave Him to show His servants - things which must shortly take place. And He sent and signified it by His angel to His servant </a:t>
            </a:r>
            <a:r>
              <a:rPr lang="en-US" sz="2200" b="1" i="1" dirty="0" smtClean="0">
                <a:solidFill>
                  <a:schemeClr val="bg1"/>
                </a:solidFill>
              </a:rPr>
              <a:t>John.”</a:t>
            </a:r>
            <a:r>
              <a:rPr lang="en-US" sz="2200" b="1" dirty="0" smtClean="0">
                <a:solidFill>
                  <a:schemeClr val="bg1"/>
                </a:solidFill>
              </a:rPr>
              <a:t> </a:t>
            </a:r>
          </a:p>
          <a:p>
            <a:pPr algn="r"/>
            <a:r>
              <a:rPr lang="en-US" sz="2200" b="1" dirty="0" smtClean="0">
                <a:solidFill>
                  <a:schemeClr val="bg1"/>
                </a:solidFill>
              </a:rPr>
              <a:t>Revelation 1:1</a:t>
            </a:r>
            <a:endParaRPr lang="en-US" sz="2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8081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7030A0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Complaint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 b="1" i="1" dirty="0" smtClean="0"/>
              <a:t>“I </a:t>
            </a:r>
            <a:r>
              <a:rPr lang="en-US" altLang="en-US" b="1" i="1" dirty="0"/>
              <a:t>know your works, that you are neither cold nor hot. I could wish you were cold or </a:t>
            </a:r>
            <a:r>
              <a:rPr lang="en-US" altLang="en-US" b="1" i="1" dirty="0" smtClean="0"/>
              <a:t>hot. So </a:t>
            </a:r>
            <a:r>
              <a:rPr lang="en-US" altLang="en-US" b="1" i="1" dirty="0"/>
              <a:t>then, because you are lukewarm, and neither cold nor hot, I will vomit you out of My </a:t>
            </a:r>
            <a:r>
              <a:rPr lang="en-US" altLang="en-US" b="1" i="1" dirty="0" smtClean="0"/>
              <a:t>mouth” </a:t>
            </a:r>
            <a:r>
              <a:rPr lang="en-US" altLang="en-US" b="1" dirty="0" smtClean="0"/>
              <a:t>(vs. 15-16). </a:t>
            </a:r>
            <a:endParaRPr lang="en-US" altLang="en-US" b="1" dirty="0"/>
          </a:p>
          <a:p>
            <a:endParaRPr lang="en-US" altLang="en-US" b="1" dirty="0"/>
          </a:p>
          <a:p>
            <a:r>
              <a:rPr lang="en-US" altLang="en-US" b="1" dirty="0" smtClean="0"/>
              <a:t>They were indifferent.</a:t>
            </a:r>
          </a:p>
          <a:p>
            <a:r>
              <a:rPr lang="en-US" altLang="en-US" b="1" dirty="0" smtClean="0"/>
              <a:t>Jesus is disgusted with them. </a:t>
            </a:r>
            <a:endParaRPr lang="en-US" altLang="en-US" b="1" dirty="0"/>
          </a:p>
        </p:txBody>
      </p:sp>
    </p:spTree>
    <p:extLst>
      <p:ext uri="{BB962C8B-B14F-4D97-AF65-F5344CB8AC3E}">
        <p14:creationId xmlns:p14="http://schemas.microsoft.com/office/powerpoint/2010/main" val="3996733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7030A0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Complaint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lnSpcReduction="10000"/>
          </a:bodyPr>
          <a:lstStyle/>
          <a:p>
            <a:r>
              <a:rPr lang="en-US" altLang="en-US" b="1" i="1" dirty="0" smtClean="0"/>
              <a:t>“Because </a:t>
            </a:r>
            <a:r>
              <a:rPr lang="en-US" altLang="en-US" b="1" i="1" dirty="0"/>
              <a:t>you say</a:t>
            </a:r>
            <a:r>
              <a:rPr lang="en-US" altLang="en-US" b="1" i="1" dirty="0" smtClean="0"/>
              <a:t>, ‘I </a:t>
            </a:r>
            <a:r>
              <a:rPr lang="en-US" altLang="en-US" b="1" i="1" dirty="0"/>
              <a:t>am rich, have become wealthy, and have need of </a:t>
            </a:r>
            <a:r>
              <a:rPr lang="en-US" altLang="en-US" b="1" i="1" dirty="0" smtClean="0"/>
              <a:t>nothing’ - and </a:t>
            </a:r>
            <a:r>
              <a:rPr lang="en-US" altLang="en-US" b="1" i="1" dirty="0"/>
              <a:t>do not know that you are wretched, miserable, poor, blind, and </a:t>
            </a:r>
            <a:r>
              <a:rPr lang="en-US" altLang="en-US" b="1" i="1" dirty="0" smtClean="0"/>
              <a:t>naked” </a:t>
            </a:r>
            <a:r>
              <a:rPr lang="en-US" altLang="en-US" b="1" dirty="0" smtClean="0"/>
              <a:t>(v. 15). </a:t>
            </a:r>
            <a:endParaRPr lang="en-US" altLang="en-US" b="1" dirty="0"/>
          </a:p>
          <a:p>
            <a:endParaRPr lang="en-US" altLang="en-US" b="1" dirty="0"/>
          </a:p>
          <a:p>
            <a:r>
              <a:rPr lang="en-US" altLang="en-US" b="1" dirty="0" smtClean="0"/>
              <a:t>There is no hint of persecution or doctrinal error; this church </a:t>
            </a:r>
            <a:r>
              <a:rPr lang="en-US" altLang="en-US" b="1" smtClean="0"/>
              <a:t>was “suffering” </a:t>
            </a:r>
            <a:r>
              <a:rPr lang="en-US" altLang="en-US" b="1" dirty="0" smtClean="0"/>
              <a:t>because of their own prosperity. </a:t>
            </a:r>
          </a:p>
          <a:p>
            <a:r>
              <a:rPr lang="en-US" altLang="en-US" b="1" dirty="0" smtClean="0"/>
              <a:t>Their material prosperity had blinded them to their true spiritual condition. </a:t>
            </a:r>
            <a:endParaRPr lang="en-US" altLang="en-US" b="1" dirty="0"/>
          </a:p>
        </p:txBody>
      </p:sp>
    </p:spTree>
    <p:extLst>
      <p:ext uri="{BB962C8B-B14F-4D97-AF65-F5344CB8AC3E}">
        <p14:creationId xmlns:p14="http://schemas.microsoft.com/office/powerpoint/2010/main" val="2236691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7030A0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Counsel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fontScale="92500" lnSpcReduction="10000"/>
          </a:bodyPr>
          <a:lstStyle/>
          <a:p>
            <a:r>
              <a:rPr lang="en-US" altLang="en-US" sz="3600" b="1" i="1" dirty="0" smtClean="0"/>
              <a:t>“I </a:t>
            </a:r>
            <a:r>
              <a:rPr lang="en-US" altLang="en-US" sz="3600" b="1" i="1" dirty="0"/>
              <a:t>counsel you to buy from Me gold refined in the fire, that you may be rich; and white garments, that you may be clothed, that the shame of your nakedness may not be revealed; and anoint your eyes with eye salve, that you may </a:t>
            </a:r>
            <a:r>
              <a:rPr lang="en-US" altLang="en-US" sz="3600" b="1" i="1" dirty="0" smtClean="0"/>
              <a:t>see” </a:t>
            </a:r>
            <a:r>
              <a:rPr lang="en-US" altLang="en-US" sz="3600" b="1" dirty="0" smtClean="0"/>
              <a:t>(v. 18). </a:t>
            </a:r>
            <a:endParaRPr lang="en-US" altLang="en-US" sz="3600" b="1" dirty="0"/>
          </a:p>
          <a:p>
            <a:endParaRPr lang="en-US" altLang="en-US" sz="3600" b="1" dirty="0"/>
          </a:p>
          <a:p>
            <a:r>
              <a:rPr lang="en-US" altLang="en-US" sz="3600" b="1" dirty="0" smtClean="0"/>
              <a:t>Only the Lord can provide the spiritual remedies for this, or any other, church. </a:t>
            </a:r>
            <a:endParaRPr lang="en-US" altLang="en-US" sz="3200" b="1" i="1" dirty="0"/>
          </a:p>
        </p:txBody>
      </p:sp>
    </p:spTree>
    <p:extLst>
      <p:ext uri="{BB962C8B-B14F-4D97-AF65-F5344CB8AC3E}">
        <p14:creationId xmlns:p14="http://schemas.microsoft.com/office/powerpoint/2010/main" val="3208300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7030A0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Counsel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/>
          </a:bodyPr>
          <a:lstStyle/>
          <a:p>
            <a:r>
              <a:rPr lang="en-US" altLang="en-US" sz="3600" b="1" i="1" dirty="0" smtClean="0"/>
              <a:t>“As </a:t>
            </a:r>
            <a:r>
              <a:rPr lang="en-US" altLang="en-US" sz="3600" b="1" i="1" dirty="0"/>
              <a:t>many as I love, I rebuke and chasten. Therefore be zealous and </a:t>
            </a:r>
            <a:r>
              <a:rPr lang="en-US" altLang="en-US" sz="3600" b="1" i="1" dirty="0" smtClean="0"/>
              <a:t>repent” </a:t>
            </a:r>
            <a:r>
              <a:rPr lang="en-US" altLang="en-US" sz="3600" b="1" dirty="0" smtClean="0"/>
              <a:t>(v. 19). </a:t>
            </a:r>
            <a:endParaRPr lang="en-US" altLang="en-US" sz="3600" b="1" dirty="0"/>
          </a:p>
          <a:p>
            <a:endParaRPr lang="en-US" altLang="en-US" sz="3600" b="1" dirty="0"/>
          </a:p>
          <a:p>
            <a:r>
              <a:rPr lang="en-US" altLang="en-US" sz="3600" b="1" dirty="0" smtClean="0"/>
              <a:t>The Lord’s chastening is evidence of His love for us (Heb. 12:5-6).</a:t>
            </a:r>
          </a:p>
          <a:p>
            <a:r>
              <a:rPr lang="en-US" altLang="en-US" sz="3600" b="1" dirty="0" smtClean="0"/>
              <a:t>They needed to get “fired up” and turn themselves round. </a:t>
            </a:r>
            <a:endParaRPr lang="en-US" altLang="en-US" sz="3200" b="1" i="1" dirty="0"/>
          </a:p>
        </p:txBody>
      </p:sp>
    </p:spTree>
    <p:extLst>
      <p:ext uri="{BB962C8B-B14F-4D97-AF65-F5344CB8AC3E}">
        <p14:creationId xmlns:p14="http://schemas.microsoft.com/office/powerpoint/2010/main" val="3454767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7030A0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Promise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fontScale="92500" lnSpcReduction="10000"/>
          </a:bodyPr>
          <a:lstStyle/>
          <a:p>
            <a:r>
              <a:rPr lang="en-US" altLang="en-US" sz="3600" b="1" i="1" dirty="0" smtClean="0"/>
              <a:t>“Behold</a:t>
            </a:r>
            <a:r>
              <a:rPr lang="en-US" altLang="en-US" sz="3600" b="1" i="1" dirty="0"/>
              <a:t>, I stand at the door and knock. If anyone hears My voice and opens the door, I will come in to him and dine with him, and he with </a:t>
            </a:r>
            <a:r>
              <a:rPr lang="en-US" altLang="en-US" sz="3600" b="1" i="1" dirty="0" smtClean="0"/>
              <a:t>Me” </a:t>
            </a:r>
            <a:r>
              <a:rPr lang="en-US" altLang="en-US" sz="3600" b="1" dirty="0" smtClean="0"/>
              <a:t>(v. 20). </a:t>
            </a:r>
          </a:p>
          <a:p>
            <a:endParaRPr lang="en-US" altLang="en-US" sz="3600" b="1" i="1" dirty="0"/>
          </a:p>
          <a:p>
            <a:r>
              <a:rPr lang="en-US" b="1" dirty="0" smtClean="0"/>
              <a:t>They had shut the Lord out,                                       but He still extended the offer                                          of fellowship. </a:t>
            </a:r>
          </a:p>
          <a:p>
            <a:r>
              <a:rPr lang="en-US" b="1" dirty="0" smtClean="0"/>
              <a:t>The door of our heart                                              opens from the inside. </a:t>
            </a:r>
            <a:endParaRPr lang="en-US" altLang="en-US" b="1" dirty="0"/>
          </a:p>
        </p:txBody>
      </p:sp>
      <p:pic>
        <p:nvPicPr>
          <p:cNvPr id="1026" name="Picture 2" descr="http://www.palmsproject.net/sites/palmsproject.net/files/cropped%20knocking%20on%20doo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924299"/>
            <a:ext cx="2476500" cy="2476501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5317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7030A0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Promise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 sz="3600" b="1" i="1" dirty="0" smtClean="0"/>
              <a:t>“To </a:t>
            </a:r>
            <a:r>
              <a:rPr lang="en-US" altLang="en-US" sz="3600" b="1" i="1" dirty="0"/>
              <a:t>him who overcomes I will grant to sit with Me on My throne, as I also overcame and sat down with My Father on His </a:t>
            </a:r>
            <a:r>
              <a:rPr lang="en-US" altLang="en-US" sz="3600" b="1" i="1" dirty="0" smtClean="0"/>
              <a:t>throne” </a:t>
            </a:r>
            <a:r>
              <a:rPr lang="en-US" altLang="en-US" sz="3600" b="1" dirty="0" smtClean="0"/>
              <a:t>(v. 21). </a:t>
            </a:r>
          </a:p>
          <a:p>
            <a:endParaRPr lang="en-US" altLang="en-US" sz="3600" b="1" i="1" dirty="0"/>
          </a:p>
          <a:p>
            <a:r>
              <a:rPr lang="en-US" b="1" dirty="0" smtClean="0"/>
              <a:t>Those who overcome with Christ will reign with Him (1:6). </a:t>
            </a:r>
            <a:endParaRPr lang="en-US" altLang="en-US" b="1" dirty="0"/>
          </a:p>
        </p:txBody>
      </p:sp>
    </p:spTree>
    <p:extLst>
      <p:ext uri="{BB962C8B-B14F-4D97-AF65-F5344CB8AC3E}">
        <p14:creationId xmlns:p14="http://schemas.microsoft.com/office/powerpoint/2010/main" val="1670421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</a:rPr>
              <a:t>Laodicea</a:t>
            </a:r>
            <a:r>
              <a:rPr lang="en-US" dirty="0" smtClean="0"/>
              <a:t>     </a:t>
            </a:r>
            <a:r>
              <a:rPr lang="en-US" sz="3600" b="1"/>
              <a:t>Revelation </a:t>
            </a:r>
            <a:r>
              <a:rPr lang="en-US" sz="3600" b="1" smtClean="0"/>
              <a:t>3:14-22 </a:t>
            </a:r>
            <a:endParaRPr lang="en-US" b="1" dirty="0">
              <a:ln>
                <a:solidFill>
                  <a:schemeClr val="tx1"/>
                </a:solidFill>
              </a:ln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 b="1" dirty="0" smtClean="0"/>
              <a:t>The Lord </a:t>
            </a:r>
            <a:r>
              <a:rPr lang="en-US" altLang="en-US" b="1" dirty="0"/>
              <a:t>is “disgusted” by indifference. </a:t>
            </a:r>
          </a:p>
          <a:p>
            <a:r>
              <a:rPr lang="en-US" altLang="en-US" b="1" dirty="0" smtClean="0"/>
              <a:t>The danger </a:t>
            </a:r>
            <a:r>
              <a:rPr lang="en-US" altLang="en-US" b="1" dirty="0"/>
              <a:t>of self-sufficiency and material prosperity. </a:t>
            </a:r>
          </a:p>
          <a:p>
            <a:r>
              <a:rPr lang="en-US" altLang="en-US" b="1" dirty="0"/>
              <a:t>We can be blind to our true spiritual condition.</a:t>
            </a:r>
          </a:p>
          <a:p>
            <a:r>
              <a:rPr lang="en-US" altLang="en-US" b="1" dirty="0"/>
              <a:t>The Lord rebukes those He loves.</a:t>
            </a:r>
          </a:p>
          <a:p>
            <a:r>
              <a:rPr lang="en-US" altLang="en-US" b="1" dirty="0"/>
              <a:t>The door of our heart opens from the inside. </a:t>
            </a:r>
          </a:p>
        </p:txBody>
      </p:sp>
    </p:spTree>
    <p:extLst>
      <p:ext uri="{BB962C8B-B14F-4D97-AF65-F5344CB8AC3E}">
        <p14:creationId xmlns:p14="http://schemas.microsoft.com/office/powerpoint/2010/main" val="1158353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Things to remember as we study: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tx1"/>
              </a:buClr>
            </a:pPr>
            <a:r>
              <a:rPr lang="en-US" dirty="0" smtClean="0"/>
              <a:t>Revelation is a book of signs and symbols. It is the Bible’s “picture book” in that the message is found in the visions. </a:t>
            </a:r>
          </a:p>
          <a:p>
            <a:pPr>
              <a:buClr>
                <a:schemeClr val="tx1"/>
              </a:buClr>
            </a:pPr>
            <a:endParaRPr lang="en-US" sz="800" dirty="0" smtClean="0"/>
          </a:p>
          <a:p>
            <a:pPr>
              <a:buClr>
                <a:schemeClr val="tx1"/>
              </a:buClr>
            </a:pPr>
            <a:r>
              <a:rPr lang="en-US" dirty="0" smtClean="0"/>
              <a:t>Revelation was written to help Christians in the First Century who were suffering for their faith.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8865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</a:rPr>
              <a:t>Laodicea</a:t>
            </a:r>
            <a:r>
              <a:rPr lang="en-US" dirty="0" smtClean="0"/>
              <a:t>     </a:t>
            </a:r>
            <a:r>
              <a:rPr lang="en-US" sz="3600" b="1" dirty="0" smtClean="0"/>
              <a:t>Revelation 3:14-22 </a:t>
            </a:r>
            <a:endParaRPr lang="en-US" b="1" dirty="0">
              <a:ln>
                <a:solidFill>
                  <a:schemeClr val="tx1"/>
                </a:solidFill>
              </a:ln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050" name="Picture 2" descr="http://bleon1.files.wordpress.com/2010/06/dsc0837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790700"/>
            <a:ext cx="5943600" cy="445770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780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The City of Laodicea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5029200"/>
          </a:xfrm>
        </p:spPr>
        <p:txBody>
          <a:bodyPr>
            <a:normAutofit/>
          </a:bodyPr>
          <a:lstStyle/>
          <a:p>
            <a:r>
              <a:rPr lang="en-US" altLang="en-US" b="1" dirty="0" smtClean="0">
                <a:solidFill>
                  <a:schemeClr val="bg1"/>
                </a:solidFill>
              </a:rPr>
              <a:t>Located 65 </a:t>
            </a:r>
            <a:r>
              <a:rPr lang="en-US" altLang="en-US" b="1" dirty="0">
                <a:solidFill>
                  <a:schemeClr val="bg1"/>
                </a:solidFill>
              </a:rPr>
              <a:t>miles </a:t>
            </a:r>
            <a:r>
              <a:rPr lang="en-US" altLang="en-US" b="1" dirty="0" smtClean="0">
                <a:solidFill>
                  <a:schemeClr val="bg1"/>
                </a:solidFill>
              </a:rPr>
              <a:t>Southeast </a:t>
            </a:r>
            <a:r>
              <a:rPr lang="en-US" altLang="en-US" b="1" dirty="0">
                <a:solidFill>
                  <a:schemeClr val="bg1"/>
                </a:solidFill>
              </a:rPr>
              <a:t>of               Philadelphia</a:t>
            </a:r>
          </a:p>
        </p:txBody>
      </p:sp>
      <p:pic>
        <p:nvPicPr>
          <p:cNvPr id="4" name="Picture 2" descr="http://upload.wikimedia.org/wikipedia/commons/thumb/d/d0/Seven_churches_of_asia.svg/623px-Seven_churches_of_asia.svg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060"/>
          <a:stretch/>
        </p:blipFill>
        <p:spPr bwMode="auto">
          <a:xfrm>
            <a:off x="4648200" y="1676400"/>
            <a:ext cx="4038600" cy="4656378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9247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The City of Laodicea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5029200"/>
          </a:xfrm>
        </p:spPr>
        <p:txBody>
          <a:bodyPr>
            <a:normAutofit/>
          </a:bodyPr>
          <a:lstStyle/>
          <a:p>
            <a:pPr lvl="0"/>
            <a:r>
              <a:rPr lang="en-US" dirty="0">
                <a:solidFill>
                  <a:schemeClr val="bg1"/>
                </a:solidFill>
              </a:rPr>
              <a:t>Along with Colossae and Hierapolis, formed a tri-city triangle in the </a:t>
            </a:r>
            <a:r>
              <a:rPr lang="en-US" dirty="0" err="1">
                <a:solidFill>
                  <a:schemeClr val="bg1"/>
                </a:solidFill>
              </a:rPr>
              <a:t>Lycus</a:t>
            </a:r>
            <a:r>
              <a:rPr lang="en-US" dirty="0">
                <a:solidFill>
                  <a:schemeClr val="bg1"/>
                </a:solidFill>
              </a:rPr>
              <a:t> River valley. </a:t>
            </a:r>
            <a:endParaRPr lang="en-US" dirty="0" smtClean="0">
              <a:solidFill>
                <a:schemeClr val="bg1"/>
              </a:solidFill>
            </a:endParaRPr>
          </a:p>
          <a:p>
            <a:pPr lvl="0"/>
            <a:r>
              <a:rPr lang="en-US" dirty="0" smtClean="0">
                <a:solidFill>
                  <a:schemeClr val="bg1"/>
                </a:solidFill>
              </a:rPr>
              <a:t>The </a:t>
            </a:r>
            <a:r>
              <a:rPr lang="en-US" dirty="0">
                <a:solidFill>
                  <a:schemeClr val="bg1"/>
                </a:solidFill>
              </a:rPr>
              <a:t>three cities were all within 10 to 12 miles of one another (Col. 4:12-13, 16). </a:t>
            </a:r>
          </a:p>
        </p:txBody>
      </p:sp>
      <p:pic>
        <p:nvPicPr>
          <p:cNvPr id="7" name="Picture 2" descr="http://upload.wikimedia.org/wikipedia/commons/thumb/d/d0/Seven_churches_of_asia.svg/623px-Seven_churches_of_asia.svg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060"/>
          <a:stretch/>
        </p:blipFill>
        <p:spPr bwMode="auto">
          <a:xfrm>
            <a:off x="4648200" y="1676400"/>
            <a:ext cx="4038600" cy="4656378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://docmarksplace.files.wordpress.com/2011/06/map-of-colossa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4301015"/>
            <a:ext cx="3614135" cy="2175986"/>
          </a:xfrm>
          <a:prstGeom prst="rect">
            <a:avLst/>
          </a:prstGeom>
          <a:noFill/>
          <a:ln w="28575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00332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The City of Laodicea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5029200"/>
          </a:xfrm>
        </p:spPr>
        <p:txBody>
          <a:bodyPr>
            <a:normAutofit/>
          </a:bodyPr>
          <a:lstStyle/>
          <a:p>
            <a:r>
              <a:rPr lang="en-US" altLang="en-US" b="1" dirty="0" smtClean="0">
                <a:solidFill>
                  <a:schemeClr val="bg1"/>
                </a:solidFill>
              </a:rPr>
              <a:t>Very </a:t>
            </a:r>
            <a:r>
              <a:rPr lang="en-US" altLang="en-US" b="1" dirty="0">
                <a:solidFill>
                  <a:schemeClr val="bg1"/>
                </a:solidFill>
              </a:rPr>
              <a:t>wealthy city</a:t>
            </a:r>
          </a:p>
          <a:p>
            <a:r>
              <a:rPr lang="en-US" altLang="en-US" b="1" dirty="0" smtClean="0">
                <a:solidFill>
                  <a:schemeClr val="bg1"/>
                </a:solidFill>
              </a:rPr>
              <a:t>Located </a:t>
            </a:r>
            <a:r>
              <a:rPr lang="en-US" altLang="en-US" b="1" dirty="0">
                <a:solidFill>
                  <a:schemeClr val="bg1"/>
                </a:solidFill>
              </a:rPr>
              <a:t>on trade </a:t>
            </a:r>
            <a:r>
              <a:rPr lang="en-US" altLang="en-US" b="1" dirty="0" smtClean="0">
                <a:solidFill>
                  <a:schemeClr val="bg1"/>
                </a:solidFill>
              </a:rPr>
              <a:t>route from Ephesus to the east</a:t>
            </a:r>
            <a:endParaRPr lang="en-US" altLang="en-US" b="1" dirty="0">
              <a:solidFill>
                <a:schemeClr val="bg1"/>
              </a:solidFill>
            </a:endParaRPr>
          </a:p>
          <a:p>
            <a:r>
              <a:rPr lang="en-US" altLang="en-US" b="1" dirty="0" smtClean="0">
                <a:solidFill>
                  <a:schemeClr val="bg1"/>
                </a:solidFill>
              </a:rPr>
              <a:t>Three </a:t>
            </a:r>
            <a:r>
              <a:rPr lang="en-US" altLang="en-US" b="1" dirty="0">
                <a:solidFill>
                  <a:schemeClr val="bg1"/>
                </a:solidFill>
              </a:rPr>
              <a:t>major businesses:  </a:t>
            </a:r>
            <a:endParaRPr lang="en-US" altLang="en-US" b="1" dirty="0" smtClean="0">
              <a:solidFill>
                <a:schemeClr val="bg1"/>
              </a:solidFill>
            </a:endParaRPr>
          </a:p>
          <a:p>
            <a:pPr lvl="1"/>
            <a:r>
              <a:rPr lang="en-US" altLang="en-US" b="1" dirty="0" smtClean="0">
                <a:solidFill>
                  <a:schemeClr val="bg1"/>
                </a:solidFill>
              </a:rPr>
              <a:t>banking</a:t>
            </a:r>
          </a:p>
          <a:p>
            <a:pPr lvl="1"/>
            <a:r>
              <a:rPr lang="en-US" altLang="en-US" b="1" dirty="0" smtClean="0">
                <a:solidFill>
                  <a:schemeClr val="bg1"/>
                </a:solidFill>
              </a:rPr>
              <a:t>black wool </a:t>
            </a:r>
            <a:endParaRPr lang="en-US" altLang="en-US" b="1" dirty="0">
              <a:solidFill>
                <a:schemeClr val="bg1"/>
              </a:solidFill>
            </a:endParaRPr>
          </a:p>
          <a:p>
            <a:pPr lvl="1"/>
            <a:r>
              <a:rPr lang="en-US" altLang="en-US" b="1" dirty="0" smtClean="0">
                <a:solidFill>
                  <a:schemeClr val="bg1"/>
                </a:solidFill>
              </a:rPr>
              <a:t>eye </a:t>
            </a:r>
            <a:r>
              <a:rPr lang="en-US" altLang="en-US" b="1" dirty="0">
                <a:solidFill>
                  <a:schemeClr val="bg1"/>
                </a:solidFill>
              </a:rPr>
              <a:t>salve</a:t>
            </a:r>
          </a:p>
        </p:txBody>
      </p:sp>
      <p:pic>
        <p:nvPicPr>
          <p:cNvPr id="4" name="Picture 2" descr="http://upload.wikimedia.org/wikipedia/commons/thumb/d/d0/Seven_churches_of_asia.svg/623px-Seven_churches_of_asia.svg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060"/>
          <a:stretch/>
        </p:blipFill>
        <p:spPr bwMode="auto">
          <a:xfrm>
            <a:off x="4648200" y="1676400"/>
            <a:ext cx="4038600" cy="4656378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8960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Bad Drinking Water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0"/>
            <a:ext cx="4343400" cy="5105400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Despite its wealth, Laodicea was notorious for its terrible drinking water. </a:t>
            </a:r>
            <a:endParaRPr lang="en-US" b="1" dirty="0" smtClean="0">
              <a:solidFill>
                <a:schemeClr val="bg1"/>
              </a:solidFill>
            </a:endParaRPr>
          </a:p>
          <a:p>
            <a:r>
              <a:rPr lang="en-US" b="1" dirty="0" smtClean="0">
                <a:solidFill>
                  <a:schemeClr val="bg1"/>
                </a:solidFill>
              </a:rPr>
              <a:t>Because </a:t>
            </a:r>
            <a:r>
              <a:rPr lang="en-US" b="1" dirty="0">
                <a:solidFill>
                  <a:schemeClr val="bg1"/>
                </a:solidFill>
              </a:rPr>
              <a:t>of heavy mineral deposits found in the aqueducts leading into the city, it is believed </a:t>
            </a:r>
            <a:r>
              <a:rPr lang="en-US" b="1" dirty="0" smtClean="0">
                <a:solidFill>
                  <a:schemeClr val="bg1"/>
                </a:solidFill>
              </a:rPr>
              <a:t>the </a:t>
            </a:r>
            <a:r>
              <a:rPr lang="en-US" b="1" dirty="0">
                <a:solidFill>
                  <a:schemeClr val="bg1"/>
                </a:solidFill>
              </a:rPr>
              <a:t>water </a:t>
            </a:r>
            <a:r>
              <a:rPr lang="en-US" b="1" dirty="0" smtClean="0">
                <a:solidFill>
                  <a:schemeClr val="bg1"/>
                </a:solidFill>
              </a:rPr>
              <a:t>came </a:t>
            </a:r>
            <a:r>
              <a:rPr lang="en-US" b="1" dirty="0">
                <a:solidFill>
                  <a:schemeClr val="bg1"/>
                </a:solidFill>
              </a:rPr>
              <a:t>from hot springs in the </a:t>
            </a:r>
            <a:r>
              <a:rPr lang="en-US" b="1" dirty="0" smtClean="0">
                <a:solidFill>
                  <a:schemeClr val="bg1"/>
                </a:solidFill>
              </a:rPr>
              <a:t>area.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By </a:t>
            </a:r>
            <a:r>
              <a:rPr lang="en-US" b="1" dirty="0">
                <a:solidFill>
                  <a:schemeClr val="bg1"/>
                </a:solidFill>
              </a:rPr>
              <a:t>the time the water reached Laodicea, it would have been </a:t>
            </a:r>
            <a:r>
              <a:rPr lang="en-US" b="1" i="1" dirty="0">
                <a:solidFill>
                  <a:schemeClr val="bg1"/>
                </a:solidFill>
              </a:rPr>
              <a:t>lukewarm</a:t>
            </a:r>
            <a:r>
              <a:rPr lang="en-US" b="1" dirty="0">
                <a:solidFill>
                  <a:schemeClr val="bg1"/>
                </a:solidFill>
              </a:rPr>
              <a:t>. </a:t>
            </a:r>
            <a:endParaRPr lang="en-US" altLang="en-US" b="1" dirty="0">
              <a:solidFill>
                <a:schemeClr val="bg1"/>
              </a:solidFill>
            </a:endParaRPr>
          </a:p>
        </p:txBody>
      </p:sp>
      <p:pic>
        <p:nvPicPr>
          <p:cNvPr id="1026" name="Picture 2" descr="http://www.uccronline.it/wp-content/uploads/2011/03/Chiesa-di-Laodicea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73" b="16776"/>
          <a:stretch/>
        </p:blipFill>
        <p:spPr bwMode="auto">
          <a:xfrm>
            <a:off x="4959926" y="1600200"/>
            <a:ext cx="3460173" cy="2306782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holylandarchive.com/photos_src/TWSCLD13_800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91" t="5455" r="40909"/>
          <a:stretch/>
        </p:blipFill>
        <p:spPr bwMode="auto">
          <a:xfrm>
            <a:off x="5723596" y="3435926"/>
            <a:ext cx="2582203" cy="3269674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2073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>
            <a:normAutofit/>
          </a:bodyPr>
          <a:lstStyle/>
          <a:p>
            <a:r>
              <a:rPr lang="en-US" b="1" dirty="0" smtClean="0"/>
              <a:t>Letters to the Seven Churches    Follow a Pattern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057400"/>
            <a:ext cx="80010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600" b="1" i="1" dirty="0" smtClean="0"/>
              <a:t>Identification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b="1" i="1" dirty="0" smtClean="0"/>
              <a:t>Commendation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b="1" i="1" dirty="0" smtClean="0"/>
              <a:t>Complaint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b="1" i="1" dirty="0" smtClean="0"/>
              <a:t>Counsel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b="1" i="1" dirty="0" smtClean="0"/>
              <a:t>Promise</a:t>
            </a:r>
            <a:endParaRPr lang="en-US" sz="3600" b="1" i="1" dirty="0"/>
          </a:p>
        </p:txBody>
      </p:sp>
      <p:pic>
        <p:nvPicPr>
          <p:cNvPr id="4" name="Picture 4" descr="MCj0234074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2514600"/>
            <a:ext cx="2781300" cy="289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09512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7030A0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Identification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 b="1" i="1" dirty="0" smtClean="0"/>
              <a:t>“These </a:t>
            </a:r>
            <a:r>
              <a:rPr lang="en-US" altLang="en-US" b="1" i="1" dirty="0"/>
              <a:t>things says the Amen, the Faithful and True Witness, the Beginning of the creation of </a:t>
            </a:r>
            <a:r>
              <a:rPr lang="en-US" altLang="en-US" b="1" i="1" dirty="0" smtClean="0"/>
              <a:t>God” </a:t>
            </a:r>
            <a:r>
              <a:rPr lang="en-US" altLang="en-US" b="1" dirty="0" smtClean="0"/>
              <a:t>(v. 14).</a:t>
            </a:r>
            <a:endParaRPr lang="en-US" altLang="en-US" b="1" i="1" dirty="0"/>
          </a:p>
          <a:p>
            <a:endParaRPr lang="en-US" altLang="en-US" sz="900" b="1" i="1" dirty="0" smtClean="0"/>
          </a:p>
          <a:p>
            <a:endParaRPr lang="en-US" altLang="en-US" sz="900" b="1" i="1" dirty="0"/>
          </a:p>
          <a:p>
            <a:endParaRPr lang="en-US" altLang="en-US" sz="900" b="1" i="1" dirty="0"/>
          </a:p>
          <a:p>
            <a:r>
              <a:rPr lang="en-US" altLang="en-US" b="1" dirty="0" smtClean="0"/>
              <a:t>Similar to statement in 1:5.</a:t>
            </a:r>
            <a:endParaRPr lang="en-US" altLang="en-US" b="1" dirty="0"/>
          </a:p>
          <a:p>
            <a:r>
              <a:rPr lang="en-US" altLang="en-US" b="1" dirty="0" smtClean="0"/>
              <a:t>The judgments Jesus makes against this church are harsh - but true! </a:t>
            </a:r>
          </a:p>
          <a:p>
            <a:r>
              <a:rPr lang="en-US" altLang="en-US" b="1" dirty="0" smtClean="0"/>
              <a:t>Jesus could bring them back to life.</a:t>
            </a:r>
            <a:endParaRPr lang="en-US" altLang="en-US" b="1" dirty="0"/>
          </a:p>
        </p:txBody>
      </p:sp>
    </p:spTree>
    <p:extLst>
      <p:ext uri="{BB962C8B-B14F-4D97-AF65-F5344CB8AC3E}">
        <p14:creationId xmlns:p14="http://schemas.microsoft.com/office/powerpoint/2010/main" val="3705605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Grayscale">
    <a:dk1>
      <a:sysClr val="windowText" lastClr="000000"/>
    </a:dk1>
    <a:lt1>
      <a:sysClr val="window" lastClr="FFFFFF"/>
    </a:lt1>
    <a:dk2>
      <a:srgbClr val="000000"/>
    </a:dk2>
    <a:lt2>
      <a:srgbClr val="F8F8F8"/>
    </a:lt2>
    <a:accent1>
      <a:srgbClr val="DDDDDD"/>
    </a:accent1>
    <a:accent2>
      <a:srgbClr val="B2B2B2"/>
    </a:accent2>
    <a:accent3>
      <a:srgbClr val="969696"/>
    </a:accent3>
    <a:accent4>
      <a:srgbClr val="808080"/>
    </a:accent4>
    <a:accent5>
      <a:srgbClr val="5F5F5F"/>
    </a:accent5>
    <a:accent6>
      <a:srgbClr val="4D4D4D"/>
    </a:accent6>
    <a:hlink>
      <a:srgbClr val="5F5F5F"/>
    </a:hlink>
    <a:folHlink>
      <a:srgbClr val="919191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378</TotalTime>
  <Words>726</Words>
  <Application>Microsoft Office PowerPoint</Application>
  <PresentationFormat>On-screen Show (4:3)</PresentationFormat>
  <Paragraphs>71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Office Theme</vt:lpstr>
      <vt:lpstr>Technic</vt:lpstr>
      <vt:lpstr>PowerPoint Presentation</vt:lpstr>
      <vt:lpstr>Things to remember as we study:</vt:lpstr>
      <vt:lpstr>Laodicea     Revelation 3:14-22 </vt:lpstr>
      <vt:lpstr>The City of Laodicea</vt:lpstr>
      <vt:lpstr>The City of Laodicea</vt:lpstr>
      <vt:lpstr>The City of Laodicea</vt:lpstr>
      <vt:lpstr>Bad Drinking Water</vt:lpstr>
      <vt:lpstr>Letters to the Seven Churches    Follow a Pattern</vt:lpstr>
      <vt:lpstr>Identification</vt:lpstr>
      <vt:lpstr>Complaint</vt:lpstr>
      <vt:lpstr>Complaint</vt:lpstr>
      <vt:lpstr>Counsel</vt:lpstr>
      <vt:lpstr>Counsel</vt:lpstr>
      <vt:lpstr>Promise</vt:lpstr>
      <vt:lpstr>Promise</vt:lpstr>
      <vt:lpstr>Laodicea     Revelation 3:14-22 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Revelation Intro</dc:title>
  <dc:creator>Heath</dc:creator>
  <cp:lastModifiedBy>Guest</cp:lastModifiedBy>
  <cp:revision>69</cp:revision>
  <dcterms:created xsi:type="dcterms:W3CDTF">2014-03-11T21:25:55Z</dcterms:created>
  <dcterms:modified xsi:type="dcterms:W3CDTF">2014-04-14T00:36:20Z</dcterms:modified>
</cp:coreProperties>
</file>