
<file path=[Content_Types].xml><?xml version="1.0" encoding="utf-8"?>
<Types xmlns="http://schemas.openxmlformats.org/package/2006/content-types">
  <Default Extension="png" ContentType="image/png"/>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Override1.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sldIdLst>
    <p:sldId id="257" r:id="rId3"/>
    <p:sldId id="273" r:id="rId4"/>
    <p:sldId id="277" r:id="rId5"/>
    <p:sldId id="288" r:id="rId6"/>
    <p:sldId id="308" r:id="rId7"/>
    <p:sldId id="289" r:id="rId8"/>
    <p:sldId id="309" r:id="rId9"/>
    <p:sldId id="290" r:id="rId10"/>
    <p:sldId id="310" r:id="rId11"/>
    <p:sldId id="311" r:id="rId12"/>
    <p:sldId id="296" r:id="rId13"/>
    <p:sldId id="306" r:id="rId14"/>
    <p:sldId id="297" r:id="rId15"/>
    <p:sldId id="312" r:id="rId16"/>
    <p:sldId id="313" r:id="rId17"/>
    <p:sldId id="298" r:id="rId1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5" d="100"/>
          <a:sy n="65" d="100"/>
        </p:scale>
        <p:origin x="-1452" y="-10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3" Type="http://schemas.openxmlformats.org/officeDocument/2006/relationships/slide" Target="slides/slide1.xml"/><Relationship Id="rId21" Type="http://schemas.openxmlformats.org/officeDocument/2006/relationships/theme" Target="theme/them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880DDB9-0754-4250-842E-00F50C34D0A8}" type="datetimeFigureOut">
              <a:rPr lang="en-US" smtClean="0"/>
              <a:t>4/9/2014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0FC8478-EC7A-4180-81F8-D8694425B9D9}" type="slidenum">
              <a:rPr lang="en-US" smtClean="0"/>
              <a:t>‹#›</a:t>
            </a:fld>
            <a:endParaRPr lang="en-US"/>
          </a:p>
        </p:txBody>
      </p:sp>
    </p:spTree>
    <p:extLst>
      <p:ext uri="{BB962C8B-B14F-4D97-AF65-F5344CB8AC3E}">
        <p14:creationId xmlns:p14="http://schemas.microsoft.com/office/powerpoint/2010/main" val="11790901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880DDB9-0754-4250-842E-00F50C34D0A8}" type="datetimeFigureOut">
              <a:rPr lang="en-US" smtClean="0"/>
              <a:t>4/9/2014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0FC8478-EC7A-4180-81F8-D8694425B9D9}" type="slidenum">
              <a:rPr lang="en-US" smtClean="0"/>
              <a:t>‹#›</a:t>
            </a:fld>
            <a:endParaRPr lang="en-US"/>
          </a:p>
        </p:txBody>
      </p:sp>
    </p:spTree>
    <p:extLst>
      <p:ext uri="{BB962C8B-B14F-4D97-AF65-F5344CB8AC3E}">
        <p14:creationId xmlns:p14="http://schemas.microsoft.com/office/powerpoint/2010/main" val="349546032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880DDB9-0754-4250-842E-00F50C34D0A8}" type="datetimeFigureOut">
              <a:rPr lang="en-US" smtClean="0"/>
              <a:t>4/9/2014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0FC8478-EC7A-4180-81F8-D8694425B9D9}" type="slidenum">
              <a:rPr lang="en-US" smtClean="0"/>
              <a:t>‹#›</a:t>
            </a:fld>
            <a:endParaRPr lang="en-US"/>
          </a:p>
        </p:txBody>
      </p:sp>
    </p:spTree>
    <p:extLst>
      <p:ext uri="{BB962C8B-B14F-4D97-AF65-F5344CB8AC3E}">
        <p14:creationId xmlns:p14="http://schemas.microsoft.com/office/powerpoint/2010/main" val="88418995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7" name="Freeform 6"/>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8" name="Freeform 7"/>
          <p:cNvSpPr>
            <a:spLocks/>
          </p:cNvSpPr>
          <p:nvPr/>
        </p:nvSpPr>
        <p:spPr bwMode="auto">
          <a:xfrm>
            <a:off x="6105525" y="0"/>
            <a:ext cx="3038475"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1608" y="1590"/>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9" name="Title 8"/>
          <p:cNvSpPr>
            <a:spLocks noGrp="1"/>
          </p:cNvSpPr>
          <p:nvPr>
            <p:ph type="ctrTitle"/>
          </p:nvPr>
        </p:nvSpPr>
        <p:spPr>
          <a:xfrm>
            <a:off x="429064" y="3337560"/>
            <a:ext cx="6480048" cy="2301240"/>
          </a:xfrm>
        </p:spPr>
        <p:txBody>
          <a:bodyPr rIns="45720" anchor="t"/>
          <a:lstStyle>
            <a:lvl1pPr algn="r">
              <a:defRPr lang="en-US" b="1" cap="all" baseline="0" dirty="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433050" y="1544812"/>
            <a:ext cx="6480048" cy="1752600"/>
          </a:xfrm>
        </p:spPr>
        <p:txBody>
          <a:bodyPr tIns="0" rIns="45720" bIns="0" anchor="b">
            <a:normAutofit/>
          </a:bodyPr>
          <a:lstStyle>
            <a:lvl1pPr marL="0" indent="0" algn="r">
              <a:buNone/>
              <a:defRPr sz="2000">
                <a:solidFill>
                  <a:schemeClr val="tx1"/>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1880DDB9-0754-4250-842E-00F50C34D0A8}" type="datetimeFigureOut">
              <a:rPr lang="en-US" smtClean="0"/>
              <a:t>4/9/2014</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00FC8478-EC7A-4180-81F8-D8694425B9D9}" type="slidenum">
              <a:rPr lang="en-US" smtClean="0"/>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880DDB9-0754-4250-842E-00F50C34D0A8}" type="datetimeFigureOut">
              <a:rPr lang="en-US" smtClean="0"/>
              <a:t>4/9/2014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0FC8478-EC7A-4180-81F8-D8694425B9D9}" type="slidenum">
              <a:rPr lang="en-US" smtClean="0"/>
              <a:t>‹#›</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7" name="Freeform 6"/>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9" name="Freeform 8"/>
          <p:cNvSpPr>
            <a:spLocks/>
          </p:cNvSpPr>
          <p:nvPr/>
        </p:nvSpPr>
        <p:spPr bwMode="auto">
          <a:xfrm>
            <a:off x="6105525" y="0"/>
            <a:ext cx="3038475"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1608" y="1590"/>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2" name="Title 1"/>
          <p:cNvSpPr>
            <a:spLocks noGrp="1"/>
          </p:cNvSpPr>
          <p:nvPr>
            <p:ph type="title"/>
          </p:nvPr>
        </p:nvSpPr>
        <p:spPr>
          <a:xfrm>
            <a:off x="685800" y="3583837"/>
            <a:ext cx="6629400" cy="1826363"/>
          </a:xfrm>
        </p:spPr>
        <p:txBody>
          <a:bodyPr tIns="0" bIns="0" anchor="t"/>
          <a:lstStyle>
            <a:lvl1pPr algn="l">
              <a:buNone/>
              <a:defRPr sz="4200" b="1" cap="none" baseline="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685800" y="2485800"/>
            <a:ext cx="6629400" cy="1066688"/>
          </a:xfrm>
        </p:spPr>
        <p:txBody>
          <a:bodyPr lIns="45720" tIns="0" rIns="45720" bIns="0" anchor="b"/>
          <a:lstStyle>
            <a:lvl1pPr marL="0" indent="0" algn="l">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1880DDB9-0754-4250-842E-00F50C34D0A8}" type="datetimeFigureOut">
              <a:rPr lang="en-US" smtClean="0"/>
              <a:t>4/9/2014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0FC8478-EC7A-4180-81F8-D8694425B9D9}" type="slidenum">
              <a:rPr lang="en-US" smtClean="0"/>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467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600200"/>
            <a:ext cx="3657600" cy="4525963"/>
          </a:xfrm>
        </p:spPr>
        <p:txBody>
          <a:bodyPr/>
          <a:lstStyle>
            <a:lvl1pPr>
              <a:defRPr sz="2600"/>
            </a:lvl1pPr>
            <a:lvl2pPr>
              <a:defRPr sz="22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267200" y="1600200"/>
            <a:ext cx="3657600" cy="4525963"/>
          </a:xfrm>
        </p:spPr>
        <p:txBody>
          <a:bodyPr/>
          <a:lstStyle>
            <a:lvl1pPr>
              <a:defRPr sz="2600"/>
            </a:lvl1pPr>
            <a:lvl2pPr>
              <a:defRPr sz="22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880DDB9-0754-4250-842E-00F50C34D0A8}" type="datetimeFigureOut">
              <a:rPr lang="en-US" smtClean="0"/>
              <a:t>4/9/2014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0FC8478-EC7A-4180-81F8-D8694425B9D9}" type="slidenum">
              <a:rPr lang="en-US" smtClean="0"/>
              <a:t>‹#›</a:t>
            </a:fld>
            <a:endParaRPr 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86400"/>
            <a:ext cx="4040188" cy="838200"/>
          </a:xfrm>
        </p:spPr>
        <p:txBody>
          <a:bodyPr anchor="t"/>
          <a:lstStyle>
            <a:lvl1pPr marL="0" indent="0">
              <a:buNone/>
              <a:defRPr sz="2400" b="1">
                <a:solidFill>
                  <a:schemeClr val="accent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5486400"/>
            <a:ext cx="4041775" cy="838200"/>
          </a:xfrm>
        </p:spPr>
        <p:txBody>
          <a:bodyPr anchor="t"/>
          <a:lstStyle>
            <a:lvl1pPr marL="0" indent="0">
              <a:buNone/>
              <a:defRPr sz="2400" b="1">
                <a:solidFill>
                  <a:schemeClr val="accent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516912"/>
            <a:ext cx="4040188"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516912"/>
            <a:ext cx="4041775"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1880DDB9-0754-4250-842E-00F50C34D0A8}" type="datetimeFigureOut">
              <a:rPr lang="en-US" smtClean="0"/>
              <a:t>4/9/2014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0FC8478-EC7A-4180-81F8-D8694425B9D9}" type="slidenum">
              <a:rPr lang="en-US" smtClean="0"/>
              <a:t>‹#›</a:t>
            </a:fld>
            <a:endParaRPr 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74320"/>
            <a:ext cx="7470648" cy="1143000"/>
          </a:xfrm>
        </p:spPr>
        <p:txBody>
          <a:bodyPr anchor="ctr"/>
          <a:lstStyle>
            <a:lvl1pPr algn="l">
              <a:defRPr sz="4600"/>
            </a:lvl1pPr>
          </a:lstStyle>
          <a:p>
            <a:r>
              <a:rPr kumimoji="0" lang="en-US" smtClean="0"/>
              <a:t>Click to edit Master title style</a:t>
            </a:r>
            <a:endParaRPr kumimoji="0" lang="en-US"/>
          </a:p>
        </p:txBody>
      </p:sp>
      <p:sp>
        <p:nvSpPr>
          <p:cNvPr id="7" name="Date Placeholder 6"/>
          <p:cNvSpPr>
            <a:spLocks noGrp="1"/>
          </p:cNvSpPr>
          <p:nvPr>
            <p:ph type="dt" sz="half" idx="10"/>
          </p:nvPr>
        </p:nvSpPr>
        <p:spPr/>
        <p:txBody>
          <a:bodyPr/>
          <a:lstStyle/>
          <a:p>
            <a:fld id="{1880DDB9-0754-4250-842E-00F50C34D0A8}" type="datetimeFigureOut">
              <a:rPr lang="en-US" smtClean="0"/>
              <a:t>4/9/2014</a:t>
            </a:fld>
            <a:endParaRPr lang="en-US"/>
          </a:p>
        </p:txBody>
      </p:sp>
      <p:sp>
        <p:nvSpPr>
          <p:cNvPr id="8" name="Slide Number Placeholder 7"/>
          <p:cNvSpPr>
            <a:spLocks noGrp="1"/>
          </p:cNvSpPr>
          <p:nvPr>
            <p:ph type="sldNum" sz="quarter" idx="11"/>
          </p:nvPr>
        </p:nvSpPr>
        <p:spPr/>
        <p:txBody>
          <a:bodyPr/>
          <a:lstStyle/>
          <a:p>
            <a:fld id="{00FC8478-EC7A-4180-81F8-D8694425B9D9}" type="slidenum">
              <a:rPr lang="en-US" smtClean="0"/>
              <a:t>‹#›</a:t>
            </a:fld>
            <a:endParaRPr lang="en-US"/>
          </a:p>
        </p:txBody>
      </p:sp>
      <p:sp>
        <p:nvSpPr>
          <p:cNvPr id="9" name="Footer Placeholder 8"/>
          <p:cNvSpPr>
            <a:spLocks noGrp="1"/>
          </p:cNvSpPr>
          <p:nvPr>
            <p:ph type="ftr" sz="quarter" idx="12"/>
          </p:nvPr>
        </p:nvSpPr>
        <p:spPr/>
        <p:txBody>
          <a:bodyPr/>
          <a:lstStyle/>
          <a:p>
            <a:endParaRPr lang="en-US"/>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880DDB9-0754-4250-842E-00F50C34D0A8}" type="datetimeFigureOut">
              <a:rPr lang="en-US" smtClean="0"/>
              <a:t>4/9/2014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0FC8478-EC7A-4180-81F8-D8694425B9D9}" type="slidenum">
              <a:rPr lang="en-US" smtClean="0"/>
              <a:t>‹#›</a:t>
            </a:fld>
            <a:endParaRPr 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1185528"/>
            <a:ext cx="3200400" cy="730250"/>
          </a:xfrm>
        </p:spPr>
        <p:txBody>
          <a:bodyPr tIns="0" bIns="0" anchor="t"/>
          <a:lstStyle>
            <a:lvl1pPr algn="l">
              <a:buNone/>
              <a:defRPr sz="1800" b="1">
                <a:solidFill>
                  <a:schemeClr val="accent1"/>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214424"/>
            <a:ext cx="2743200" cy="914400"/>
          </a:xfrm>
        </p:spPr>
        <p:txBody>
          <a:bodyPr lIns="45720" tIns="0" rIns="45720" bIns="0" anchor="b"/>
          <a:lstStyle>
            <a:lvl1pPr marL="0" indent="0" algn="l">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57200" y="1981200"/>
            <a:ext cx="7086600" cy="3810000"/>
          </a:xfrm>
        </p:spPr>
        <p:txBody>
          <a:bodyPr/>
          <a:lstStyle>
            <a:lvl1pPr>
              <a:defRPr sz="2800"/>
            </a:lvl1pPr>
            <a:lvl2pPr>
              <a:defRPr sz="2400"/>
            </a:lvl2pPr>
            <a:lvl3pPr>
              <a:defRPr sz="2200"/>
            </a:lvl3pPr>
            <a:lvl4pPr>
              <a:defRPr sz="2000"/>
            </a:lvl4pPr>
            <a:lvl5pPr>
              <a:defRPr sz="20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880DDB9-0754-4250-842E-00F50C34D0A8}" type="datetimeFigureOut">
              <a:rPr lang="en-US" smtClean="0"/>
              <a:t>4/9/2014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156448" y="6422064"/>
            <a:ext cx="762000" cy="365125"/>
          </a:xfrm>
        </p:spPr>
        <p:txBody>
          <a:bodyPr/>
          <a:lstStyle/>
          <a:p>
            <a:fld id="{00FC8478-EC7A-4180-81F8-D8694425B9D9}"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880DDB9-0754-4250-842E-00F50C34D0A8}" type="datetimeFigureOut">
              <a:rPr lang="en-US" smtClean="0"/>
              <a:t>4/9/2014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0FC8478-EC7A-4180-81F8-D8694425B9D9}" type="slidenum">
              <a:rPr lang="en-US" smtClean="0"/>
              <a:t>‹#›</a:t>
            </a:fld>
            <a:endParaRPr lang="en-US"/>
          </a:p>
        </p:txBody>
      </p:sp>
    </p:spTree>
    <p:extLst>
      <p:ext uri="{BB962C8B-B14F-4D97-AF65-F5344CB8AC3E}">
        <p14:creationId xmlns:p14="http://schemas.microsoft.com/office/powerpoint/2010/main" val="1898157074"/>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556732" y="1705709"/>
            <a:ext cx="3053868" cy="1253808"/>
          </a:xfrm>
        </p:spPr>
        <p:txBody>
          <a:bodyPr anchor="b"/>
          <a:lstStyle>
            <a:lvl1pPr algn="l">
              <a:buNone/>
              <a:defRPr sz="2200" b="1">
                <a:solidFill>
                  <a:schemeClr val="accent1"/>
                </a:solidFill>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065628" y="1019907"/>
            <a:ext cx="4114800" cy="4114800"/>
          </a:xfrm>
          <a:prstGeom prst="ellipse">
            <a:avLst/>
          </a:prstGeom>
          <a:solidFill>
            <a:schemeClr val="bg2">
              <a:shade val="50000"/>
            </a:schemeClr>
          </a:solidFill>
          <a:ln w="50800" cap="flat">
            <a:solidFill>
              <a:schemeClr val="bg2"/>
            </a:solidFill>
            <a:miter lim="800000"/>
          </a:ln>
          <a:effectLst>
            <a:outerShdw blurRad="152000" dist="345000" dir="5400000" sx="-80000" sy="-18000" rotWithShape="0">
              <a:srgbClr val="000000">
                <a:alpha val="25000"/>
              </a:srgbClr>
            </a:outerShdw>
          </a:effectLst>
          <a:scene3d>
            <a:camera prst="orthographicFront"/>
            <a:lightRig rig="contrasting" dir="t">
              <a:rot lat="0" lon="0" rev="2400000"/>
            </a:lightRig>
          </a:scene3d>
          <a:sp3d contourW="7620">
            <a:bevelT w="63500" h="63500"/>
            <a:contourClr>
              <a:schemeClr val="bg2">
                <a:shade val="50000"/>
              </a:schemeClr>
            </a:contourClr>
          </a:sp3d>
        </p:spPr>
        <p:txBody>
          <a:bodyPr/>
          <a:lstStyle>
            <a:lvl1pPr marL="0" indent="0">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5556734" y="2998765"/>
            <a:ext cx="3053866" cy="2663482"/>
          </a:xfrm>
        </p:spPr>
        <p:txBody>
          <a:bodyPr lIns="45720" rIns="45720"/>
          <a:lstStyle>
            <a:lvl1pPr marL="0" indent="0">
              <a:buFontTx/>
              <a:buNone/>
              <a:defRPr sz="12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a:xfrm>
            <a:off x="457200" y="6422064"/>
            <a:ext cx="2133600" cy="365125"/>
          </a:xfrm>
        </p:spPr>
        <p:txBody>
          <a:bodyPr/>
          <a:lstStyle/>
          <a:p>
            <a:fld id="{1880DDB9-0754-4250-842E-00F50C34D0A8}" type="datetimeFigureOut">
              <a:rPr lang="en-US" smtClean="0"/>
              <a:t>4/9/2014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0FC8478-EC7A-4180-81F8-D8694425B9D9}" type="slidenum">
              <a:rPr lang="en-US" smtClean="0"/>
              <a:t>‹#›</a:t>
            </a:fld>
            <a:endParaRPr lang="en-US"/>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880DDB9-0754-4250-842E-00F50C34D0A8}" type="datetimeFigureOut">
              <a:rPr lang="en-US" smtClean="0"/>
              <a:t>4/9/2014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0FC8478-EC7A-4180-81F8-D8694425B9D9}" type="slidenum">
              <a:rPr lang="en-US" smtClean="0"/>
              <a:t>‹#›</a:t>
            </a:fld>
            <a:endParaRPr lang="en-US"/>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880DDB9-0754-4250-842E-00F50C34D0A8}" type="datetimeFigureOut">
              <a:rPr lang="en-US" smtClean="0"/>
              <a:t>4/9/2014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0FC8478-EC7A-4180-81F8-D8694425B9D9}"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880DDB9-0754-4250-842E-00F50C34D0A8}" type="datetimeFigureOut">
              <a:rPr lang="en-US" smtClean="0"/>
              <a:t>4/9/2014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0FC8478-EC7A-4180-81F8-D8694425B9D9}" type="slidenum">
              <a:rPr lang="en-US" smtClean="0"/>
              <a:t>‹#›</a:t>
            </a:fld>
            <a:endParaRPr lang="en-US"/>
          </a:p>
        </p:txBody>
      </p:sp>
    </p:spTree>
    <p:extLst>
      <p:ext uri="{BB962C8B-B14F-4D97-AF65-F5344CB8AC3E}">
        <p14:creationId xmlns:p14="http://schemas.microsoft.com/office/powerpoint/2010/main" val="196021225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880DDB9-0754-4250-842E-00F50C34D0A8}" type="datetimeFigureOut">
              <a:rPr lang="en-US" smtClean="0"/>
              <a:t>4/9/2014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0FC8478-EC7A-4180-81F8-D8694425B9D9}" type="slidenum">
              <a:rPr lang="en-US" smtClean="0"/>
              <a:t>‹#›</a:t>
            </a:fld>
            <a:endParaRPr lang="en-US"/>
          </a:p>
        </p:txBody>
      </p:sp>
    </p:spTree>
    <p:extLst>
      <p:ext uri="{BB962C8B-B14F-4D97-AF65-F5344CB8AC3E}">
        <p14:creationId xmlns:p14="http://schemas.microsoft.com/office/powerpoint/2010/main" val="182219339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880DDB9-0754-4250-842E-00F50C34D0A8}" type="datetimeFigureOut">
              <a:rPr lang="en-US" smtClean="0"/>
              <a:t>4/9/2014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0FC8478-EC7A-4180-81F8-D8694425B9D9}" type="slidenum">
              <a:rPr lang="en-US" smtClean="0"/>
              <a:t>‹#›</a:t>
            </a:fld>
            <a:endParaRPr lang="en-US"/>
          </a:p>
        </p:txBody>
      </p:sp>
    </p:spTree>
    <p:extLst>
      <p:ext uri="{BB962C8B-B14F-4D97-AF65-F5344CB8AC3E}">
        <p14:creationId xmlns:p14="http://schemas.microsoft.com/office/powerpoint/2010/main" val="9187459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880DDB9-0754-4250-842E-00F50C34D0A8}" type="datetimeFigureOut">
              <a:rPr lang="en-US" smtClean="0"/>
              <a:t>4/9/2014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0FC8478-EC7A-4180-81F8-D8694425B9D9}" type="slidenum">
              <a:rPr lang="en-US" smtClean="0"/>
              <a:t>‹#›</a:t>
            </a:fld>
            <a:endParaRPr lang="en-US"/>
          </a:p>
        </p:txBody>
      </p:sp>
    </p:spTree>
    <p:extLst>
      <p:ext uri="{BB962C8B-B14F-4D97-AF65-F5344CB8AC3E}">
        <p14:creationId xmlns:p14="http://schemas.microsoft.com/office/powerpoint/2010/main" val="403783081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880DDB9-0754-4250-842E-00F50C34D0A8}" type="datetimeFigureOut">
              <a:rPr lang="en-US" smtClean="0"/>
              <a:t>4/9/2014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0FC8478-EC7A-4180-81F8-D8694425B9D9}" type="slidenum">
              <a:rPr lang="en-US" smtClean="0"/>
              <a:t>‹#›</a:t>
            </a:fld>
            <a:endParaRPr lang="en-US"/>
          </a:p>
        </p:txBody>
      </p:sp>
    </p:spTree>
    <p:extLst>
      <p:ext uri="{BB962C8B-B14F-4D97-AF65-F5344CB8AC3E}">
        <p14:creationId xmlns:p14="http://schemas.microsoft.com/office/powerpoint/2010/main" val="12614989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880DDB9-0754-4250-842E-00F50C34D0A8}" type="datetimeFigureOut">
              <a:rPr lang="en-US" smtClean="0"/>
              <a:t>4/9/2014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0FC8478-EC7A-4180-81F8-D8694425B9D9}" type="slidenum">
              <a:rPr lang="en-US" smtClean="0"/>
              <a:t>‹#›</a:t>
            </a:fld>
            <a:endParaRPr lang="en-US"/>
          </a:p>
        </p:txBody>
      </p:sp>
    </p:spTree>
    <p:extLst>
      <p:ext uri="{BB962C8B-B14F-4D97-AF65-F5344CB8AC3E}">
        <p14:creationId xmlns:p14="http://schemas.microsoft.com/office/powerpoint/2010/main" val="40899153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880DDB9-0754-4250-842E-00F50C34D0A8}" type="datetimeFigureOut">
              <a:rPr lang="en-US" smtClean="0"/>
              <a:t>4/9/2014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0FC8478-EC7A-4180-81F8-D8694425B9D9}" type="slidenum">
              <a:rPr lang="en-US" smtClean="0"/>
              <a:t>‹#›</a:t>
            </a:fld>
            <a:endParaRPr lang="en-US"/>
          </a:p>
        </p:txBody>
      </p:sp>
    </p:spTree>
    <p:extLst>
      <p:ext uri="{BB962C8B-B14F-4D97-AF65-F5344CB8AC3E}">
        <p14:creationId xmlns:p14="http://schemas.microsoft.com/office/powerpoint/2010/main" val="13366288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880DDB9-0754-4250-842E-00F50C34D0A8}" type="datetimeFigureOut">
              <a:rPr lang="en-US" smtClean="0"/>
              <a:t>4/9/2014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0FC8478-EC7A-4180-81F8-D8694425B9D9}" type="slidenum">
              <a:rPr lang="en-US" smtClean="0"/>
              <a:t>‹#›</a:t>
            </a:fld>
            <a:endParaRPr lang="en-US"/>
          </a:p>
        </p:txBody>
      </p:sp>
    </p:spTree>
    <p:extLst>
      <p:ext uri="{BB962C8B-B14F-4D97-AF65-F5344CB8AC3E}">
        <p14:creationId xmlns:p14="http://schemas.microsoft.com/office/powerpoint/2010/main" val="118544361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12" name="Freeform 11"/>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16" name="Freeform 15"/>
          <p:cNvSpPr>
            <a:spLocks/>
          </p:cNvSpPr>
          <p:nvPr/>
        </p:nvSpPr>
        <p:spPr bwMode="auto">
          <a:xfrm>
            <a:off x="7315200" y="0"/>
            <a:ext cx="1828800"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2082" y="1734"/>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9" name="Title Placeholder 8"/>
          <p:cNvSpPr>
            <a:spLocks noGrp="1"/>
          </p:cNvSpPr>
          <p:nvPr>
            <p:ph type="title"/>
          </p:nvPr>
        </p:nvSpPr>
        <p:spPr>
          <a:xfrm>
            <a:off x="457200" y="274638"/>
            <a:ext cx="7467600" cy="1143000"/>
          </a:xfrm>
          <a:prstGeom prst="rect">
            <a:avLst/>
          </a:prstGeom>
        </p:spPr>
        <p:txBody>
          <a:bodyPr vert="horz" lIns="45720" rIns="45720" anchor="ctr">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600200"/>
            <a:ext cx="7467600" cy="4525963"/>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422064"/>
            <a:ext cx="2133600" cy="365125"/>
          </a:xfrm>
          <a:prstGeom prst="rect">
            <a:avLst/>
          </a:prstGeom>
        </p:spPr>
        <p:txBody>
          <a:bodyPr vert="horz" bIns="0" anchor="b"/>
          <a:lstStyle>
            <a:lvl1pPr algn="l" eaLnBrk="1" latinLnBrk="0" hangingPunct="1">
              <a:defRPr kumimoji="0" sz="1000">
                <a:solidFill>
                  <a:schemeClr val="tx2">
                    <a:shade val="50000"/>
                  </a:schemeClr>
                </a:solidFill>
              </a:defRPr>
            </a:lvl1pPr>
          </a:lstStyle>
          <a:p>
            <a:fld id="{1880DDB9-0754-4250-842E-00F50C34D0A8}" type="datetimeFigureOut">
              <a:rPr lang="en-US" smtClean="0"/>
              <a:t>4/9/2014</a:t>
            </a:fld>
            <a:endParaRPr lang="en-US"/>
          </a:p>
        </p:txBody>
      </p:sp>
      <p:sp>
        <p:nvSpPr>
          <p:cNvPr id="22" name="Footer Placeholder 21"/>
          <p:cNvSpPr>
            <a:spLocks noGrp="1"/>
          </p:cNvSpPr>
          <p:nvPr>
            <p:ph type="ftr" sz="quarter" idx="3"/>
          </p:nvPr>
        </p:nvSpPr>
        <p:spPr>
          <a:xfrm>
            <a:off x="3124200" y="6422064"/>
            <a:ext cx="2895600" cy="365125"/>
          </a:xfrm>
          <a:prstGeom prst="rect">
            <a:avLst/>
          </a:prstGeom>
        </p:spPr>
        <p:txBody>
          <a:bodyPr vert="horz" lIns="0" rIns="0" bIns="0" anchor="b"/>
          <a:lstStyle>
            <a:lvl1pPr algn="ctr" eaLnBrk="1" latinLnBrk="0" hangingPunct="1">
              <a:defRPr kumimoji="0" sz="1000">
                <a:solidFill>
                  <a:schemeClr val="tx2">
                    <a:shade val="50000"/>
                  </a:schemeClr>
                </a:solidFill>
              </a:defRPr>
            </a:lvl1pPr>
          </a:lstStyle>
          <a:p>
            <a:endParaRPr lang="en-US"/>
          </a:p>
        </p:txBody>
      </p:sp>
      <p:sp>
        <p:nvSpPr>
          <p:cNvPr id="18" name="Slide Number Placeholder 17"/>
          <p:cNvSpPr>
            <a:spLocks noGrp="1"/>
          </p:cNvSpPr>
          <p:nvPr>
            <p:ph type="sldNum" sz="quarter" idx="4"/>
          </p:nvPr>
        </p:nvSpPr>
        <p:spPr>
          <a:xfrm>
            <a:off x="8153400" y="6422064"/>
            <a:ext cx="762000" cy="365125"/>
          </a:xfrm>
          <a:prstGeom prst="rect">
            <a:avLst/>
          </a:prstGeom>
        </p:spPr>
        <p:txBody>
          <a:bodyPr vert="horz" lIns="0" tIns="0" rIns="0" bIns="0" anchor="b"/>
          <a:lstStyle>
            <a:lvl1pPr algn="r" eaLnBrk="1" latinLnBrk="0" hangingPunct="1">
              <a:defRPr kumimoji="0" sz="1000">
                <a:solidFill>
                  <a:schemeClr val="tx2">
                    <a:shade val="50000"/>
                  </a:schemeClr>
                </a:solidFill>
              </a:defRPr>
            </a:lvl1pPr>
          </a:lstStyle>
          <a:p>
            <a:fld id="{00FC8478-EC7A-4180-81F8-D8694425B9D9}" type="slidenum">
              <a:rPr lang="en-US" smtClean="0"/>
              <a:t>‹#›</a:t>
            </a:fld>
            <a:endParaRPr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600" kern="1200">
          <a:solidFill>
            <a:schemeClr val="tx1"/>
          </a:solidFill>
          <a:latin typeface="+mj-lt"/>
          <a:ea typeface="+mj-ea"/>
          <a:cs typeface="+mj-cs"/>
        </a:defRPr>
      </a:lvl1pPr>
    </p:titleStyle>
    <p:bodyStyle>
      <a:lvl1pPr marL="420624" indent="-384048" algn="l" rtl="0" eaLnBrk="1" latinLnBrk="0" hangingPunct="1">
        <a:spcBef>
          <a:spcPct val="20000"/>
        </a:spcBef>
        <a:buClr>
          <a:schemeClr val="accent1"/>
        </a:buClr>
        <a:buSzPct val="80000"/>
        <a:buFont typeface="Wingdings 2"/>
        <a:buChar char=""/>
        <a:defRPr kumimoji="0" sz="3000" kern="1200">
          <a:solidFill>
            <a:schemeClr val="tx1"/>
          </a:solidFill>
          <a:latin typeface="+mn-lt"/>
          <a:ea typeface="+mn-ea"/>
          <a:cs typeface="+mn-cs"/>
        </a:defRPr>
      </a:lvl1pPr>
      <a:lvl2pPr marL="722376" indent="-274320" algn="l" rtl="0" eaLnBrk="1" latinLnBrk="0" hangingPunct="1">
        <a:spcBef>
          <a:spcPct val="20000"/>
        </a:spcBef>
        <a:buClr>
          <a:schemeClr val="accent1"/>
        </a:buClr>
        <a:buSzPct val="90000"/>
        <a:buFont typeface="Wingdings 2"/>
        <a:buChar char=""/>
        <a:defRPr kumimoji="0" sz="2600" kern="1200">
          <a:solidFill>
            <a:schemeClr val="tx1"/>
          </a:solidFill>
          <a:latin typeface="+mn-lt"/>
          <a:ea typeface="+mn-ea"/>
          <a:cs typeface="+mn-cs"/>
        </a:defRPr>
      </a:lvl2pPr>
      <a:lvl3pPr marL="1005840" indent="-256032" algn="l" rtl="0" eaLnBrk="1" latinLnBrk="0" hangingPunct="1">
        <a:spcBef>
          <a:spcPct val="20000"/>
        </a:spcBef>
        <a:buClr>
          <a:schemeClr val="accent2"/>
        </a:buClr>
        <a:buSzPct val="85000"/>
        <a:buFont typeface="Arial"/>
        <a:buChar char="○"/>
        <a:defRPr kumimoji="0" sz="2400" kern="1200">
          <a:solidFill>
            <a:schemeClr val="tx1"/>
          </a:solidFill>
          <a:latin typeface="+mn-lt"/>
          <a:ea typeface="+mn-ea"/>
          <a:cs typeface="+mn-cs"/>
        </a:defRPr>
      </a:lvl3pPr>
      <a:lvl4pPr marL="1280160" indent="-237744" algn="l" rtl="0" eaLnBrk="1" latinLnBrk="0" hangingPunct="1">
        <a:spcBef>
          <a:spcPct val="20000"/>
        </a:spcBef>
        <a:buClr>
          <a:schemeClr val="accent3"/>
        </a:buClr>
        <a:buSzPct val="90000"/>
        <a:buFont typeface="Wingdings 2"/>
        <a:buChar char=""/>
        <a:defRPr kumimoji="0" sz="2000" kern="1200">
          <a:solidFill>
            <a:schemeClr val="tx1"/>
          </a:solidFill>
          <a:latin typeface="+mn-lt"/>
          <a:ea typeface="+mn-ea"/>
          <a:cs typeface="+mn-cs"/>
        </a:defRPr>
      </a:lvl4pPr>
      <a:lvl5pPr marL="1490472" indent="-182880" algn="l" rtl="0" eaLnBrk="1" latinLnBrk="0" hangingPunct="1">
        <a:spcBef>
          <a:spcPct val="20000"/>
        </a:spcBef>
        <a:buClr>
          <a:schemeClr val="accent4"/>
        </a:buClr>
        <a:buSzPct val="100000"/>
        <a:buFont typeface="Arial"/>
        <a:buChar char="-"/>
        <a:defRPr kumimoji="0" sz="2000" kern="1200">
          <a:solidFill>
            <a:schemeClr val="tx1"/>
          </a:solidFill>
          <a:latin typeface="+mn-lt"/>
          <a:ea typeface="+mn-ea"/>
          <a:cs typeface="+mn-cs"/>
        </a:defRPr>
      </a:lvl5pPr>
      <a:lvl6pPr marL="1700784" indent="-182880" algn="l" rtl="0" eaLnBrk="1" latinLnBrk="0" hangingPunct="1">
        <a:spcBef>
          <a:spcPct val="20000"/>
        </a:spcBef>
        <a:buClr>
          <a:schemeClr val="accent5"/>
        </a:buClr>
        <a:buFont typeface="Arial"/>
        <a:buChar char="-"/>
        <a:defRPr kumimoji="0" sz="2000" kern="1200" baseline="0">
          <a:solidFill>
            <a:schemeClr val="tx1"/>
          </a:solidFill>
          <a:latin typeface="+mn-lt"/>
          <a:ea typeface="+mn-ea"/>
          <a:cs typeface="+mn-cs"/>
        </a:defRPr>
      </a:lvl6pPr>
      <a:lvl7pPr marL="1920240" indent="-182880" algn="l" rtl="0" eaLnBrk="1" latinLnBrk="0" hangingPunct="1">
        <a:spcBef>
          <a:spcPct val="20000"/>
        </a:spcBef>
        <a:buClr>
          <a:schemeClr val="accent6"/>
        </a:buClr>
        <a:buSzPct val="100000"/>
        <a:buFont typeface="Arial"/>
        <a:buChar char="•"/>
        <a:defRPr kumimoji="0" sz="1800" kern="1200" baseline="0">
          <a:solidFill>
            <a:schemeClr val="tx1"/>
          </a:solidFill>
          <a:latin typeface="+mn-lt"/>
          <a:ea typeface="+mn-ea"/>
          <a:cs typeface="+mn-cs"/>
        </a:defRPr>
      </a:lvl7pPr>
      <a:lvl8pPr marL="2139696" indent="-182880" algn="l" rtl="0"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8pPr>
      <a:lvl9pPr marL="2331720" indent="-182880" algn="l" rtl="0"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slideLayout" Target="../slideLayouts/slideLayout13.xml"/><Relationship Id="rId1" Type="http://schemas.openxmlformats.org/officeDocument/2006/relationships/themeOverride" Target="../theme/themeOverride1.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wm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02060"/>
        </a:solidFill>
        <a:effectLst/>
      </p:bgPr>
    </p:bg>
    <p:spTree>
      <p:nvGrpSpPr>
        <p:cNvPr id="1" name=""/>
        <p:cNvGrpSpPr/>
        <p:nvPr/>
      </p:nvGrpSpPr>
      <p:grpSpPr>
        <a:xfrm>
          <a:off x="0" y="0"/>
          <a:ext cx="0" cy="0"/>
          <a:chOff x="0" y="0"/>
          <a:chExt cx="0" cy="0"/>
        </a:xfrm>
      </p:grpSpPr>
      <p:pic>
        <p:nvPicPr>
          <p:cNvPr id="1026" name="Picture 2" descr="http://www.andrewcorbett.net/articles/tribulation-explained/Revelation1-01d.jpg"/>
          <p:cNvPicPr>
            <a:picLocks noChangeAspect="1" noChangeArrowheads="1"/>
          </p:cNvPicPr>
          <p:nvPr/>
        </p:nvPicPr>
        <p:blipFill rotWithShape="1">
          <a:blip r:embed="rId2">
            <a:extLst>
              <a:ext uri="{28A0092B-C50C-407E-A947-70E740481C1C}">
                <a14:useLocalDpi xmlns:a14="http://schemas.microsoft.com/office/drawing/2010/main" val="0"/>
              </a:ext>
            </a:extLst>
          </a:blip>
          <a:srcRect b="4449"/>
          <a:stretch/>
        </p:blipFill>
        <p:spPr bwMode="auto">
          <a:xfrm>
            <a:off x="1340770" y="609600"/>
            <a:ext cx="6355430" cy="3422073"/>
          </a:xfrm>
          <a:prstGeom prst="rect">
            <a:avLst/>
          </a:prstGeom>
          <a:noFill/>
          <a:ln w="28575">
            <a:solidFill>
              <a:schemeClr val="bg1"/>
            </a:solidFill>
          </a:ln>
          <a:effectLst>
            <a:outerShdw blurRad="50800" dist="38100" dir="2700000" algn="tl" rotWithShape="0">
              <a:prstClr val="black">
                <a:alpha val="40000"/>
              </a:prstClr>
            </a:outerShdw>
          </a:effectLst>
          <a:extLst>
            <a:ext uri="{909E8E84-426E-40DD-AFC4-6F175D3DCCD1}">
              <a14:hiddenFill xmlns:a14="http://schemas.microsoft.com/office/drawing/2010/main">
                <a:solidFill>
                  <a:srgbClr val="FFFFFF"/>
                </a:solidFill>
              </a14:hiddenFill>
            </a:ext>
          </a:extLst>
        </p:spPr>
      </p:pic>
      <p:sp>
        <p:nvSpPr>
          <p:cNvPr id="2" name="TextBox 1"/>
          <p:cNvSpPr txBox="1"/>
          <p:nvPr/>
        </p:nvSpPr>
        <p:spPr>
          <a:xfrm>
            <a:off x="914400" y="4649450"/>
            <a:ext cx="7315200" cy="1446550"/>
          </a:xfrm>
          <a:prstGeom prst="rect">
            <a:avLst/>
          </a:prstGeom>
          <a:noFill/>
        </p:spPr>
        <p:txBody>
          <a:bodyPr wrap="square" rtlCol="0">
            <a:spAutoFit/>
          </a:bodyPr>
          <a:lstStyle/>
          <a:p>
            <a:r>
              <a:rPr lang="en-US" sz="2200" b="1" i="1" dirty="0">
                <a:solidFill>
                  <a:schemeClr val="bg1"/>
                </a:solidFill>
              </a:rPr>
              <a:t>“The Revelation of Jesus Christ, which God gave Him to show His servants - things which must shortly take place. And He sent and signified it by His angel to His servant </a:t>
            </a:r>
            <a:r>
              <a:rPr lang="en-US" sz="2200" b="1" i="1" dirty="0" smtClean="0">
                <a:solidFill>
                  <a:schemeClr val="bg1"/>
                </a:solidFill>
              </a:rPr>
              <a:t>John.”</a:t>
            </a:r>
            <a:r>
              <a:rPr lang="en-US" sz="2200" b="1" dirty="0" smtClean="0">
                <a:solidFill>
                  <a:schemeClr val="bg1"/>
                </a:solidFill>
              </a:rPr>
              <a:t> </a:t>
            </a:r>
          </a:p>
          <a:p>
            <a:pPr algn="r"/>
            <a:r>
              <a:rPr lang="en-US" sz="2200" b="1" dirty="0" smtClean="0">
                <a:solidFill>
                  <a:schemeClr val="bg1"/>
                </a:solidFill>
              </a:rPr>
              <a:t>Revelation 1:1</a:t>
            </a:r>
            <a:endParaRPr lang="en-US" sz="2200" b="1" dirty="0">
              <a:solidFill>
                <a:schemeClr val="bg1"/>
              </a:solidFill>
            </a:endParaRPr>
          </a:p>
        </p:txBody>
      </p:sp>
    </p:spTree>
    <p:extLst>
      <p:ext uri="{BB962C8B-B14F-4D97-AF65-F5344CB8AC3E}">
        <p14:creationId xmlns:p14="http://schemas.microsoft.com/office/powerpoint/2010/main" val="195808117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rgbClr val="7030A0"/>
          </a:solidFill>
        </p:spPr>
        <p:txBody>
          <a:bodyPr/>
          <a:lstStyle/>
          <a:p>
            <a:r>
              <a:rPr lang="en-US" b="1" dirty="0" smtClean="0">
                <a:solidFill>
                  <a:schemeClr val="bg1"/>
                </a:solidFill>
              </a:rPr>
              <a:t>Commendation</a:t>
            </a:r>
            <a:endParaRPr lang="en-US" b="1" dirty="0">
              <a:solidFill>
                <a:schemeClr val="bg1"/>
              </a:solidFill>
            </a:endParaRPr>
          </a:p>
        </p:txBody>
      </p:sp>
      <p:sp>
        <p:nvSpPr>
          <p:cNvPr id="3" name="Content Placeholder 2"/>
          <p:cNvSpPr>
            <a:spLocks noGrp="1"/>
          </p:cNvSpPr>
          <p:nvPr>
            <p:ph idx="1"/>
          </p:nvPr>
        </p:nvSpPr>
        <p:spPr/>
        <p:txBody>
          <a:bodyPr>
            <a:normAutofit/>
          </a:bodyPr>
          <a:lstStyle/>
          <a:p>
            <a:r>
              <a:rPr lang="en-US" altLang="en-US" b="1" i="1" dirty="0" smtClean="0"/>
              <a:t>“for </a:t>
            </a:r>
            <a:r>
              <a:rPr lang="en-US" altLang="en-US" b="1" i="1" dirty="0"/>
              <a:t>you have a little strength, have kept My word, and have not denied My </a:t>
            </a:r>
            <a:r>
              <a:rPr lang="en-US" altLang="en-US" b="1" i="1" dirty="0" smtClean="0"/>
              <a:t>name…</a:t>
            </a:r>
            <a:r>
              <a:rPr lang="en-US" altLang="en-US" b="1" i="1" dirty="0"/>
              <a:t> </a:t>
            </a:r>
            <a:r>
              <a:rPr lang="en-US" altLang="en-US" b="1" i="1" dirty="0" smtClean="0"/>
              <a:t>Because </a:t>
            </a:r>
            <a:r>
              <a:rPr lang="en-US" altLang="en-US" b="1" i="1" dirty="0"/>
              <a:t>you have kept My command to </a:t>
            </a:r>
            <a:r>
              <a:rPr lang="en-US" altLang="en-US" b="1" i="1" dirty="0" smtClean="0"/>
              <a:t>persevere…” </a:t>
            </a:r>
            <a:r>
              <a:rPr lang="en-US" altLang="en-US" b="1" dirty="0" smtClean="0"/>
              <a:t>(v. 8, 10).</a:t>
            </a:r>
            <a:endParaRPr lang="en-US" altLang="en-US" b="1" dirty="0"/>
          </a:p>
          <a:p>
            <a:endParaRPr lang="en-US" altLang="en-US" b="1" dirty="0" smtClean="0"/>
          </a:p>
          <a:p>
            <a:r>
              <a:rPr lang="en-US" altLang="en-US" b="1" dirty="0" smtClean="0"/>
              <a:t>Despite their “little” strength, they were remaining faithful to the Lord; they were persevering in the face of trials. </a:t>
            </a:r>
            <a:endParaRPr lang="en-US" altLang="en-US" b="1" dirty="0"/>
          </a:p>
        </p:txBody>
      </p:sp>
    </p:spTree>
    <p:extLst>
      <p:ext uri="{BB962C8B-B14F-4D97-AF65-F5344CB8AC3E}">
        <p14:creationId xmlns:p14="http://schemas.microsoft.com/office/powerpoint/2010/main" val="326748072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rgbClr val="7030A0"/>
          </a:solidFill>
        </p:spPr>
        <p:txBody>
          <a:bodyPr/>
          <a:lstStyle/>
          <a:p>
            <a:r>
              <a:rPr lang="en-US" b="1" dirty="0" smtClean="0">
                <a:solidFill>
                  <a:schemeClr val="bg1"/>
                </a:solidFill>
              </a:rPr>
              <a:t>Counsel</a:t>
            </a:r>
            <a:endParaRPr lang="en-US" b="1" dirty="0">
              <a:solidFill>
                <a:schemeClr val="bg1"/>
              </a:solidFill>
            </a:endParaRPr>
          </a:p>
        </p:txBody>
      </p:sp>
      <p:sp>
        <p:nvSpPr>
          <p:cNvPr id="3" name="Content Placeholder 2"/>
          <p:cNvSpPr>
            <a:spLocks noGrp="1"/>
          </p:cNvSpPr>
          <p:nvPr>
            <p:ph idx="1"/>
          </p:nvPr>
        </p:nvSpPr>
        <p:spPr>
          <a:xfrm>
            <a:off x="457200" y="1600200"/>
            <a:ext cx="8229600" cy="4800600"/>
          </a:xfrm>
        </p:spPr>
        <p:txBody>
          <a:bodyPr>
            <a:normAutofit/>
          </a:bodyPr>
          <a:lstStyle/>
          <a:p>
            <a:r>
              <a:rPr lang="en-US" altLang="en-US" b="1" i="1" dirty="0" smtClean="0"/>
              <a:t>“Behold</a:t>
            </a:r>
            <a:r>
              <a:rPr lang="en-US" altLang="en-US" b="1" i="1" dirty="0"/>
              <a:t>, I am coming quickly! Hold fast what you have, that no one may take your </a:t>
            </a:r>
            <a:r>
              <a:rPr lang="en-US" altLang="en-US" b="1" i="1" dirty="0" smtClean="0"/>
              <a:t>crown” </a:t>
            </a:r>
            <a:r>
              <a:rPr lang="en-US" altLang="en-US" b="1" dirty="0" smtClean="0"/>
              <a:t>(v. 11). </a:t>
            </a:r>
            <a:endParaRPr lang="en-US" altLang="en-US" b="1" dirty="0"/>
          </a:p>
          <a:p>
            <a:endParaRPr lang="en-US" altLang="en-US" b="1" dirty="0"/>
          </a:p>
          <a:p>
            <a:r>
              <a:rPr lang="en-US" altLang="en-US" b="1" dirty="0" smtClean="0"/>
              <a:t>They had done good in the past, but were to hold fast and remain faithful so that no one would take their crown (2:10). </a:t>
            </a:r>
            <a:endParaRPr lang="en-US" altLang="en-US" sz="2800" b="1" i="1" dirty="0"/>
          </a:p>
        </p:txBody>
      </p:sp>
    </p:spTree>
    <p:extLst>
      <p:ext uri="{BB962C8B-B14F-4D97-AF65-F5344CB8AC3E}">
        <p14:creationId xmlns:p14="http://schemas.microsoft.com/office/powerpoint/2010/main" val="320830007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rgbClr val="7030A0"/>
          </a:solidFill>
        </p:spPr>
        <p:txBody>
          <a:bodyPr/>
          <a:lstStyle/>
          <a:p>
            <a:r>
              <a:rPr lang="en-US" b="1" dirty="0" smtClean="0">
                <a:solidFill>
                  <a:schemeClr val="bg1"/>
                </a:solidFill>
              </a:rPr>
              <a:t>Promise</a:t>
            </a:r>
            <a:endParaRPr lang="en-US" b="1" dirty="0">
              <a:solidFill>
                <a:schemeClr val="bg1"/>
              </a:solidFill>
            </a:endParaRPr>
          </a:p>
        </p:txBody>
      </p:sp>
      <p:sp>
        <p:nvSpPr>
          <p:cNvPr id="3" name="Content Placeholder 2"/>
          <p:cNvSpPr>
            <a:spLocks noGrp="1"/>
          </p:cNvSpPr>
          <p:nvPr>
            <p:ph idx="1"/>
          </p:nvPr>
        </p:nvSpPr>
        <p:spPr/>
        <p:txBody>
          <a:bodyPr>
            <a:normAutofit/>
          </a:bodyPr>
          <a:lstStyle/>
          <a:p>
            <a:r>
              <a:rPr lang="en-US" altLang="en-US" b="1" i="1" dirty="0" smtClean="0"/>
              <a:t>“Indeed </a:t>
            </a:r>
            <a:r>
              <a:rPr lang="en-US" altLang="en-US" b="1" i="1" dirty="0"/>
              <a:t>I will make those of the synagogue of Satan, who say they are Jews and are not, but lie </a:t>
            </a:r>
            <a:r>
              <a:rPr lang="en-US" altLang="en-US" b="1" i="1" dirty="0" smtClean="0"/>
              <a:t>- </a:t>
            </a:r>
            <a:r>
              <a:rPr lang="en-US" altLang="en-US" b="1" i="1" dirty="0"/>
              <a:t>indeed I will make them come and worship before your feet, and to know that I have loved you</a:t>
            </a:r>
            <a:r>
              <a:rPr lang="en-US" altLang="en-US" b="1" i="1" dirty="0" smtClean="0"/>
              <a:t>.” </a:t>
            </a:r>
            <a:r>
              <a:rPr lang="en-US" altLang="en-US" b="1" dirty="0" smtClean="0"/>
              <a:t>(v. 9). </a:t>
            </a:r>
          </a:p>
          <a:p>
            <a:endParaRPr lang="en-US" altLang="en-US" b="1" i="1" dirty="0"/>
          </a:p>
          <a:p>
            <a:r>
              <a:rPr lang="en-US" b="1" dirty="0" smtClean="0"/>
              <a:t>Conversion of the Jews, or </a:t>
            </a:r>
          </a:p>
          <a:p>
            <a:r>
              <a:rPr lang="en-US" b="1" dirty="0" smtClean="0"/>
              <a:t>Humiliation of the Jews </a:t>
            </a:r>
            <a:endParaRPr lang="en-US" altLang="en-US" b="1" dirty="0"/>
          </a:p>
        </p:txBody>
      </p:sp>
      <p:pic>
        <p:nvPicPr>
          <p:cNvPr id="2050" name="Picture 2" descr="http://www.rvharvey.org/images-turkey/t-sardis2.jpg"/>
          <p:cNvPicPr>
            <a:picLocks noChangeAspect="1" noChangeArrowheads="1"/>
          </p:cNvPicPr>
          <p:nvPr/>
        </p:nvPicPr>
        <p:blipFill rotWithShape="1">
          <a:blip r:embed="rId2">
            <a:extLst>
              <a:ext uri="{28A0092B-C50C-407E-A947-70E740481C1C}">
                <a14:useLocalDpi xmlns:a14="http://schemas.microsoft.com/office/drawing/2010/main" val="0"/>
              </a:ext>
            </a:extLst>
          </a:blip>
          <a:srcRect l="50000"/>
          <a:stretch/>
        </p:blipFill>
        <p:spPr bwMode="auto">
          <a:xfrm>
            <a:off x="6096000" y="3873270"/>
            <a:ext cx="1828800" cy="2441806"/>
          </a:xfrm>
          <a:prstGeom prst="rect">
            <a:avLst/>
          </a:prstGeom>
          <a:noFill/>
          <a:ln>
            <a:solidFill>
              <a:schemeClr val="tx1"/>
            </a:solidFill>
          </a:ln>
          <a:effectLst>
            <a:outerShdw blurRad="50800" dist="38100" dir="2700000" algn="tl" rotWithShape="0">
              <a:prstClr val="black">
                <a:alpha val="40000"/>
              </a:prstClr>
            </a:out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9976572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rgbClr val="7030A0"/>
          </a:solidFill>
        </p:spPr>
        <p:txBody>
          <a:bodyPr/>
          <a:lstStyle/>
          <a:p>
            <a:r>
              <a:rPr lang="en-US" b="1" dirty="0" smtClean="0">
                <a:solidFill>
                  <a:schemeClr val="bg1"/>
                </a:solidFill>
              </a:rPr>
              <a:t>Promise</a:t>
            </a:r>
            <a:endParaRPr lang="en-US" b="1" dirty="0">
              <a:solidFill>
                <a:schemeClr val="bg1"/>
              </a:solidFill>
            </a:endParaRPr>
          </a:p>
        </p:txBody>
      </p:sp>
      <p:sp>
        <p:nvSpPr>
          <p:cNvPr id="3" name="Content Placeholder 2"/>
          <p:cNvSpPr>
            <a:spLocks noGrp="1"/>
          </p:cNvSpPr>
          <p:nvPr>
            <p:ph idx="1"/>
          </p:nvPr>
        </p:nvSpPr>
        <p:spPr/>
        <p:txBody>
          <a:bodyPr>
            <a:normAutofit fontScale="92500"/>
          </a:bodyPr>
          <a:lstStyle/>
          <a:p>
            <a:r>
              <a:rPr lang="en-US" altLang="en-US" b="1" i="1" dirty="0" smtClean="0"/>
              <a:t>“Because </a:t>
            </a:r>
            <a:r>
              <a:rPr lang="en-US" altLang="en-US" b="1" i="1" dirty="0"/>
              <a:t>you have kept My command to persevere, I also will keep you from the hour of trial which shall come upon the whole world, to test those who dwell on the </a:t>
            </a:r>
            <a:r>
              <a:rPr lang="en-US" altLang="en-US" b="1" i="1" dirty="0" smtClean="0"/>
              <a:t>earth” </a:t>
            </a:r>
            <a:r>
              <a:rPr lang="en-US" altLang="en-US" b="1" dirty="0" smtClean="0"/>
              <a:t>(v. 10). </a:t>
            </a:r>
          </a:p>
          <a:p>
            <a:endParaRPr lang="en-US" altLang="en-US" b="1" i="1" dirty="0"/>
          </a:p>
          <a:p>
            <a:r>
              <a:rPr lang="en-US" b="1" dirty="0" smtClean="0"/>
              <a:t>Several ideas concerning the identity of the trial that is to come upon the whole earth. </a:t>
            </a:r>
          </a:p>
          <a:p>
            <a:r>
              <a:rPr lang="en-US" b="1" dirty="0" smtClean="0"/>
              <a:t>Because they had persevered, Jesus will keep or protect them. </a:t>
            </a:r>
            <a:endParaRPr lang="en-US" altLang="en-US" b="1" dirty="0"/>
          </a:p>
        </p:txBody>
      </p:sp>
    </p:spTree>
    <p:extLst>
      <p:ext uri="{BB962C8B-B14F-4D97-AF65-F5344CB8AC3E}">
        <p14:creationId xmlns:p14="http://schemas.microsoft.com/office/powerpoint/2010/main" val="27531775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rgbClr val="7030A0"/>
          </a:solidFill>
        </p:spPr>
        <p:txBody>
          <a:bodyPr/>
          <a:lstStyle/>
          <a:p>
            <a:r>
              <a:rPr lang="en-US" b="1" dirty="0" smtClean="0">
                <a:solidFill>
                  <a:schemeClr val="bg1"/>
                </a:solidFill>
              </a:rPr>
              <a:t>Promise</a:t>
            </a:r>
            <a:endParaRPr lang="en-US" b="1" dirty="0">
              <a:solidFill>
                <a:schemeClr val="bg1"/>
              </a:solidFill>
            </a:endParaRPr>
          </a:p>
        </p:txBody>
      </p:sp>
      <p:sp>
        <p:nvSpPr>
          <p:cNvPr id="3" name="Content Placeholder 2"/>
          <p:cNvSpPr>
            <a:spLocks noGrp="1"/>
          </p:cNvSpPr>
          <p:nvPr>
            <p:ph idx="1"/>
          </p:nvPr>
        </p:nvSpPr>
        <p:spPr/>
        <p:txBody>
          <a:bodyPr>
            <a:normAutofit lnSpcReduction="10000"/>
          </a:bodyPr>
          <a:lstStyle/>
          <a:p>
            <a:r>
              <a:rPr lang="en-US" altLang="en-US" b="1" i="1" dirty="0" smtClean="0"/>
              <a:t>“He </a:t>
            </a:r>
            <a:r>
              <a:rPr lang="en-US" altLang="en-US" b="1" i="1" dirty="0"/>
              <a:t>who overcomes, I will make him a pillar in the temple of My God, and he shall go out no </a:t>
            </a:r>
            <a:r>
              <a:rPr lang="en-US" altLang="en-US" b="1" i="1" dirty="0" smtClean="0"/>
              <a:t>more” </a:t>
            </a:r>
            <a:r>
              <a:rPr lang="en-US" altLang="en-US" b="1" dirty="0" smtClean="0"/>
              <a:t>(v. 12). </a:t>
            </a:r>
          </a:p>
          <a:p>
            <a:endParaRPr lang="en-US" altLang="en-US" b="1" i="1" dirty="0"/>
          </a:p>
          <a:p>
            <a:r>
              <a:rPr lang="en-US" b="1" dirty="0" smtClean="0"/>
              <a:t>Because of earthquakes, the citizens of Philadelphia often had to flee for safety.  </a:t>
            </a:r>
          </a:p>
          <a:p>
            <a:r>
              <a:rPr lang="en-US" b="1" dirty="0" smtClean="0"/>
              <a:t>This is a figure of permanence. Faithful Christians will never be driven from their place of residence in God’s house. </a:t>
            </a:r>
            <a:endParaRPr lang="en-US" altLang="en-US" b="1" dirty="0"/>
          </a:p>
        </p:txBody>
      </p:sp>
    </p:spTree>
    <p:extLst>
      <p:ext uri="{BB962C8B-B14F-4D97-AF65-F5344CB8AC3E}">
        <p14:creationId xmlns:p14="http://schemas.microsoft.com/office/powerpoint/2010/main" val="95450284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rgbClr val="7030A0"/>
          </a:solidFill>
        </p:spPr>
        <p:txBody>
          <a:bodyPr/>
          <a:lstStyle/>
          <a:p>
            <a:r>
              <a:rPr lang="en-US" b="1" dirty="0" smtClean="0">
                <a:solidFill>
                  <a:schemeClr val="bg1"/>
                </a:solidFill>
              </a:rPr>
              <a:t>Promise</a:t>
            </a:r>
            <a:endParaRPr lang="en-US" b="1" dirty="0">
              <a:solidFill>
                <a:schemeClr val="bg1"/>
              </a:solidFill>
            </a:endParaRPr>
          </a:p>
        </p:txBody>
      </p:sp>
      <p:sp>
        <p:nvSpPr>
          <p:cNvPr id="3" name="Content Placeholder 2"/>
          <p:cNvSpPr>
            <a:spLocks noGrp="1"/>
          </p:cNvSpPr>
          <p:nvPr>
            <p:ph idx="1"/>
          </p:nvPr>
        </p:nvSpPr>
        <p:spPr/>
        <p:txBody>
          <a:bodyPr>
            <a:normAutofit lnSpcReduction="10000"/>
          </a:bodyPr>
          <a:lstStyle/>
          <a:p>
            <a:r>
              <a:rPr lang="en-US" altLang="en-US" b="1" i="1" dirty="0" smtClean="0"/>
              <a:t>“I </a:t>
            </a:r>
            <a:r>
              <a:rPr lang="en-US" altLang="en-US" b="1" i="1" dirty="0"/>
              <a:t>will write on him the name of My God and the name of the city of My God, the New Jerusalem, which comes down out of heaven from My God. And I will write on him My new </a:t>
            </a:r>
            <a:r>
              <a:rPr lang="en-US" altLang="en-US" b="1" i="1" dirty="0" smtClean="0"/>
              <a:t>name” </a:t>
            </a:r>
            <a:r>
              <a:rPr lang="en-US" altLang="en-US" b="1" dirty="0" smtClean="0"/>
              <a:t>(v. 12). </a:t>
            </a:r>
          </a:p>
          <a:p>
            <a:endParaRPr lang="en-US" altLang="en-US" b="1" i="1" dirty="0"/>
          </a:p>
          <a:p>
            <a:r>
              <a:rPr lang="en-US" b="1" dirty="0" smtClean="0"/>
              <a:t>A faithful Christian is a child of God, a citizen in the city of God, and enjoys fellowship with Christ. </a:t>
            </a:r>
            <a:endParaRPr lang="en-US" altLang="en-US" b="1" dirty="0"/>
          </a:p>
        </p:txBody>
      </p:sp>
    </p:spTree>
    <p:extLst>
      <p:ext uri="{BB962C8B-B14F-4D97-AF65-F5344CB8AC3E}">
        <p14:creationId xmlns:p14="http://schemas.microsoft.com/office/powerpoint/2010/main" val="95450284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ln>
                  <a:solidFill>
                    <a:schemeClr val="tx1"/>
                  </a:solidFill>
                </a:ln>
                <a:solidFill>
                  <a:srgbClr val="7030A0"/>
                </a:solidFill>
              </a:rPr>
              <a:t>Philadelphia</a:t>
            </a:r>
            <a:r>
              <a:rPr lang="en-US" dirty="0" smtClean="0"/>
              <a:t>     </a:t>
            </a:r>
            <a:r>
              <a:rPr lang="en-US" sz="3600" b="1" dirty="0"/>
              <a:t>Revelation </a:t>
            </a:r>
            <a:r>
              <a:rPr lang="en-US" sz="3600" b="1" dirty="0" smtClean="0"/>
              <a:t>3:7-13 </a:t>
            </a:r>
            <a:endParaRPr lang="en-US" b="1" dirty="0">
              <a:ln>
                <a:solidFill>
                  <a:schemeClr val="tx1"/>
                </a:solidFill>
              </a:ln>
              <a:solidFill>
                <a:schemeClr val="tx2">
                  <a:lumMod val="60000"/>
                  <a:lumOff val="40000"/>
                </a:schemeClr>
              </a:solidFill>
            </a:endParaRPr>
          </a:p>
        </p:txBody>
      </p:sp>
      <p:sp>
        <p:nvSpPr>
          <p:cNvPr id="3" name="Content Placeholder 2"/>
          <p:cNvSpPr>
            <a:spLocks noGrp="1"/>
          </p:cNvSpPr>
          <p:nvPr>
            <p:ph idx="1"/>
          </p:nvPr>
        </p:nvSpPr>
        <p:spPr/>
        <p:txBody>
          <a:bodyPr>
            <a:normAutofit/>
          </a:bodyPr>
          <a:lstStyle/>
          <a:p>
            <a:r>
              <a:rPr lang="en-US" altLang="en-US" b="1" dirty="0"/>
              <a:t>A church’s effectiveness does not depend upon physical numbers, status or </a:t>
            </a:r>
            <a:r>
              <a:rPr lang="en-US" altLang="en-US" b="1" dirty="0" smtClean="0"/>
              <a:t>strength. </a:t>
            </a:r>
            <a:endParaRPr lang="en-US" altLang="en-US" b="1" dirty="0"/>
          </a:p>
          <a:p>
            <a:r>
              <a:rPr lang="en-US" altLang="en-US" b="1" dirty="0"/>
              <a:t>Jesus has all </a:t>
            </a:r>
            <a:r>
              <a:rPr lang="en-US" altLang="en-US" b="1" dirty="0" smtClean="0"/>
              <a:t>authority.</a:t>
            </a:r>
          </a:p>
          <a:p>
            <a:r>
              <a:rPr lang="en-US" altLang="en-US" b="1" dirty="0" smtClean="0"/>
              <a:t>Our enemies will not triumph over us. </a:t>
            </a:r>
            <a:endParaRPr lang="en-US" altLang="en-US" b="1" dirty="0"/>
          </a:p>
          <a:p>
            <a:r>
              <a:rPr lang="en-US" altLang="en-US" b="1" dirty="0"/>
              <a:t>The Lord gives us opportunities, but expects us to take </a:t>
            </a:r>
            <a:r>
              <a:rPr lang="en-US" altLang="en-US" b="1" dirty="0" smtClean="0"/>
              <a:t>them.</a:t>
            </a:r>
            <a:endParaRPr lang="en-US" altLang="en-US" b="1" dirty="0"/>
          </a:p>
          <a:p>
            <a:r>
              <a:rPr lang="en-US" altLang="en-US" b="1" dirty="0"/>
              <a:t>Eternal security is acquired through faithfulness and </a:t>
            </a:r>
            <a:r>
              <a:rPr lang="en-US" altLang="en-US" b="1" dirty="0" smtClean="0"/>
              <a:t>perseverance. </a:t>
            </a:r>
            <a:endParaRPr lang="en-US" altLang="en-US" b="1" dirty="0"/>
          </a:p>
        </p:txBody>
      </p:sp>
    </p:spTree>
    <p:extLst>
      <p:ext uri="{BB962C8B-B14F-4D97-AF65-F5344CB8AC3E}">
        <p14:creationId xmlns:p14="http://schemas.microsoft.com/office/powerpoint/2010/main" val="1158353516"/>
      </p:ext>
    </p:extLst>
  </p:cSld>
  <p:clrMapOvr>
    <a:masterClrMapping/>
  </p:clrMapOvr>
  <mc:AlternateContent xmlns:mc="http://schemas.openxmlformats.org/markup-compatibility/2006" xmlns:p14="http://schemas.microsoft.com/office/powerpoint/2010/main">
    <mc:Choice Requires="p14">
      <p:transition spd="slow" p14:dur="1200">
        <p14:flip dir="r"/>
      </p:transition>
    </mc:Choice>
    <mc:Fallback xmlns="">
      <p:transition spd="slow">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Things to remember as we study:</a:t>
            </a:r>
            <a:endParaRPr lang="en-US" dirty="0"/>
          </a:p>
        </p:txBody>
      </p:sp>
      <p:sp>
        <p:nvSpPr>
          <p:cNvPr id="3" name="Content Placeholder 2"/>
          <p:cNvSpPr>
            <a:spLocks noGrp="1"/>
          </p:cNvSpPr>
          <p:nvPr>
            <p:ph idx="1"/>
          </p:nvPr>
        </p:nvSpPr>
        <p:spPr/>
        <p:txBody>
          <a:bodyPr/>
          <a:lstStyle/>
          <a:p>
            <a:pPr>
              <a:buClr>
                <a:schemeClr val="tx1"/>
              </a:buClr>
            </a:pPr>
            <a:r>
              <a:rPr lang="en-US" dirty="0" smtClean="0"/>
              <a:t>Revelation is a book of signs and symbols. It is the Bible’s “picture book” in that the message is found in the visions. </a:t>
            </a:r>
          </a:p>
          <a:p>
            <a:pPr>
              <a:buClr>
                <a:schemeClr val="tx1"/>
              </a:buClr>
            </a:pPr>
            <a:endParaRPr lang="en-US" sz="800" dirty="0" smtClean="0"/>
          </a:p>
          <a:p>
            <a:pPr>
              <a:buClr>
                <a:schemeClr val="tx1"/>
              </a:buClr>
            </a:pPr>
            <a:r>
              <a:rPr lang="en-US" dirty="0" smtClean="0"/>
              <a:t>Revelation was written to help Christians in the First Century who were suffering for their faith. </a:t>
            </a:r>
            <a:endParaRPr lang="en-US" dirty="0"/>
          </a:p>
        </p:txBody>
      </p:sp>
    </p:spTree>
    <p:extLst>
      <p:ext uri="{BB962C8B-B14F-4D97-AF65-F5344CB8AC3E}">
        <p14:creationId xmlns:p14="http://schemas.microsoft.com/office/powerpoint/2010/main" val="2388865114"/>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ln>
                  <a:solidFill>
                    <a:schemeClr val="tx1"/>
                  </a:solidFill>
                </a:ln>
                <a:solidFill>
                  <a:srgbClr val="7030A0"/>
                </a:solidFill>
              </a:rPr>
              <a:t>Philadelphia</a:t>
            </a:r>
            <a:r>
              <a:rPr lang="en-US" dirty="0" smtClean="0"/>
              <a:t>     </a:t>
            </a:r>
            <a:r>
              <a:rPr lang="en-US" sz="3600" b="1" dirty="0" smtClean="0"/>
              <a:t>Revelation 3:7-13 </a:t>
            </a:r>
            <a:endParaRPr lang="en-US" b="1" dirty="0">
              <a:ln>
                <a:solidFill>
                  <a:schemeClr val="tx1"/>
                </a:solidFill>
              </a:ln>
              <a:solidFill>
                <a:schemeClr val="tx2">
                  <a:lumMod val="60000"/>
                  <a:lumOff val="40000"/>
                </a:schemeClr>
              </a:solidFill>
            </a:endParaRPr>
          </a:p>
        </p:txBody>
      </p:sp>
      <p:pic>
        <p:nvPicPr>
          <p:cNvPr id="1026" name="Picture 2" descr="http://www.cc-ea.org/women/wp-content/uploads/2011/11/philadelphialetter.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32443" y="2133600"/>
            <a:ext cx="4762500" cy="3571875"/>
          </a:xfrm>
          <a:prstGeom prst="rect">
            <a:avLst/>
          </a:prstGeom>
          <a:noFill/>
          <a:ln>
            <a:solidFill>
              <a:schemeClr val="tx1"/>
            </a:solidFill>
          </a:ln>
          <a:effectLst>
            <a:outerShdw blurRad="50800" dist="38100" dir="2700000" algn="tl" rotWithShape="0">
              <a:prstClr val="black">
                <a:alpha val="40000"/>
              </a:prstClr>
            </a:out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678037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7030A0"/>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chemeClr val="bg1"/>
                </a:solidFill>
              </a:rPr>
              <a:t>The City of Philadelphia</a:t>
            </a:r>
            <a:endParaRPr lang="en-US" b="1" dirty="0">
              <a:solidFill>
                <a:schemeClr val="bg1"/>
              </a:solidFill>
            </a:endParaRPr>
          </a:p>
        </p:txBody>
      </p:sp>
      <p:sp>
        <p:nvSpPr>
          <p:cNvPr id="3" name="Content Placeholder 2"/>
          <p:cNvSpPr>
            <a:spLocks noGrp="1"/>
          </p:cNvSpPr>
          <p:nvPr>
            <p:ph idx="1"/>
          </p:nvPr>
        </p:nvSpPr>
        <p:spPr>
          <a:xfrm>
            <a:off x="457200" y="1600200"/>
            <a:ext cx="4114800" cy="5029200"/>
          </a:xfrm>
        </p:spPr>
        <p:txBody>
          <a:bodyPr>
            <a:normAutofit lnSpcReduction="10000"/>
          </a:bodyPr>
          <a:lstStyle/>
          <a:p>
            <a:r>
              <a:rPr lang="en-US" altLang="en-US" b="1" dirty="0">
                <a:solidFill>
                  <a:schemeClr val="bg1"/>
                </a:solidFill>
              </a:rPr>
              <a:t>28 miles SE of Sardis</a:t>
            </a:r>
          </a:p>
          <a:p>
            <a:r>
              <a:rPr lang="en-US" altLang="en-US" b="1" dirty="0">
                <a:solidFill>
                  <a:schemeClr val="bg1"/>
                </a:solidFill>
              </a:rPr>
              <a:t>the youngest of the seven cities</a:t>
            </a:r>
          </a:p>
          <a:p>
            <a:r>
              <a:rPr lang="en-US" altLang="en-US" b="1" dirty="0">
                <a:solidFill>
                  <a:schemeClr val="bg1"/>
                </a:solidFill>
              </a:rPr>
              <a:t>strategically located on a major road leading to the east out of Europe</a:t>
            </a:r>
          </a:p>
          <a:p>
            <a:r>
              <a:rPr lang="en-US" altLang="en-US" b="1" dirty="0" smtClean="0">
                <a:solidFill>
                  <a:schemeClr val="bg1"/>
                </a:solidFill>
              </a:rPr>
              <a:t>city had the title: “Gateway to the East”</a:t>
            </a:r>
            <a:endParaRPr lang="en-US" altLang="en-US" b="1" dirty="0">
              <a:solidFill>
                <a:schemeClr val="bg1"/>
              </a:solidFill>
            </a:endParaRPr>
          </a:p>
        </p:txBody>
      </p:sp>
      <p:pic>
        <p:nvPicPr>
          <p:cNvPr id="4" name="Picture 2" descr="http://upload.wikimedia.org/wikipedia/commons/thumb/d/d0/Seven_churches_of_asia.svg/623px-Seven_churches_of_asia.svg.png"/>
          <p:cNvPicPr>
            <a:picLocks noChangeAspect="1" noChangeArrowheads="1"/>
          </p:cNvPicPr>
          <p:nvPr/>
        </p:nvPicPr>
        <p:blipFill rotWithShape="1">
          <a:blip r:embed="rId2">
            <a:extLst>
              <a:ext uri="{28A0092B-C50C-407E-A947-70E740481C1C}">
                <a14:useLocalDpi xmlns:a14="http://schemas.microsoft.com/office/drawing/2010/main" val="0"/>
              </a:ext>
            </a:extLst>
          </a:blip>
          <a:srcRect t="24060"/>
          <a:stretch/>
        </p:blipFill>
        <p:spPr bwMode="auto">
          <a:xfrm>
            <a:off x="4648200" y="1676400"/>
            <a:ext cx="4038600" cy="4656378"/>
          </a:xfrm>
          <a:prstGeom prst="rect">
            <a:avLst/>
          </a:prstGeom>
          <a:noFill/>
          <a:ln>
            <a:solidFill>
              <a:schemeClr val="tx1"/>
            </a:solidFill>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45924784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7030A0"/>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chemeClr val="bg1"/>
                </a:solidFill>
              </a:rPr>
              <a:t>The City of Philadelphia</a:t>
            </a:r>
            <a:endParaRPr lang="en-US" b="1" dirty="0">
              <a:solidFill>
                <a:schemeClr val="bg1"/>
              </a:solidFill>
            </a:endParaRPr>
          </a:p>
        </p:txBody>
      </p:sp>
      <p:sp>
        <p:nvSpPr>
          <p:cNvPr id="3" name="Content Placeholder 2"/>
          <p:cNvSpPr>
            <a:spLocks noGrp="1"/>
          </p:cNvSpPr>
          <p:nvPr>
            <p:ph idx="1"/>
          </p:nvPr>
        </p:nvSpPr>
        <p:spPr>
          <a:xfrm>
            <a:off x="457200" y="1600200"/>
            <a:ext cx="4114800" cy="5029200"/>
          </a:xfrm>
        </p:spPr>
        <p:txBody>
          <a:bodyPr>
            <a:normAutofit lnSpcReduction="10000"/>
          </a:bodyPr>
          <a:lstStyle/>
          <a:p>
            <a:r>
              <a:rPr lang="en-US" altLang="en-US" b="1" dirty="0" smtClean="0">
                <a:solidFill>
                  <a:schemeClr val="bg1"/>
                </a:solidFill>
              </a:rPr>
              <a:t>built </a:t>
            </a:r>
            <a:r>
              <a:rPr lang="en-US" altLang="en-US" b="1" dirty="0">
                <a:solidFill>
                  <a:schemeClr val="bg1"/>
                </a:solidFill>
              </a:rPr>
              <a:t>as a “missionary city” to carry Greek language and culture to the east </a:t>
            </a:r>
            <a:endParaRPr lang="en-US" altLang="en-US" b="1" dirty="0" smtClean="0">
              <a:solidFill>
                <a:schemeClr val="bg1"/>
              </a:solidFill>
            </a:endParaRPr>
          </a:p>
          <a:p>
            <a:r>
              <a:rPr lang="en-US" altLang="en-US" b="1" dirty="0">
                <a:solidFill>
                  <a:schemeClr val="bg1"/>
                </a:solidFill>
              </a:rPr>
              <a:t>c</a:t>
            </a:r>
            <a:r>
              <a:rPr lang="en-US" altLang="en-US" b="1" dirty="0" smtClean="0">
                <a:solidFill>
                  <a:schemeClr val="bg1"/>
                </a:solidFill>
              </a:rPr>
              <a:t>alled “Little Athens” because of its numerous temples</a:t>
            </a:r>
          </a:p>
          <a:p>
            <a:r>
              <a:rPr lang="en-US" altLang="en-US" b="1" dirty="0" smtClean="0">
                <a:solidFill>
                  <a:schemeClr val="bg1"/>
                </a:solidFill>
              </a:rPr>
              <a:t>known for its grapes and wine production</a:t>
            </a:r>
            <a:endParaRPr lang="en-US" altLang="en-US" b="1" dirty="0">
              <a:solidFill>
                <a:schemeClr val="bg1"/>
              </a:solidFill>
            </a:endParaRPr>
          </a:p>
        </p:txBody>
      </p:sp>
      <p:pic>
        <p:nvPicPr>
          <p:cNvPr id="4" name="Picture 2" descr="http://upload.wikimedia.org/wikipedia/commons/thumb/d/d0/Seven_churches_of_asia.svg/623px-Seven_churches_of_asia.svg.png"/>
          <p:cNvPicPr>
            <a:picLocks noChangeAspect="1" noChangeArrowheads="1"/>
          </p:cNvPicPr>
          <p:nvPr/>
        </p:nvPicPr>
        <p:blipFill rotWithShape="1">
          <a:blip r:embed="rId2">
            <a:extLst>
              <a:ext uri="{28A0092B-C50C-407E-A947-70E740481C1C}">
                <a14:useLocalDpi xmlns:a14="http://schemas.microsoft.com/office/drawing/2010/main" val="0"/>
              </a:ext>
            </a:extLst>
          </a:blip>
          <a:srcRect t="24060"/>
          <a:stretch/>
        </p:blipFill>
        <p:spPr bwMode="auto">
          <a:xfrm>
            <a:off x="4648200" y="1676400"/>
            <a:ext cx="4038600" cy="4656378"/>
          </a:xfrm>
          <a:prstGeom prst="rect">
            <a:avLst/>
          </a:prstGeom>
          <a:noFill/>
          <a:ln>
            <a:solidFill>
              <a:schemeClr val="tx1"/>
            </a:solidFill>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44641337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7030A0"/>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solidFill>
                  <a:schemeClr val="bg1"/>
                </a:solidFill>
              </a:rPr>
              <a:t>Philadelphia’s Fear</a:t>
            </a:r>
            <a:endParaRPr lang="en-US" b="1" dirty="0">
              <a:solidFill>
                <a:schemeClr val="bg1"/>
              </a:solidFill>
            </a:endParaRPr>
          </a:p>
        </p:txBody>
      </p:sp>
      <p:sp>
        <p:nvSpPr>
          <p:cNvPr id="3" name="Content Placeholder 2"/>
          <p:cNvSpPr>
            <a:spLocks noGrp="1"/>
          </p:cNvSpPr>
          <p:nvPr>
            <p:ph idx="1"/>
          </p:nvPr>
        </p:nvSpPr>
        <p:spPr>
          <a:xfrm>
            <a:off x="457200" y="1600200"/>
            <a:ext cx="8229600" cy="4876800"/>
          </a:xfrm>
        </p:spPr>
        <p:txBody>
          <a:bodyPr>
            <a:normAutofit/>
          </a:bodyPr>
          <a:lstStyle/>
          <a:p>
            <a:r>
              <a:rPr lang="en-US" altLang="en-US" b="1" dirty="0" smtClean="0">
                <a:solidFill>
                  <a:schemeClr val="bg1"/>
                </a:solidFill>
              </a:rPr>
              <a:t>Earthquakes </a:t>
            </a:r>
            <a:r>
              <a:rPr lang="en-US" altLang="en-US" b="1" dirty="0">
                <a:solidFill>
                  <a:schemeClr val="bg1"/>
                </a:solidFill>
              </a:rPr>
              <a:t>were common to the </a:t>
            </a:r>
            <a:r>
              <a:rPr lang="en-US" altLang="en-US" b="1" dirty="0" smtClean="0">
                <a:solidFill>
                  <a:schemeClr val="bg1"/>
                </a:solidFill>
              </a:rPr>
              <a:t>area. </a:t>
            </a:r>
            <a:endParaRPr lang="en-US" altLang="en-US" b="1" dirty="0">
              <a:solidFill>
                <a:schemeClr val="bg1"/>
              </a:solidFill>
            </a:endParaRPr>
          </a:p>
          <a:p>
            <a:r>
              <a:rPr lang="en-US" altLang="en-US" b="1" dirty="0" smtClean="0">
                <a:solidFill>
                  <a:schemeClr val="bg1"/>
                </a:solidFill>
              </a:rPr>
              <a:t>Severe </a:t>
            </a:r>
            <a:r>
              <a:rPr lang="en-US" altLang="en-US" b="1" dirty="0">
                <a:solidFill>
                  <a:schemeClr val="bg1"/>
                </a:solidFill>
              </a:rPr>
              <a:t>earthquake destroyed the city in AD 17, was </a:t>
            </a:r>
            <a:r>
              <a:rPr lang="en-US" altLang="en-US" b="1" dirty="0" smtClean="0">
                <a:solidFill>
                  <a:schemeClr val="bg1"/>
                </a:solidFill>
              </a:rPr>
              <a:t>rebuilt. </a:t>
            </a:r>
            <a:endParaRPr lang="en-US" altLang="en-US" b="1" dirty="0">
              <a:solidFill>
                <a:schemeClr val="bg1"/>
              </a:solidFill>
            </a:endParaRPr>
          </a:p>
          <a:p>
            <a:r>
              <a:rPr lang="en-US" altLang="en-US" b="1" dirty="0" smtClean="0">
                <a:solidFill>
                  <a:schemeClr val="bg1"/>
                </a:solidFill>
              </a:rPr>
              <a:t>Citizens </a:t>
            </a:r>
            <a:r>
              <a:rPr lang="en-US" altLang="en-US" b="1" dirty="0">
                <a:solidFill>
                  <a:schemeClr val="bg1"/>
                </a:solidFill>
              </a:rPr>
              <a:t>lived in constant fear, were routinely seen dwelling outside the city in </a:t>
            </a:r>
            <a:r>
              <a:rPr lang="en-US" altLang="en-US" b="1" dirty="0" smtClean="0">
                <a:solidFill>
                  <a:schemeClr val="bg1"/>
                </a:solidFill>
              </a:rPr>
              <a:t>tents. </a:t>
            </a:r>
            <a:endParaRPr lang="en-US" altLang="en-US" b="1" dirty="0">
              <a:solidFill>
                <a:schemeClr val="bg1"/>
              </a:solidFill>
            </a:endParaRPr>
          </a:p>
          <a:p>
            <a:r>
              <a:rPr lang="en-US" altLang="en-US" b="1" dirty="0" smtClean="0">
                <a:solidFill>
                  <a:schemeClr val="bg1"/>
                </a:solidFill>
              </a:rPr>
              <a:t>Like </a:t>
            </a:r>
            <a:r>
              <a:rPr lang="en-US" altLang="en-US" b="1" dirty="0">
                <a:solidFill>
                  <a:schemeClr val="bg1"/>
                </a:solidFill>
              </a:rPr>
              <a:t>Smyrna, the church suffered at the hands of </a:t>
            </a:r>
            <a:r>
              <a:rPr lang="en-US" altLang="en-US" b="1" dirty="0" smtClean="0">
                <a:solidFill>
                  <a:schemeClr val="bg1"/>
                </a:solidFill>
              </a:rPr>
              <a:t>Jews.</a:t>
            </a:r>
          </a:p>
          <a:p>
            <a:r>
              <a:rPr lang="en-US" altLang="en-US" b="1" dirty="0" smtClean="0">
                <a:solidFill>
                  <a:schemeClr val="bg1"/>
                </a:solidFill>
              </a:rPr>
              <a:t>No information regarding establishment of church in Philadelphia.</a:t>
            </a:r>
            <a:endParaRPr lang="en-US" altLang="en-US" b="1" dirty="0">
              <a:solidFill>
                <a:schemeClr val="bg1"/>
              </a:solidFill>
            </a:endParaRPr>
          </a:p>
        </p:txBody>
      </p:sp>
    </p:spTree>
    <p:extLst>
      <p:ext uri="{BB962C8B-B14F-4D97-AF65-F5344CB8AC3E}">
        <p14:creationId xmlns:p14="http://schemas.microsoft.com/office/powerpoint/2010/main" val="318207376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477962"/>
          </a:xfrm>
        </p:spPr>
        <p:txBody>
          <a:bodyPr>
            <a:normAutofit/>
          </a:bodyPr>
          <a:lstStyle/>
          <a:p>
            <a:r>
              <a:rPr lang="en-US" b="1" dirty="0" smtClean="0"/>
              <a:t>Letters to the Seven Churches    Follow a Pattern</a:t>
            </a:r>
            <a:endParaRPr lang="en-US" b="1" dirty="0"/>
          </a:p>
        </p:txBody>
      </p:sp>
      <p:sp>
        <p:nvSpPr>
          <p:cNvPr id="3" name="Content Placeholder 2"/>
          <p:cNvSpPr>
            <a:spLocks noGrp="1"/>
          </p:cNvSpPr>
          <p:nvPr>
            <p:ph idx="1"/>
          </p:nvPr>
        </p:nvSpPr>
        <p:spPr>
          <a:xfrm>
            <a:off x="685800" y="2057400"/>
            <a:ext cx="8001000" cy="4068763"/>
          </a:xfrm>
        </p:spPr>
        <p:txBody>
          <a:bodyPr>
            <a:normAutofit/>
          </a:bodyPr>
          <a:lstStyle/>
          <a:p>
            <a:pPr marL="742950" indent="-742950">
              <a:buFont typeface="+mj-lt"/>
              <a:buAutoNum type="arabicPeriod"/>
            </a:pPr>
            <a:r>
              <a:rPr lang="en-US" sz="3600" b="1" i="1" dirty="0" smtClean="0"/>
              <a:t>Identification</a:t>
            </a:r>
          </a:p>
          <a:p>
            <a:pPr marL="742950" indent="-742950">
              <a:buFont typeface="+mj-lt"/>
              <a:buAutoNum type="arabicPeriod"/>
            </a:pPr>
            <a:r>
              <a:rPr lang="en-US" sz="3600" b="1" i="1" dirty="0" smtClean="0"/>
              <a:t>Commendation</a:t>
            </a:r>
          </a:p>
          <a:p>
            <a:pPr marL="742950" indent="-742950">
              <a:buFont typeface="+mj-lt"/>
              <a:buAutoNum type="arabicPeriod"/>
            </a:pPr>
            <a:r>
              <a:rPr lang="en-US" sz="3600" b="1" i="1" dirty="0" smtClean="0"/>
              <a:t>Complaint</a:t>
            </a:r>
          </a:p>
          <a:p>
            <a:pPr marL="742950" indent="-742950">
              <a:buFont typeface="+mj-lt"/>
              <a:buAutoNum type="arabicPeriod"/>
            </a:pPr>
            <a:r>
              <a:rPr lang="en-US" sz="3600" b="1" i="1" dirty="0" smtClean="0"/>
              <a:t>Counsel</a:t>
            </a:r>
          </a:p>
          <a:p>
            <a:pPr marL="742950" indent="-742950">
              <a:buFont typeface="+mj-lt"/>
              <a:buAutoNum type="arabicPeriod"/>
            </a:pPr>
            <a:r>
              <a:rPr lang="en-US" sz="3600" b="1" i="1" dirty="0" smtClean="0"/>
              <a:t>Promise</a:t>
            </a:r>
            <a:endParaRPr lang="en-US" sz="3600" b="1" i="1" dirty="0"/>
          </a:p>
        </p:txBody>
      </p:sp>
      <p:pic>
        <p:nvPicPr>
          <p:cNvPr id="4" name="Picture 4" descr="MCj02340740000[1]"/>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257800" y="2514600"/>
            <a:ext cx="2781300" cy="28956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pic>
    </p:spTree>
    <p:extLst>
      <p:ext uri="{BB962C8B-B14F-4D97-AF65-F5344CB8AC3E}">
        <p14:creationId xmlns:p14="http://schemas.microsoft.com/office/powerpoint/2010/main" val="381904631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rgbClr val="7030A0"/>
          </a:solidFill>
        </p:spPr>
        <p:txBody>
          <a:bodyPr/>
          <a:lstStyle/>
          <a:p>
            <a:r>
              <a:rPr lang="en-US" b="1" dirty="0" smtClean="0">
                <a:solidFill>
                  <a:schemeClr val="bg1"/>
                </a:solidFill>
              </a:rPr>
              <a:t>Identification</a:t>
            </a:r>
            <a:endParaRPr lang="en-US" b="1" dirty="0">
              <a:solidFill>
                <a:schemeClr val="bg1"/>
              </a:solidFill>
            </a:endParaRPr>
          </a:p>
        </p:txBody>
      </p:sp>
      <p:sp>
        <p:nvSpPr>
          <p:cNvPr id="3" name="Content Placeholder 2"/>
          <p:cNvSpPr>
            <a:spLocks noGrp="1"/>
          </p:cNvSpPr>
          <p:nvPr>
            <p:ph idx="1"/>
          </p:nvPr>
        </p:nvSpPr>
        <p:spPr/>
        <p:txBody>
          <a:bodyPr>
            <a:normAutofit lnSpcReduction="10000"/>
          </a:bodyPr>
          <a:lstStyle/>
          <a:p>
            <a:r>
              <a:rPr lang="en-US" altLang="en-US" b="1" i="1" dirty="0" smtClean="0"/>
              <a:t>“These </a:t>
            </a:r>
            <a:r>
              <a:rPr lang="en-US" altLang="en-US" b="1" i="1" dirty="0"/>
              <a:t>things says He who is holy, He who is true, </a:t>
            </a:r>
            <a:r>
              <a:rPr lang="en-US" altLang="en-US" b="1" i="1" dirty="0" smtClean="0"/>
              <a:t>‘He </a:t>
            </a:r>
            <a:r>
              <a:rPr lang="en-US" altLang="en-US" b="1" i="1" dirty="0"/>
              <a:t>who has the key of David, He who opens and no one shuts, and shuts and no one </a:t>
            </a:r>
            <a:r>
              <a:rPr lang="en-US" altLang="en-US" b="1" i="1" dirty="0" smtClean="0"/>
              <a:t>opens’” </a:t>
            </a:r>
            <a:r>
              <a:rPr lang="en-US" altLang="en-US" b="1" dirty="0" smtClean="0"/>
              <a:t>(v. 7).</a:t>
            </a:r>
            <a:endParaRPr lang="en-US" altLang="en-US" b="1" i="1" dirty="0"/>
          </a:p>
          <a:p>
            <a:endParaRPr lang="en-US" altLang="en-US" sz="900" b="1" i="1" dirty="0" smtClean="0"/>
          </a:p>
          <a:p>
            <a:endParaRPr lang="en-US" altLang="en-US" sz="900" b="1" i="1" dirty="0"/>
          </a:p>
          <a:p>
            <a:endParaRPr lang="en-US" altLang="en-US" sz="900" b="1" i="1" dirty="0"/>
          </a:p>
          <a:p>
            <a:r>
              <a:rPr lang="en-US" altLang="en-US" b="1" dirty="0" smtClean="0"/>
              <a:t>Identifies Jesus as deity.</a:t>
            </a:r>
          </a:p>
          <a:p>
            <a:r>
              <a:rPr lang="en-US" altLang="en-US" b="1" dirty="0" smtClean="0"/>
              <a:t>“Key of David” is messianic (Is. 22:22). Jesus rules over God’s house and alone has power to grant or refuse entrance.</a:t>
            </a:r>
            <a:endParaRPr lang="en-US" altLang="en-US" b="1" dirty="0"/>
          </a:p>
        </p:txBody>
      </p:sp>
    </p:spTree>
    <p:extLst>
      <p:ext uri="{BB962C8B-B14F-4D97-AF65-F5344CB8AC3E}">
        <p14:creationId xmlns:p14="http://schemas.microsoft.com/office/powerpoint/2010/main" val="370560570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rgbClr val="7030A0"/>
          </a:solidFill>
        </p:spPr>
        <p:txBody>
          <a:bodyPr/>
          <a:lstStyle/>
          <a:p>
            <a:r>
              <a:rPr lang="en-US" b="1" dirty="0" smtClean="0">
                <a:solidFill>
                  <a:schemeClr val="bg1"/>
                </a:solidFill>
              </a:rPr>
              <a:t>Commendation</a:t>
            </a:r>
            <a:endParaRPr lang="en-US" b="1" dirty="0">
              <a:solidFill>
                <a:schemeClr val="bg1"/>
              </a:solidFill>
            </a:endParaRPr>
          </a:p>
        </p:txBody>
      </p:sp>
      <p:sp>
        <p:nvSpPr>
          <p:cNvPr id="3" name="Content Placeholder 2"/>
          <p:cNvSpPr>
            <a:spLocks noGrp="1"/>
          </p:cNvSpPr>
          <p:nvPr>
            <p:ph idx="1"/>
          </p:nvPr>
        </p:nvSpPr>
        <p:spPr/>
        <p:txBody>
          <a:bodyPr>
            <a:normAutofit lnSpcReduction="10000"/>
          </a:bodyPr>
          <a:lstStyle/>
          <a:p>
            <a:r>
              <a:rPr lang="en-US" altLang="en-US" b="1" i="1" dirty="0" smtClean="0"/>
              <a:t>“I </a:t>
            </a:r>
            <a:r>
              <a:rPr lang="en-US" altLang="en-US" b="1" i="1" dirty="0"/>
              <a:t>know your works. See, I have set before you an open door, and no one can shut </a:t>
            </a:r>
            <a:r>
              <a:rPr lang="en-US" altLang="en-US" b="1" i="1" dirty="0" smtClean="0"/>
              <a:t>it” </a:t>
            </a:r>
            <a:r>
              <a:rPr lang="en-US" altLang="en-US" b="1" dirty="0" smtClean="0"/>
              <a:t>(v. 8).</a:t>
            </a:r>
            <a:endParaRPr lang="en-US" altLang="en-US" b="1" dirty="0"/>
          </a:p>
          <a:p>
            <a:endParaRPr lang="en-US" altLang="en-US" b="1" dirty="0" smtClean="0"/>
          </a:p>
          <a:p>
            <a:r>
              <a:rPr lang="en-US" altLang="en-US" b="1" dirty="0" smtClean="0"/>
              <a:t>This was a missionary city. The “open door” was an evangelistic opportunity (Acts 14:27; 1 Cor. 16:8-9; 2 Cor. 2:12; Col. 4:3). </a:t>
            </a:r>
          </a:p>
          <a:p>
            <a:r>
              <a:rPr lang="en-US" altLang="en-US" b="1" dirty="0" smtClean="0"/>
              <a:t>Could also mean an “open door” to fellowship with God which no man can close. </a:t>
            </a:r>
            <a:endParaRPr lang="en-US" altLang="en-US" b="1" dirty="0"/>
          </a:p>
        </p:txBody>
      </p:sp>
    </p:spTree>
    <p:extLst>
      <p:ext uri="{BB962C8B-B14F-4D97-AF65-F5344CB8AC3E}">
        <p14:creationId xmlns:p14="http://schemas.microsoft.com/office/powerpoint/2010/main" val="238729930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chnic">
  <a:themeElements>
    <a:clrScheme name="Technic">
      <a:dk1>
        <a:sysClr val="windowText" lastClr="000000"/>
      </a:dk1>
      <a:lt1>
        <a:sysClr val="window" lastClr="FFFFFF"/>
      </a:lt1>
      <a:dk2>
        <a:srgbClr val="3B3B3B"/>
      </a:dk2>
      <a:lt2>
        <a:srgbClr val="D4D2D0"/>
      </a:lt2>
      <a:accent1>
        <a:srgbClr val="6EA0B0"/>
      </a:accent1>
      <a:accent2>
        <a:srgbClr val="CCAF0A"/>
      </a:accent2>
      <a:accent3>
        <a:srgbClr val="8D89A4"/>
      </a:accent3>
      <a:accent4>
        <a:srgbClr val="748560"/>
      </a:accent4>
      <a:accent5>
        <a:srgbClr val="9E9273"/>
      </a:accent5>
      <a:accent6>
        <a:srgbClr val="7E848D"/>
      </a:accent6>
      <a:hlink>
        <a:srgbClr val="00C8C3"/>
      </a:hlink>
      <a:folHlink>
        <a:srgbClr val="A116E0"/>
      </a:folHlink>
    </a:clrScheme>
    <a:fontScheme name="Technic">
      <a:majorFont>
        <a:latin typeface="Franklin Gothic Book"/>
        <a:ea typeface=""/>
        <a:cs typeface=""/>
        <a:font script="Jpan" typeface="ＭＳ Ｐゴシック"/>
        <a:font script="Hang" typeface="HY견고딕"/>
        <a:font script="Hans" typeface="宋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HGｺﾞｼｯｸM"/>
        <a:font script="Hang" typeface="HY중고딕"/>
        <a:font script="Hans" typeface="黑体"/>
        <a:font script="Hant" typeface="微軟正黑體"/>
        <a:font script="Arab" typeface="Tahoma"/>
        <a:font script="Hebr" typeface="Levenim MT"/>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echnic">
      <a:fillStyleLst>
        <a:solidFill>
          <a:schemeClr val="phClr"/>
        </a:solidFill>
        <a:gradFill rotWithShape="1">
          <a:gsLst>
            <a:gs pos="0">
              <a:schemeClr val="phClr">
                <a:tint val="1000"/>
              </a:schemeClr>
            </a:gs>
            <a:gs pos="68000">
              <a:schemeClr val="phClr">
                <a:tint val="77000"/>
              </a:schemeClr>
            </a:gs>
            <a:gs pos="81000">
              <a:schemeClr val="phClr">
                <a:tint val="79000"/>
              </a:schemeClr>
            </a:gs>
            <a:gs pos="86000">
              <a:schemeClr val="phClr">
                <a:tint val="73000"/>
              </a:schemeClr>
            </a:gs>
            <a:gs pos="100000">
              <a:schemeClr val="phClr">
                <a:tint val="35000"/>
              </a:schemeClr>
            </a:gs>
          </a:gsLst>
          <a:lin ang="5400000" scaled="1"/>
        </a:gradFill>
        <a:gradFill rotWithShape="1">
          <a:gsLst>
            <a:gs pos="0">
              <a:schemeClr val="phClr">
                <a:tint val="73000"/>
                <a:satMod val="150000"/>
              </a:schemeClr>
            </a:gs>
            <a:gs pos="25000">
              <a:schemeClr val="phClr">
                <a:tint val="96000"/>
                <a:shade val="80000"/>
                <a:satMod val="105000"/>
              </a:schemeClr>
            </a:gs>
            <a:gs pos="38000">
              <a:schemeClr val="phClr">
                <a:tint val="96000"/>
                <a:shade val="59000"/>
                <a:satMod val="120000"/>
              </a:schemeClr>
            </a:gs>
            <a:gs pos="55000">
              <a:schemeClr val="phClr">
                <a:shade val="57000"/>
                <a:satMod val="120000"/>
              </a:schemeClr>
            </a:gs>
            <a:gs pos="80000">
              <a:schemeClr val="phClr">
                <a:shade val="56000"/>
                <a:satMod val="145000"/>
              </a:schemeClr>
            </a:gs>
            <a:gs pos="88000">
              <a:schemeClr val="phClr">
                <a:shade val="63000"/>
                <a:satMod val="160000"/>
              </a:schemeClr>
            </a:gs>
            <a:gs pos="100000">
              <a:schemeClr val="phClr">
                <a:tint val="99555"/>
                <a:satMod val="155000"/>
              </a:schemeClr>
            </a:gs>
          </a:gsLst>
          <a:lin ang="5400000" scaled="1"/>
        </a:gradFill>
      </a:fillStyleLst>
      <a:lnStyleLst>
        <a:ln w="9525" cap="flat" cmpd="sng" algn="ctr">
          <a:solidFill>
            <a:schemeClr val="phClr">
              <a:shade val="60000"/>
              <a:satMod val="300000"/>
            </a:schemeClr>
          </a:solidFill>
          <a:prstDash val="solid"/>
        </a:ln>
        <a:ln w="19050" cap="flat" cmpd="sng" algn="ctr">
          <a:solidFill>
            <a:schemeClr val="phClr"/>
          </a:solidFill>
          <a:prstDash val="solid"/>
        </a:ln>
        <a:ln w="19050" cap="flat" cmpd="sng" algn="ctr">
          <a:solidFill>
            <a:schemeClr val="phClr"/>
          </a:solidFill>
          <a:prstDash val="solid"/>
        </a:ln>
      </a:lnStyleLst>
      <a:effectStyleLst>
        <a:effectStyle>
          <a:effectLst>
            <a:glow rad="63500">
              <a:schemeClr val="phClr">
                <a:tint val="30000"/>
                <a:shade val="95000"/>
                <a:satMod val="300000"/>
                <a:alpha val="50000"/>
              </a:schemeClr>
            </a:glow>
          </a:effectLst>
        </a:effectStyle>
        <a:effectStyle>
          <a:effectLst>
            <a:glow rad="70000">
              <a:schemeClr val="phClr">
                <a:tint val="30000"/>
                <a:shade val="95000"/>
                <a:satMod val="300000"/>
                <a:alpha val="50000"/>
              </a:schemeClr>
            </a:glow>
          </a:effectLst>
        </a:effectStyle>
        <a:effectStyle>
          <a:effectLst>
            <a:glow rad="76200">
              <a:schemeClr val="phClr">
                <a:tint val="30000"/>
                <a:shade val="95000"/>
                <a:satMod val="300000"/>
                <a:alpha val="50000"/>
              </a:schemeClr>
            </a:glow>
          </a:effectLst>
          <a:scene3d>
            <a:camera prst="orthographicFront" fov="0">
              <a:rot lat="0" lon="0" rev="0"/>
            </a:camera>
            <a:lightRig rig="harsh" dir="t">
              <a:rot lat="6000000" lon="6000000" rev="0"/>
            </a:lightRig>
          </a:scene3d>
          <a:sp3d contourW="10000" prstMaterial="metal">
            <a:bevelT w="20000" h="9000" prst="softRound"/>
            <a:contourClr>
              <a:schemeClr val="phClr">
                <a:shade val="30000"/>
                <a:satMod val="200000"/>
              </a:schemeClr>
            </a:contourClr>
          </a:sp3d>
        </a:effectStyle>
      </a:effectStyleLst>
      <a:bgFillStyleLst>
        <a:solidFill>
          <a:schemeClr val="phClr"/>
        </a:solidFill>
        <a:gradFill rotWithShape="1">
          <a:gsLst>
            <a:gs pos="0">
              <a:schemeClr val="phClr">
                <a:shade val="40000"/>
                <a:satMod val="150000"/>
              </a:schemeClr>
            </a:gs>
            <a:gs pos="30000">
              <a:schemeClr val="phClr">
                <a:shade val="60000"/>
                <a:satMod val="150000"/>
              </a:schemeClr>
            </a:gs>
            <a:gs pos="100000">
              <a:schemeClr val="phClr">
                <a:tint val="83000"/>
                <a:satMod val="200000"/>
              </a:schemeClr>
            </a:gs>
          </a:gsLst>
          <a:lin ang="13000000" scaled="0"/>
        </a:gradFill>
        <a:gradFill rotWithShape="1">
          <a:gsLst>
            <a:gs pos="0">
              <a:schemeClr val="phClr">
                <a:tint val="78000"/>
                <a:satMod val="220000"/>
              </a:schemeClr>
            </a:gs>
            <a:gs pos="100000">
              <a:schemeClr val="phClr">
                <a:shade val="35000"/>
                <a:satMod val="155000"/>
              </a:schemeClr>
            </a:gs>
          </a:gsLst>
          <a:path path="circle">
            <a:fillToRect l="60000" t="50000" r="40000" b="50000"/>
          </a:path>
        </a:gradFill>
      </a:bgFillStyleLst>
    </a:fmtScheme>
  </a:themeElements>
  <a:objectDefaults/>
  <a:extraClrSchemeLst/>
</a:theme>
</file>

<file path=ppt/theme/themeOverride1.xml><?xml version="1.0" encoding="utf-8"?>
<a:themeOverride xmlns:a="http://schemas.openxmlformats.org/drawingml/2006/main">
  <a:clrScheme name="Grayscale">
    <a:dk1>
      <a:sysClr val="windowText" lastClr="000000"/>
    </a:dk1>
    <a:lt1>
      <a:sysClr val="window" lastClr="FFFFFF"/>
    </a:lt1>
    <a:dk2>
      <a:srgbClr val="000000"/>
    </a:dk2>
    <a:lt2>
      <a:srgbClr val="F8F8F8"/>
    </a:lt2>
    <a:accent1>
      <a:srgbClr val="DDDDDD"/>
    </a:accent1>
    <a:accent2>
      <a:srgbClr val="B2B2B2"/>
    </a:accent2>
    <a:accent3>
      <a:srgbClr val="969696"/>
    </a:accent3>
    <a:accent4>
      <a:srgbClr val="808080"/>
    </a:accent4>
    <a:accent5>
      <a:srgbClr val="5F5F5F"/>
    </a:accent5>
    <a:accent6>
      <a:srgbClr val="4D4D4D"/>
    </a:accent6>
    <a:hlink>
      <a:srgbClr val="5F5F5F"/>
    </a:hlink>
    <a:folHlink>
      <a:srgbClr val="919191"/>
    </a:folHlink>
  </a:clrScheme>
</a:themeOverride>
</file>

<file path=docProps/app.xml><?xml version="1.0" encoding="utf-8"?>
<Properties xmlns="http://schemas.openxmlformats.org/officeDocument/2006/extended-properties" xmlns:vt="http://schemas.openxmlformats.org/officeDocument/2006/docPropsVTypes">
  <Template/>
  <TotalTime>600</TotalTime>
  <Words>841</Words>
  <Application>Microsoft Office PowerPoint</Application>
  <PresentationFormat>On-screen Show (4:3)</PresentationFormat>
  <Paragraphs>73</Paragraphs>
  <Slides>16</Slides>
  <Notes>0</Notes>
  <HiddenSlides>0</HiddenSlides>
  <MMClips>0</MMClips>
  <ScaleCrop>false</ScaleCrop>
  <HeadingPairs>
    <vt:vector size="4" baseType="variant">
      <vt:variant>
        <vt:lpstr>Theme</vt:lpstr>
      </vt:variant>
      <vt:variant>
        <vt:i4>2</vt:i4>
      </vt:variant>
      <vt:variant>
        <vt:lpstr>Slide Titles</vt:lpstr>
      </vt:variant>
      <vt:variant>
        <vt:i4>16</vt:i4>
      </vt:variant>
    </vt:vector>
  </HeadingPairs>
  <TitlesOfParts>
    <vt:vector size="18" baseType="lpstr">
      <vt:lpstr>Office Theme</vt:lpstr>
      <vt:lpstr>Technic</vt:lpstr>
      <vt:lpstr>PowerPoint Presentation</vt:lpstr>
      <vt:lpstr>Things to remember as we study:</vt:lpstr>
      <vt:lpstr>Philadelphia     Revelation 3:7-13 </vt:lpstr>
      <vt:lpstr>The City of Philadelphia</vt:lpstr>
      <vt:lpstr>The City of Philadelphia</vt:lpstr>
      <vt:lpstr>Philadelphia’s Fear</vt:lpstr>
      <vt:lpstr>Letters to the Seven Churches    Follow a Pattern</vt:lpstr>
      <vt:lpstr>Identification</vt:lpstr>
      <vt:lpstr>Commendation</vt:lpstr>
      <vt:lpstr>Commendation</vt:lpstr>
      <vt:lpstr>Counsel</vt:lpstr>
      <vt:lpstr>Promise</vt:lpstr>
      <vt:lpstr>Promise</vt:lpstr>
      <vt:lpstr>Promise</vt:lpstr>
      <vt:lpstr>Promise</vt:lpstr>
      <vt:lpstr>Philadelphia     Revelation 3:7-13 </vt:lpstr>
    </vt:vector>
  </TitlesOfParts>
  <Company>Hewlett-Packard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Revelation Intro</dc:title>
  <dc:creator>Heath</dc:creator>
  <cp:lastModifiedBy>Guest</cp:lastModifiedBy>
  <cp:revision>85</cp:revision>
  <dcterms:created xsi:type="dcterms:W3CDTF">2014-03-11T21:25:55Z</dcterms:created>
  <dcterms:modified xsi:type="dcterms:W3CDTF">2014-04-10T02:50:43Z</dcterms:modified>
</cp:coreProperties>
</file>