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7" r:id="rId3"/>
    <p:sldId id="273" r:id="rId4"/>
    <p:sldId id="277" r:id="rId5"/>
    <p:sldId id="288" r:id="rId6"/>
    <p:sldId id="289" r:id="rId7"/>
    <p:sldId id="303" r:id="rId8"/>
    <p:sldId id="286" r:id="rId9"/>
    <p:sldId id="290" r:id="rId10"/>
    <p:sldId id="291" r:id="rId11"/>
    <p:sldId id="302" r:id="rId12"/>
    <p:sldId id="296" r:id="rId13"/>
    <p:sldId id="304" r:id="rId14"/>
    <p:sldId id="305" r:id="rId15"/>
    <p:sldId id="306" r:id="rId16"/>
    <p:sldId id="297" r:id="rId17"/>
    <p:sldId id="29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EF217-B0C7-41AF-8781-A4A3512B7E41}" type="datetimeFigureOut">
              <a:rPr lang="en-US" smtClean="0"/>
              <a:t>4/2/2014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D051EE-1222-4494-83C9-9C44389AF369}" type="slidenum">
              <a:rPr lang="en-US" smtClean="0"/>
              <a:t>‹#›</a:t>
            </a:fld>
            <a:endParaRPr lang="en-US"/>
          </a:p>
        </p:txBody>
      </p:sp>
    </p:spTree>
    <p:extLst>
      <p:ext uri="{BB962C8B-B14F-4D97-AF65-F5344CB8AC3E}">
        <p14:creationId xmlns:p14="http://schemas.microsoft.com/office/powerpoint/2010/main" val="328163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a:t>
            </a:fld>
            <a:endParaRPr lang="en-US"/>
          </a:p>
        </p:txBody>
      </p:sp>
    </p:spTree>
    <p:extLst>
      <p:ext uri="{BB962C8B-B14F-4D97-AF65-F5344CB8AC3E}">
        <p14:creationId xmlns:p14="http://schemas.microsoft.com/office/powerpoint/2010/main" val="34086482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10</a:t>
            </a:fld>
            <a:endParaRPr lang="en-US"/>
          </a:p>
        </p:txBody>
      </p:sp>
    </p:spTree>
    <p:extLst>
      <p:ext uri="{BB962C8B-B14F-4D97-AF65-F5344CB8AC3E}">
        <p14:creationId xmlns:p14="http://schemas.microsoft.com/office/powerpoint/2010/main" val="1578081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11</a:t>
            </a:fld>
            <a:endParaRPr lang="en-US"/>
          </a:p>
        </p:txBody>
      </p:sp>
    </p:spTree>
    <p:extLst>
      <p:ext uri="{BB962C8B-B14F-4D97-AF65-F5344CB8AC3E}">
        <p14:creationId xmlns:p14="http://schemas.microsoft.com/office/powerpoint/2010/main" val="235284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12</a:t>
            </a:fld>
            <a:endParaRPr lang="en-US"/>
          </a:p>
        </p:txBody>
      </p:sp>
    </p:spTree>
    <p:extLst>
      <p:ext uri="{BB962C8B-B14F-4D97-AF65-F5344CB8AC3E}">
        <p14:creationId xmlns:p14="http://schemas.microsoft.com/office/powerpoint/2010/main" val="933456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13</a:t>
            </a:fld>
            <a:endParaRPr lang="en-US"/>
          </a:p>
        </p:txBody>
      </p:sp>
    </p:spTree>
    <p:extLst>
      <p:ext uri="{BB962C8B-B14F-4D97-AF65-F5344CB8AC3E}">
        <p14:creationId xmlns:p14="http://schemas.microsoft.com/office/powerpoint/2010/main" val="35374364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14</a:t>
            </a:fld>
            <a:endParaRPr lang="en-US"/>
          </a:p>
        </p:txBody>
      </p:sp>
    </p:spTree>
    <p:extLst>
      <p:ext uri="{BB962C8B-B14F-4D97-AF65-F5344CB8AC3E}">
        <p14:creationId xmlns:p14="http://schemas.microsoft.com/office/powerpoint/2010/main" val="657409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15</a:t>
            </a:fld>
            <a:endParaRPr lang="en-US"/>
          </a:p>
        </p:txBody>
      </p:sp>
    </p:spTree>
    <p:extLst>
      <p:ext uri="{BB962C8B-B14F-4D97-AF65-F5344CB8AC3E}">
        <p14:creationId xmlns:p14="http://schemas.microsoft.com/office/powerpoint/2010/main" val="1253474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16</a:t>
            </a:fld>
            <a:endParaRPr lang="en-US"/>
          </a:p>
        </p:txBody>
      </p:sp>
    </p:spTree>
    <p:extLst>
      <p:ext uri="{BB962C8B-B14F-4D97-AF65-F5344CB8AC3E}">
        <p14:creationId xmlns:p14="http://schemas.microsoft.com/office/powerpoint/2010/main" val="689468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2</a:t>
            </a:fld>
            <a:endParaRPr lang="en-US"/>
          </a:p>
        </p:txBody>
      </p:sp>
    </p:spTree>
    <p:extLst>
      <p:ext uri="{BB962C8B-B14F-4D97-AF65-F5344CB8AC3E}">
        <p14:creationId xmlns:p14="http://schemas.microsoft.com/office/powerpoint/2010/main" val="603501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3</a:t>
            </a:fld>
            <a:endParaRPr lang="en-US"/>
          </a:p>
        </p:txBody>
      </p:sp>
    </p:spTree>
    <p:extLst>
      <p:ext uri="{BB962C8B-B14F-4D97-AF65-F5344CB8AC3E}">
        <p14:creationId xmlns:p14="http://schemas.microsoft.com/office/powerpoint/2010/main" val="128876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4</a:t>
            </a:fld>
            <a:endParaRPr lang="en-US"/>
          </a:p>
        </p:txBody>
      </p:sp>
    </p:spTree>
    <p:extLst>
      <p:ext uri="{BB962C8B-B14F-4D97-AF65-F5344CB8AC3E}">
        <p14:creationId xmlns:p14="http://schemas.microsoft.com/office/powerpoint/2010/main" val="1427844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5</a:t>
            </a:fld>
            <a:endParaRPr lang="en-US"/>
          </a:p>
        </p:txBody>
      </p:sp>
    </p:spTree>
    <p:extLst>
      <p:ext uri="{BB962C8B-B14F-4D97-AF65-F5344CB8AC3E}">
        <p14:creationId xmlns:p14="http://schemas.microsoft.com/office/powerpoint/2010/main" val="1269783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6</a:t>
            </a:fld>
            <a:endParaRPr lang="en-US"/>
          </a:p>
        </p:txBody>
      </p:sp>
    </p:spTree>
    <p:extLst>
      <p:ext uri="{BB962C8B-B14F-4D97-AF65-F5344CB8AC3E}">
        <p14:creationId xmlns:p14="http://schemas.microsoft.com/office/powerpoint/2010/main" val="2785260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7</a:t>
            </a:fld>
            <a:endParaRPr lang="en-US"/>
          </a:p>
        </p:txBody>
      </p:sp>
    </p:spTree>
    <p:extLst>
      <p:ext uri="{BB962C8B-B14F-4D97-AF65-F5344CB8AC3E}">
        <p14:creationId xmlns:p14="http://schemas.microsoft.com/office/powerpoint/2010/main" val="3509063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8</a:t>
            </a:fld>
            <a:endParaRPr lang="en-US"/>
          </a:p>
        </p:txBody>
      </p:sp>
    </p:spTree>
    <p:extLst>
      <p:ext uri="{BB962C8B-B14F-4D97-AF65-F5344CB8AC3E}">
        <p14:creationId xmlns:p14="http://schemas.microsoft.com/office/powerpoint/2010/main" val="1064624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D051EE-1222-4494-83C9-9C44389AF369}" type="slidenum">
              <a:rPr lang="en-US" smtClean="0"/>
              <a:t>9</a:t>
            </a:fld>
            <a:endParaRPr lang="en-US"/>
          </a:p>
        </p:txBody>
      </p:sp>
    </p:spTree>
    <p:extLst>
      <p:ext uri="{BB962C8B-B14F-4D97-AF65-F5344CB8AC3E}">
        <p14:creationId xmlns:p14="http://schemas.microsoft.com/office/powerpoint/2010/main" val="4034523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80DDB9-0754-4250-842E-00F50C34D0A8}" type="datetimeFigureOut">
              <a:rPr lang="en-US" smtClean="0"/>
              <a:t>4/2/2014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4/2/2014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4/2/2014</a:t>
            </a:fld>
            <a:endParaRPr lang="en-US"/>
          </a:p>
        </p:txBody>
      </p:sp>
      <p:sp>
        <p:nvSpPr>
          <p:cNvPr id="8" name="Slide Number Placeholder 7"/>
          <p:cNvSpPr>
            <a:spLocks noGrp="1"/>
          </p:cNvSpPr>
          <p:nvPr>
            <p:ph type="sldNum" sz="quarter" idx="11"/>
          </p:nvPr>
        </p:nvSpPr>
        <p:spPr/>
        <p:txBody>
          <a:bodyPr/>
          <a:lstStyle/>
          <a:p>
            <a:fld id="{00FC8478-EC7A-4180-81F8-D8694425B9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00FC8478-EC7A-4180-81F8-D8694425B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880DDB9-0754-4250-842E-00F50C34D0A8}" type="datetimeFigureOut">
              <a:rPr lang="en-US" smtClean="0"/>
              <a:t>4/2/2014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0FC8478-EC7A-4180-81F8-D8694425B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3">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Complaint</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altLang="en-US" b="1" i="1" dirty="0" smtClean="0"/>
              <a:t>“…you allow </a:t>
            </a:r>
            <a:r>
              <a:rPr lang="en-US" altLang="en-US" b="1" i="1" dirty="0"/>
              <a:t>that woman Jezebel, who calls herself a prophetess, to teach and seduce My servants to commit sexual immorality and eat things sacrificed to </a:t>
            </a:r>
            <a:r>
              <a:rPr lang="en-US" altLang="en-US" b="1" i="1" dirty="0" smtClean="0"/>
              <a:t>idols” </a:t>
            </a:r>
            <a:r>
              <a:rPr lang="en-US" altLang="en-US" b="1" dirty="0" smtClean="0"/>
              <a:t>(v. 20). </a:t>
            </a:r>
            <a:endParaRPr lang="en-US" altLang="en-US" b="1" dirty="0"/>
          </a:p>
          <a:p>
            <a:endParaRPr lang="en-US" altLang="en-US" sz="2600" b="1" dirty="0"/>
          </a:p>
          <a:p>
            <a:r>
              <a:rPr lang="en-US" altLang="en-US" b="1" dirty="0" smtClean="0"/>
              <a:t>A woman was teaching a doctrine of compromise with regard to participation in the sinful practices of the trade guilds.</a:t>
            </a:r>
          </a:p>
          <a:p>
            <a:r>
              <a:rPr lang="en-US" altLang="en-US" b="1" dirty="0" smtClean="0"/>
              <a:t>The church “allowed” her to exert this influence unchallenged. </a:t>
            </a:r>
            <a:endParaRPr lang="en-US" altLang="en-US" b="1" dirty="0"/>
          </a:p>
        </p:txBody>
      </p:sp>
    </p:spTree>
    <p:extLst>
      <p:ext uri="{BB962C8B-B14F-4D97-AF65-F5344CB8AC3E}">
        <p14:creationId xmlns:p14="http://schemas.microsoft.com/office/powerpoint/2010/main" val="3996733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fontScale="85000" lnSpcReduction="10000"/>
          </a:bodyPr>
          <a:lstStyle/>
          <a:p>
            <a:r>
              <a:rPr lang="en-US" altLang="en-US" sz="3600" b="1" i="1" dirty="0" smtClean="0"/>
              <a:t>“And </a:t>
            </a:r>
            <a:r>
              <a:rPr lang="en-US" altLang="en-US" sz="3600" b="1" i="1" dirty="0"/>
              <a:t>I gave her time to repent of her sexual immorality, and she did not </a:t>
            </a:r>
            <a:r>
              <a:rPr lang="en-US" altLang="en-US" sz="3600" b="1" i="1" dirty="0" smtClean="0"/>
              <a:t>repent. Indeed </a:t>
            </a:r>
            <a:r>
              <a:rPr lang="en-US" altLang="en-US" sz="3600" b="1" i="1" dirty="0"/>
              <a:t>I will cast her into a sickbed, and those who commit adultery with her into great tribulation, unless they repent of their </a:t>
            </a:r>
            <a:r>
              <a:rPr lang="en-US" altLang="en-US" sz="3600" b="1" i="1" dirty="0" smtClean="0"/>
              <a:t>deeds” </a:t>
            </a:r>
            <a:r>
              <a:rPr lang="en-US" altLang="en-US" sz="3600" b="1" dirty="0" smtClean="0"/>
              <a:t>(vs. 21-22). </a:t>
            </a:r>
            <a:endParaRPr lang="en-US" altLang="en-US" sz="3600" b="1" dirty="0"/>
          </a:p>
          <a:p>
            <a:endParaRPr lang="en-US" altLang="en-US" sz="3600" b="1" dirty="0"/>
          </a:p>
          <a:p>
            <a:r>
              <a:rPr lang="en-US" altLang="en-US" sz="3600" b="1" dirty="0" smtClean="0"/>
              <a:t>God’s patience had come to an end. </a:t>
            </a:r>
          </a:p>
          <a:p>
            <a:r>
              <a:rPr lang="en-US" altLang="en-US" sz="3600" b="1" dirty="0" smtClean="0"/>
              <a:t>Others still had an opportunity to repent, but if they didn’t they would suffer with her. </a:t>
            </a:r>
            <a:endParaRPr lang="en-US" altLang="en-US" sz="3200" b="1" i="1" dirty="0"/>
          </a:p>
        </p:txBody>
      </p:sp>
    </p:spTree>
    <p:extLst>
      <p:ext uri="{BB962C8B-B14F-4D97-AF65-F5344CB8AC3E}">
        <p14:creationId xmlns:p14="http://schemas.microsoft.com/office/powerpoint/2010/main" val="3208300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fontScale="85000" lnSpcReduction="10000"/>
          </a:bodyPr>
          <a:lstStyle/>
          <a:p>
            <a:r>
              <a:rPr lang="en-US" altLang="en-US" sz="3600" b="1" i="1" dirty="0" smtClean="0"/>
              <a:t>“I </a:t>
            </a:r>
            <a:r>
              <a:rPr lang="en-US" altLang="en-US" sz="3600" b="1" i="1" dirty="0"/>
              <a:t>will kill her children with death, and all the churches shall know that I am He who searches the minds and hearts. And I will give to each one of you according to your </a:t>
            </a:r>
            <a:r>
              <a:rPr lang="en-US" altLang="en-US" sz="3600" b="1" i="1" dirty="0" smtClean="0"/>
              <a:t>works” </a:t>
            </a:r>
            <a:r>
              <a:rPr lang="en-US" altLang="en-US" sz="3600" b="1" dirty="0" smtClean="0"/>
              <a:t>(vs. 23). </a:t>
            </a:r>
            <a:endParaRPr lang="en-US" altLang="en-US" sz="3600" b="1" dirty="0"/>
          </a:p>
          <a:p>
            <a:endParaRPr lang="en-US" altLang="en-US" sz="3600" b="1" dirty="0"/>
          </a:p>
          <a:p>
            <a:r>
              <a:rPr lang="en-US" altLang="en-US" sz="3600" b="1" dirty="0" smtClean="0"/>
              <a:t>God used sickness and death as a means of removing sinful influences from local churches (Acts 5:1-11; 1 Cor. 11:30). </a:t>
            </a:r>
          </a:p>
          <a:p>
            <a:r>
              <a:rPr lang="en-US" altLang="en-US" sz="3600" b="1" dirty="0" smtClean="0"/>
              <a:t>All the churches were to learn from what would happen in Thyatira. </a:t>
            </a:r>
            <a:endParaRPr lang="en-US" altLang="en-US" sz="3200" b="1" i="1" dirty="0"/>
          </a:p>
        </p:txBody>
      </p:sp>
    </p:spTree>
    <p:extLst>
      <p:ext uri="{BB962C8B-B14F-4D97-AF65-F5344CB8AC3E}">
        <p14:creationId xmlns:p14="http://schemas.microsoft.com/office/powerpoint/2010/main" val="270039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altLang="en-US" sz="3600" b="1" i="1" dirty="0" smtClean="0"/>
              <a:t>“Now </a:t>
            </a:r>
            <a:r>
              <a:rPr lang="en-US" altLang="en-US" sz="3600" b="1" i="1" dirty="0"/>
              <a:t>to you I say, and to the rest in Thyatira, as many as do not have this doctrine, who have not known the depths of Satan, as they say, I will put on you no other burden. </a:t>
            </a:r>
            <a:r>
              <a:rPr lang="en-US" altLang="en-US" sz="3600" b="1" i="1" dirty="0" smtClean="0"/>
              <a:t>But </a:t>
            </a:r>
            <a:r>
              <a:rPr lang="en-US" altLang="en-US" sz="3600" b="1" i="1" dirty="0"/>
              <a:t>hold fast what you have till I </a:t>
            </a:r>
            <a:r>
              <a:rPr lang="en-US" altLang="en-US" sz="3600" b="1" i="1" dirty="0" smtClean="0"/>
              <a:t>come” </a:t>
            </a:r>
            <a:r>
              <a:rPr lang="en-US" altLang="en-US" sz="3600" b="1" dirty="0" smtClean="0"/>
              <a:t>(vs. 24-25). </a:t>
            </a:r>
            <a:endParaRPr lang="en-US" altLang="en-US" sz="3600" b="1" dirty="0"/>
          </a:p>
          <a:p>
            <a:endParaRPr lang="en-US" altLang="en-US" sz="3600" b="1" dirty="0"/>
          </a:p>
          <a:p>
            <a:r>
              <a:rPr lang="en-US" altLang="en-US" sz="3600" b="1" dirty="0" smtClean="0"/>
              <a:t>The “depths of Satan” is likely a reference to Gnosticism.  </a:t>
            </a:r>
          </a:p>
          <a:p>
            <a:r>
              <a:rPr lang="en-US" altLang="en-US" sz="3600" b="1" dirty="0" smtClean="0"/>
              <a:t>The faithful are to hold fast. </a:t>
            </a:r>
            <a:endParaRPr lang="en-US" altLang="en-US" sz="3200" b="1" dirty="0"/>
          </a:p>
        </p:txBody>
      </p:sp>
    </p:spTree>
    <p:extLst>
      <p:ext uri="{BB962C8B-B14F-4D97-AF65-F5344CB8AC3E}">
        <p14:creationId xmlns:p14="http://schemas.microsoft.com/office/powerpoint/2010/main" val="188275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“And </a:t>
            </a:r>
            <a:r>
              <a:rPr lang="en-US" altLang="en-US" b="1" i="1" dirty="0"/>
              <a:t>he who overcomes, and keeps My works until the end, to him I will give power over the </a:t>
            </a:r>
            <a:r>
              <a:rPr lang="en-US" altLang="en-US" b="1" i="1" dirty="0" smtClean="0"/>
              <a:t>nations. ‘He </a:t>
            </a:r>
            <a:r>
              <a:rPr lang="en-US" altLang="en-US" b="1" i="1" dirty="0"/>
              <a:t>shall rule them with a rod of iron</a:t>
            </a:r>
            <a:r>
              <a:rPr lang="en-US" altLang="en-US" b="1" i="1" dirty="0" smtClean="0"/>
              <a:t>; they </a:t>
            </a:r>
            <a:r>
              <a:rPr lang="en-US" altLang="en-US" b="1" i="1" dirty="0"/>
              <a:t>shall be dashed to pieces like the potter's </a:t>
            </a:r>
            <a:r>
              <a:rPr lang="en-US" altLang="en-US" b="1" i="1" dirty="0" smtClean="0"/>
              <a:t>vessels,’ as </a:t>
            </a:r>
            <a:r>
              <a:rPr lang="en-US" altLang="en-US" b="1" i="1" dirty="0"/>
              <a:t>I also have received from My </a:t>
            </a:r>
            <a:r>
              <a:rPr lang="en-US" altLang="en-US" b="1" i="1" dirty="0" smtClean="0"/>
              <a:t>Father” </a:t>
            </a:r>
            <a:r>
              <a:rPr lang="en-US" altLang="en-US" b="1" dirty="0" smtClean="0"/>
              <a:t>(vs. 26-27). </a:t>
            </a:r>
          </a:p>
          <a:p>
            <a:endParaRPr lang="en-US" altLang="en-US" sz="3600" b="1" i="1" dirty="0"/>
          </a:p>
          <a:p>
            <a:r>
              <a:rPr lang="en-US" b="1" dirty="0" smtClean="0"/>
              <a:t>They will rule over the nations with Christ in His kingdom which will endure forever. </a:t>
            </a:r>
            <a:endParaRPr lang="en-US" altLang="en-US" b="1" dirty="0"/>
          </a:p>
        </p:txBody>
      </p:sp>
    </p:spTree>
    <p:extLst>
      <p:ext uri="{BB962C8B-B14F-4D97-AF65-F5344CB8AC3E}">
        <p14:creationId xmlns:p14="http://schemas.microsoft.com/office/powerpoint/2010/main" val="2399765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“I </a:t>
            </a:r>
            <a:r>
              <a:rPr lang="en-US" altLang="en-US" b="1" i="1" dirty="0"/>
              <a:t>will give him the morning </a:t>
            </a:r>
            <a:r>
              <a:rPr lang="en-US" altLang="en-US" b="1" i="1" dirty="0" smtClean="0"/>
              <a:t>star” </a:t>
            </a:r>
            <a:r>
              <a:rPr lang="en-US" altLang="en-US" b="1" dirty="0" smtClean="0"/>
              <a:t>(vs. 28). </a:t>
            </a:r>
          </a:p>
          <a:p>
            <a:endParaRPr lang="en-US" altLang="en-US" sz="3600" b="1" i="1" dirty="0"/>
          </a:p>
          <a:p>
            <a:r>
              <a:rPr lang="en-US" b="1" dirty="0" smtClean="0"/>
              <a:t>Old Testament reference to the Messiah.</a:t>
            </a:r>
          </a:p>
          <a:p>
            <a:r>
              <a:rPr lang="en-US" b="1" dirty="0" smtClean="0"/>
              <a:t>Jesus is the </a:t>
            </a:r>
            <a:r>
              <a:rPr lang="en-US" b="1" i="1" dirty="0" smtClean="0"/>
              <a:t>“Bright and Morning Star” </a:t>
            </a:r>
            <a:r>
              <a:rPr lang="en-US" b="1" dirty="0" smtClean="0"/>
              <a:t>(22:16). </a:t>
            </a:r>
          </a:p>
          <a:p>
            <a:r>
              <a:rPr lang="en-US" b="1" dirty="0" smtClean="0"/>
              <a:t>As the morning star promises a new day, faithful saints are promised victory in Christ. </a:t>
            </a:r>
            <a:endParaRPr lang="en-US" altLang="en-US" b="1" dirty="0"/>
          </a:p>
        </p:txBody>
      </p:sp>
    </p:spTree>
    <p:extLst>
      <p:ext uri="{BB962C8B-B14F-4D97-AF65-F5344CB8AC3E}">
        <p14:creationId xmlns:p14="http://schemas.microsoft.com/office/powerpoint/2010/main" val="27531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n>
                  <a:solidFill>
                    <a:schemeClr val="tx1"/>
                  </a:solidFill>
                </a:ln>
                <a:solidFill>
                  <a:srgbClr val="7030A0"/>
                </a:solidFill>
              </a:rPr>
              <a:t>Thyatira</a:t>
            </a:r>
            <a:r>
              <a:rPr lang="en-US" dirty="0" smtClean="0"/>
              <a:t>     </a:t>
            </a:r>
            <a:r>
              <a:rPr lang="en-US" sz="3600" b="1" dirty="0"/>
              <a:t>Revelation </a:t>
            </a:r>
            <a:r>
              <a:rPr lang="en-US" sz="3600" b="1" dirty="0" smtClean="0"/>
              <a:t>2:18-29 </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p:txBody>
          <a:bodyPr>
            <a:normAutofit fontScale="92500" lnSpcReduction="10000"/>
          </a:bodyPr>
          <a:lstStyle/>
          <a:p>
            <a:r>
              <a:rPr lang="en-US" altLang="en-US" b="1" dirty="0"/>
              <a:t>A church should not rest on past accomplishments, but continue to increase in their service to the Lord.</a:t>
            </a:r>
          </a:p>
          <a:p>
            <a:r>
              <a:rPr lang="en-US" altLang="en-US" b="1" dirty="0"/>
              <a:t>Christians are not to compromise their faith for social standing or economic prosperity. </a:t>
            </a:r>
          </a:p>
          <a:p>
            <a:r>
              <a:rPr lang="en-US" altLang="en-US" b="1" dirty="0"/>
              <a:t>Those who teach error and influence others to sin are not to be allowed, </a:t>
            </a:r>
            <a:r>
              <a:rPr lang="en-US" altLang="en-US" b="1" dirty="0" smtClean="0"/>
              <a:t>suffered, </a:t>
            </a:r>
            <a:r>
              <a:rPr lang="en-US" altLang="en-US" b="1" dirty="0"/>
              <a:t>or tolerated. They are to be marked and withdrawn from. </a:t>
            </a:r>
          </a:p>
          <a:p>
            <a:r>
              <a:rPr lang="en-US" altLang="en-US" b="1" dirty="0" smtClean="0"/>
              <a:t>Things that happen in local churches serve as examples to other churches.</a:t>
            </a:r>
            <a:endParaRPr lang="en-US" altLang="en-US" b="1" dirty="0"/>
          </a:p>
        </p:txBody>
      </p:sp>
    </p:spTree>
    <p:extLst>
      <p:ext uri="{BB962C8B-B14F-4D97-AF65-F5344CB8AC3E}">
        <p14:creationId xmlns:p14="http://schemas.microsoft.com/office/powerpoint/2010/main" val="11583535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as we study:</a:t>
            </a:r>
            <a:endParaRPr lang="en-US" dirty="0"/>
          </a:p>
        </p:txBody>
      </p:sp>
      <p:sp>
        <p:nvSpPr>
          <p:cNvPr id="3" name="Content Placeholder 2"/>
          <p:cNvSpPr>
            <a:spLocks noGrp="1"/>
          </p:cNvSpPr>
          <p:nvPr>
            <p:ph idx="1"/>
          </p:nvPr>
        </p:nvSpPr>
        <p:spPr/>
        <p:txBody>
          <a:bodyPr/>
          <a:lstStyle/>
          <a:p>
            <a:pPr>
              <a:buClr>
                <a:schemeClr val="tx1"/>
              </a:buClr>
            </a:pPr>
            <a:r>
              <a:rPr lang="en-US" dirty="0" smtClean="0"/>
              <a:t>Revelation is a book of signs and symbols. It is the Bible’s “picture book” in that the message is found in the visions. </a:t>
            </a:r>
          </a:p>
          <a:p>
            <a:pPr>
              <a:buClr>
                <a:schemeClr val="tx1"/>
              </a:buClr>
            </a:pPr>
            <a:endParaRPr lang="en-US" sz="800" dirty="0" smtClean="0"/>
          </a:p>
          <a:p>
            <a:pPr>
              <a:buClr>
                <a:schemeClr val="tx1"/>
              </a:buClr>
            </a:pPr>
            <a:r>
              <a:rPr lang="en-US" dirty="0" smtClean="0"/>
              <a:t>Revelation was written to help Christians in the First Century who were suffering for their faith. </a:t>
            </a:r>
            <a:endParaRPr lang="en-US" dirty="0"/>
          </a:p>
        </p:txBody>
      </p:sp>
    </p:spTree>
    <p:extLst>
      <p:ext uri="{BB962C8B-B14F-4D97-AF65-F5344CB8AC3E}">
        <p14:creationId xmlns:p14="http://schemas.microsoft.com/office/powerpoint/2010/main" val="23888651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n>
                  <a:solidFill>
                    <a:schemeClr val="tx1"/>
                  </a:solidFill>
                </a:ln>
                <a:solidFill>
                  <a:srgbClr val="7030A0"/>
                </a:solidFill>
              </a:rPr>
              <a:t>Thyatira</a:t>
            </a:r>
            <a:r>
              <a:rPr lang="en-US" dirty="0" smtClean="0"/>
              <a:t>     </a:t>
            </a:r>
            <a:r>
              <a:rPr lang="en-US" sz="3600" b="1" dirty="0" smtClean="0"/>
              <a:t>Revelation 2:18-29 </a:t>
            </a:r>
            <a:endParaRPr lang="en-US" b="1" dirty="0">
              <a:ln>
                <a:solidFill>
                  <a:schemeClr val="tx1"/>
                </a:solidFill>
              </a:ln>
              <a:solidFill>
                <a:schemeClr val="tx2">
                  <a:lumMod val="60000"/>
                  <a:lumOff val="40000"/>
                </a:schemeClr>
              </a:solidFill>
            </a:endParaRP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981200"/>
            <a:ext cx="6248400" cy="4016490"/>
          </a:xfrm>
          <a:prstGeom prst="rect">
            <a:avLst/>
          </a:prstGeom>
          <a:noFill/>
          <a:ln w="9525">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City of Thyatira</a:t>
            </a:r>
            <a:endParaRPr lang="en-US" b="1" dirty="0">
              <a:solidFill>
                <a:schemeClr val="bg1"/>
              </a:solidFill>
            </a:endParaRPr>
          </a:p>
        </p:txBody>
      </p:sp>
      <p:sp>
        <p:nvSpPr>
          <p:cNvPr id="3" name="Content Placeholder 2"/>
          <p:cNvSpPr>
            <a:spLocks noGrp="1"/>
          </p:cNvSpPr>
          <p:nvPr>
            <p:ph idx="1"/>
          </p:nvPr>
        </p:nvSpPr>
        <p:spPr>
          <a:xfrm>
            <a:off x="457200" y="1600200"/>
            <a:ext cx="4114800" cy="5029200"/>
          </a:xfrm>
        </p:spPr>
        <p:txBody>
          <a:bodyPr>
            <a:normAutofit fontScale="92500" lnSpcReduction="10000"/>
          </a:bodyPr>
          <a:lstStyle/>
          <a:p>
            <a:pPr>
              <a:lnSpc>
                <a:spcPct val="90000"/>
              </a:lnSpc>
            </a:pPr>
            <a:r>
              <a:rPr lang="en-US" altLang="en-US" b="1" dirty="0">
                <a:solidFill>
                  <a:schemeClr val="bg1"/>
                </a:solidFill>
              </a:rPr>
              <a:t>40 miles </a:t>
            </a:r>
            <a:r>
              <a:rPr lang="en-US" altLang="en-US" b="1" dirty="0" smtClean="0">
                <a:solidFill>
                  <a:schemeClr val="bg1"/>
                </a:solidFill>
              </a:rPr>
              <a:t>SE </a:t>
            </a:r>
            <a:r>
              <a:rPr lang="en-US" altLang="en-US" b="1" dirty="0">
                <a:solidFill>
                  <a:schemeClr val="bg1"/>
                </a:solidFill>
              </a:rPr>
              <a:t>of                     </a:t>
            </a:r>
            <a:r>
              <a:rPr lang="en-US" altLang="en-US" b="1" dirty="0" err="1">
                <a:solidFill>
                  <a:schemeClr val="bg1"/>
                </a:solidFill>
              </a:rPr>
              <a:t>Pergamos</a:t>
            </a:r>
            <a:endParaRPr lang="en-US" altLang="en-US" b="1" dirty="0">
              <a:solidFill>
                <a:schemeClr val="bg1"/>
              </a:solidFill>
            </a:endParaRPr>
          </a:p>
          <a:p>
            <a:pPr>
              <a:lnSpc>
                <a:spcPct val="90000"/>
              </a:lnSpc>
            </a:pPr>
            <a:r>
              <a:rPr lang="en-US" altLang="en-US" b="1" dirty="0">
                <a:solidFill>
                  <a:schemeClr val="bg1"/>
                </a:solidFill>
              </a:rPr>
              <a:t>the “least known, least important, and least remarkable” of the seven cities</a:t>
            </a:r>
          </a:p>
          <a:p>
            <a:pPr>
              <a:lnSpc>
                <a:spcPct val="90000"/>
              </a:lnSpc>
            </a:pPr>
            <a:r>
              <a:rPr lang="en-US" altLang="en-US" b="1" dirty="0">
                <a:solidFill>
                  <a:schemeClr val="bg1"/>
                </a:solidFill>
              </a:rPr>
              <a:t>the city became famous for its rare and expensive purple dye</a:t>
            </a:r>
          </a:p>
          <a:p>
            <a:pPr>
              <a:lnSpc>
                <a:spcPct val="90000"/>
              </a:lnSpc>
            </a:pPr>
            <a:r>
              <a:rPr lang="en-US" altLang="en-US" b="1" dirty="0">
                <a:solidFill>
                  <a:schemeClr val="bg1"/>
                </a:solidFill>
              </a:rPr>
              <a:t>nothing known about the establishment of the church</a:t>
            </a:r>
          </a:p>
        </p:txBody>
      </p:sp>
      <p:pic>
        <p:nvPicPr>
          <p:cNvPr id="4" name="Picture 2" descr="http://upload.wikimedia.org/wikipedia/commons/thumb/d/d0/Seven_churches_of_asia.svg/623px-Seven_churches_of_asia.svg.png"/>
          <p:cNvPicPr>
            <a:picLocks noChangeAspect="1" noChangeArrowheads="1"/>
          </p:cNvPicPr>
          <p:nvPr/>
        </p:nvPicPr>
        <p:blipFill rotWithShape="1">
          <a:blip r:embed="rId3">
            <a:extLst>
              <a:ext uri="{28A0092B-C50C-407E-A947-70E740481C1C}">
                <a14:useLocalDpi xmlns:a14="http://schemas.microsoft.com/office/drawing/2010/main" val="0"/>
              </a:ext>
            </a:extLst>
          </a:blip>
          <a:srcRect t="24060"/>
          <a:stretch/>
        </p:blipFill>
        <p:spPr bwMode="auto">
          <a:xfrm>
            <a:off x="4648200" y="1676400"/>
            <a:ext cx="4038600" cy="46563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24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Trade Guilds in Thyatira</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altLang="en-US" b="1" dirty="0">
                <a:solidFill>
                  <a:schemeClr val="bg1"/>
                </a:solidFill>
              </a:rPr>
              <a:t>Thyatira </a:t>
            </a:r>
            <a:r>
              <a:rPr lang="en-US" altLang="en-US" b="1" dirty="0" smtClean="0">
                <a:solidFill>
                  <a:schemeClr val="bg1"/>
                </a:solidFill>
              </a:rPr>
              <a:t>became a </a:t>
            </a:r>
            <a:r>
              <a:rPr lang="en-US" altLang="en-US" b="1" dirty="0">
                <a:solidFill>
                  <a:schemeClr val="bg1"/>
                </a:solidFill>
              </a:rPr>
              <a:t>thriving manufacturing and commercial center </a:t>
            </a:r>
            <a:r>
              <a:rPr lang="en-US" altLang="en-US" b="1" dirty="0" smtClean="0">
                <a:solidFill>
                  <a:schemeClr val="bg1"/>
                </a:solidFill>
              </a:rPr>
              <a:t>under Roman rule.</a:t>
            </a:r>
            <a:endParaRPr lang="en-US" altLang="en-US" b="1" dirty="0">
              <a:solidFill>
                <a:schemeClr val="bg1"/>
              </a:solidFill>
            </a:endParaRPr>
          </a:p>
          <a:p>
            <a:r>
              <a:rPr lang="en-US" altLang="en-US" b="1" dirty="0">
                <a:solidFill>
                  <a:schemeClr val="bg1"/>
                </a:solidFill>
              </a:rPr>
              <a:t>Every trade had a guild or union. These trade guilds were associated with idols. </a:t>
            </a:r>
          </a:p>
          <a:p>
            <a:r>
              <a:rPr lang="en-US" altLang="en-US" b="1" dirty="0">
                <a:solidFill>
                  <a:schemeClr val="bg1"/>
                </a:solidFill>
              </a:rPr>
              <a:t>In order for one to “get ahead” in Thyatira, he had to belong to a trade guild. </a:t>
            </a:r>
            <a:endParaRPr lang="en-US" altLang="en-US" b="1" dirty="0" smtClean="0">
              <a:solidFill>
                <a:schemeClr val="bg1"/>
              </a:solidFill>
            </a:endParaRPr>
          </a:p>
          <a:p>
            <a:r>
              <a:rPr lang="en-US" altLang="en-US" b="1" dirty="0" smtClean="0">
                <a:solidFill>
                  <a:schemeClr val="bg1"/>
                </a:solidFill>
              </a:rPr>
              <a:t>Membership </a:t>
            </a:r>
            <a:r>
              <a:rPr lang="en-US" altLang="en-US" b="1" dirty="0">
                <a:solidFill>
                  <a:schemeClr val="bg1"/>
                </a:solidFill>
              </a:rPr>
              <a:t>implied that he worshipped the trade’s god, and he was expected to attend the </a:t>
            </a:r>
            <a:r>
              <a:rPr lang="en-US" altLang="en-US" b="1" dirty="0" smtClean="0">
                <a:solidFill>
                  <a:schemeClr val="bg1"/>
                </a:solidFill>
              </a:rPr>
              <a:t>pagan feasts</a:t>
            </a:r>
            <a:r>
              <a:rPr lang="en-US" altLang="en-US" b="1" dirty="0">
                <a:solidFill>
                  <a:schemeClr val="bg1"/>
                </a:solidFill>
              </a:rPr>
              <a:t>, in the idol’s temple, in honor of the god. </a:t>
            </a:r>
          </a:p>
        </p:txBody>
      </p:sp>
    </p:spTree>
    <p:extLst>
      <p:ext uri="{BB962C8B-B14F-4D97-AF65-F5344CB8AC3E}">
        <p14:creationId xmlns:p14="http://schemas.microsoft.com/office/powerpoint/2010/main" val="318207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Trade Guilds in Thyatira</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marL="0" indent="0">
              <a:buNone/>
            </a:pPr>
            <a:r>
              <a:rPr lang="en-US" altLang="en-US" b="1" dirty="0">
                <a:solidFill>
                  <a:schemeClr val="bg1"/>
                </a:solidFill>
              </a:rPr>
              <a:t> “At Thyatira, a Christian’s livelihood was affected by the issues involved in guild membership. Feasts sponsored by the guilds were held, at which meat consecrated to an idol was served, and where immoral fertility rites were common. Christians at Thyatira may have been pressured to conform to their environment… The power wielded by these trade guilds was to be feared because it was through them the citizens of Thyatira earned their daily sustenance” </a:t>
            </a:r>
            <a:r>
              <a:rPr lang="en-US" altLang="en-US" sz="3000" b="1" dirty="0" smtClean="0">
                <a:solidFill>
                  <a:schemeClr val="bg1"/>
                </a:solidFill>
              </a:rPr>
              <a:t>(</a:t>
            </a:r>
            <a:r>
              <a:rPr lang="en-US" altLang="en-US" sz="3000" b="1" dirty="0" err="1" smtClean="0">
                <a:solidFill>
                  <a:schemeClr val="bg1"/>
                </a:solidFill>
              </a:rPr>
              <a:t>Harkrider</a:t>
            </a:r>
            <a:r>
              <a:rPr lang="en-US" altLang="en-US" sz="3000" b="1" dirty="0" smtClean="0">
                <a:solidFill>
                  <a:schemeClr val="bg1"/>
                </a:solidFill>
              </a:rPr>
              <a:t> 40). </a:t>
            </a:r>
            <a:endParaRPr lang="en-US" altLang="en-US" sz="3000" b="1" dirty="0">
              <a:solidFill>
                <a:schemeClr val="bg1"/>
              </a:solidFill>
            </a:endParaRPr>
          </a:p>
        </p:txBody>
      </p:sp>
    </p:spTree>
    <p:extLst>
      <p:ext uri="{BB962C8B-B14F-4D97-AF65-F5344CB8AC3E}">
        <p14:creationId xmlns:p14="http://schemas.microsoft.com/office/powerpoint/2010/main" val="207165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b="1" dirty="0" smtClean="0"/>
              <a:t>Letters to the Seven Churches    Follow a Pattern</a:t>
            </a:r>
            <a:endParaRPr lang="en-US" b="1" dirty="0"/>
          </a:p>
        </p:txBody>
      </p:sp>
      <p:sp>
        <p:nvSpPr>
          <p:cNvPr id="3" name="Content Placeholder 2"/>
          <p:cNvSpPr>
            <a:spLocks noGrp="1"/>
          </p:cNvSpPr>
          <p:nvPr>
            <p:ph idx="1"/>
          </p:nvPr>
        </p:nvSpPr>
        <p:spPr>
          <a:xfrm>
            <a:off x="685800" y="2057400"/>
            <a:ext cx="8001000" cy="4068763"/>
          </a:xfrm>
        </p:spPr>
        <p:txBody>
          <a:bodyPr>
            <a:normAutofit/>
          </a:bodyPr>
          <a:lstStyle/>
          <a:p>
            <a:pPr marL="742950" indent="-742950">
              <a:buFont typeface="+mj-lt"/>
              <a:buAutoNum type="arabicPeriod"/>
            </a:pPr>
            <a:r>
              <a:rPr lang="en-US" sz="3600" b="1" i="1" dirty="0" smtClean="0"/>
              <a:t>Identification</a:t>
            </a:r>
          </a:p>
          <a:p>
            <a:pPr marL="742950" indent="-742950">
              <a:buFont typeface="+mj-lt"/>
              <a:buAutoNum type="arabicPeriod"/>
            </a:pPr>
            <a:r>
              <a:rPr lang="en-US" sz="3600" b="1" i="1" dirty="0" smtClean="0"/>
              <a:t>Commendation</a:t>
            </a:r>
          </a:p>
          <a:p>
            <a:pPr marL="742950" indent="-742950">
              <a:buFont typeface="+mj-lt"/>
              <a:buAutoNum type="arabicPeriod"/>
            </a:pPr>
            <a:r>
              <a:rPr lang="en-US" sz="3600" b="1" i="1" dirty="0" smtClean="0"/>
              <a:t>Complaint</a:t>
            </a:r>
          </a:p>
          <a:p>
            <a:pPr marL="742950" indent="-742950">
              <a:buFont typeface="+mj-lt"/>
              <a:buAutoNum type="arabicPeriod"/>
            </a:pPr>
            <a:r>
              <a:rPr lang="en-US" sz="3600" b="1" i="1" dirty="0" smtClean="0"/>
              <a:t>Counsel</a:t>
            </a:r>
          </a:p>
          <a:p>
            <a:pPr marL="742950" indent="-742950">
              <a:buFont typeface="+mj-lt"/>
              <a:buAutoNum type="arabicPeriod"/>
            </a:pPr>
            <a:r>
              <a:rPr lang="en-US" sz="3600" b="1" i="1" dirty="0" smtClean="0"/>
              <a:t>Promise</a:t>
            </a:r>
            <a:endParaRPr lang="en-US" sz="3600" b="1" i="1" dirty="0"/>
          </a:p>
        </p:txBody>
      </p:sp>
      <p:pic>
        <p:nvPicPr>
          <p:cNvPr id="4" name="Picture 4" descr="MCj023407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2514600"/>
            <a:ext cx="2781300" cy="289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10951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Identification</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“…the </a:t>
            </a:r>
            <a:r>
              <a:rPr lang="en-US" altLang="en-US" b="1" i="1" dirty="0"/>
              <a:t>Son of God, who has eyes like a flame of fire, and His feet like fine </a:t>
            </a:r>
            <a:r>
              <a:rPr lang="en-US" altLang="en-US" b="1" i="1" dirty="0" smtClean="0"/>
              <a:t>brass” </a:t>
            </a:r>
            <a:r>
              <a:rPr lang="en-US" altLang="en-US" b="1" dirty="0" smtClean="0"/>
              <a:t>(v. 18).</a:t>
            </a:r>
            <a:endParaRPr lang="en-US" altLang="en-US" b="1" i="1" dirty="0"/>
          </a:p>
          <a:p>
            <a:endParaRPr lang="en-US" altLang="en-US" sz="900" b="1" i="1" dirty="0" smtClean="0"/>
          </a:p>
          <a:p>
            <a:endParaRPr lang="en-US" altLang="en-US" sz="900" b="1" i="1" dirty="0"/>
          </a:p>
          <a:p>
            <a:endParaRPr lang="en-US" altLang="en-US" sz="900" b="1" i="1" dirty="0"/>
          </a:p>
          <a:p>
            <a:r>
              <a:rPr lang="en-US" altLang="en-US" b="1" dirty="0" smtClean="0"/>
              <a:t>The eyes of fire can penetrate the seductive arguments of the false teachers, and the feet of brass are ready and able to crush and destroy this sin and error.</a:t>
            </a:r>
            <a:endParaRPr lang="en-US" altLang="en-US" b="1" dirty="0"/>
          </a:p>
        </p:txBody>
      </p:sp>
    </p:spTree>
    <p:extLst>
      <p:ext uri="{BB962C8B-B14F-4D97-AF65-F5344CB8AC3E}">
        <p14:creationId xmlns:p14="http://schemas.microsoft.com/office/powerpoint/2010/main" val="370560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“I </a:t>
            </a:r>
            <a:r>
              <a:rPr lang="en-US" altLang="en-US" b="1" i="1" dirty="0"/>
              <a:t>know your works, love, service, faith, and your patience; and as for your works, the last are more than the </a:t>
            </a:r>
            <a:r>
              <a:rPr lang="en-US" altLang="en-US" b="1" i="1" dirty="0" smtClean="0"/>
              <a:t>first” </a:t>
            </a:r>
            <a:r>
              <a:rPr lang="en-US" altLang="en-US" b="1" dirty="0" smtClean="0"/>
              <a:t>(v. 19).</a:t>
            </a:r>
            <a:endParaRPr lang="en-US" altLang="en-US" b="1" dirty="0"/>
          </a:p>
          <a:p>
            <a:endParaRPr lang="en-US" altLang="en-US" b="1" dirty="0" smtClean="0"/>
          </a:p>
          <a:p>
            <a:r>
              <a:rPr lang="en-US" altLang="en-US" b="1" dirty="0" smtClean="0"/>
              <a:t>They were displaying many good traits.</a:t>
            </a:r>
          </a:p>
          <a:p>
            <a:r>
              <a:rPr lang="en-US" altLang="en-US" b="1" dirty="0" smtClean="0"/>
              <a:t>Their ability to work for the Lord was improving. </a:t>
            </a:r>
            <a:endParaRPr lang="en-US" altLang="en-US" b="1" dirty="0"/>
          </a:p>
        </p:txBody>
      </p:sp>
    </p:spTree>
    <p:extLst>
      <p:ext uri="{BB962C8B-B14F-4D97-AF65-F5344CB8AC3E}">
        <p14:creationId xmlns:p14="http://schemas.microsoft.com/office/powerpoint/2010/main" val="4014450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496</TotalTime>
  <Words>970</Words>
  <Application>Microsoft Office PowerPoint</Application>
  <PresentationFormat>On-screen Show (4:3)</PresentationFormat>
  <Paragraphs>87</Paragraphs>
  <Slides>16</Slides>
  <Notes>16</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Office Theme</vt:lpstr>
      <vt:lpstr>Technic</vt:lpstr>
      <vt:lpstr>PowerPoint Presentation</vt:lpstr>
      <vt:lpstr>Things to remember as we study:</vt:lpstr>
      <vt:lpstr>Thyatira     Revelation 2:18-29 </vt:lpstr>
      <vt:lpstr>The City of Thyatira</vt:lpstr>
      <vt:lpstr>Trade Guilds in Thyatira</vt:lpstr>
      <vt:lpstr>Trade Guilds in Thyatira</vt:lpstr>
      <vt:lpstr>Letters to the Seven Churches    Follow a Pattern</vt:lpstr>
      <vt:lpstr>Identification</vt:lpstr>
      <vt:lpstr>Commendation</vt:lpstr>
      <vt:lpstr>Complaint</vt:lpstr>
      <vt:lpstr>Counsel</vt:lpstr>
      <vt:lpstr>Counsel</vt:lpstr>
      <vt:lpstr>Counsel</vt:lpstr>
      <vt:lpstr>Promise</vt:lpstr>
      <vt:lpstr>Promise</vt:lpstr>
      <vt:lpstr>Thyatira     Revelation 2:18-29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Guest</cp:lastModifiedBy>
  <cp:revision>71</cp:revision>
  <dcterms:created xsi:type="dcterms:W3CDTF">2014-03-11T21:25:55Z</dcterms:created>
  <dcterms:modified xsi:type="dcterms:W3CDTF">2014-04-03T01:57:20Z</dcterms:modified>
</cp:coreProperties>
</file>