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73" r:id="rId4"/>
    <p:sldId id="277" r:id="rId5"/>
    <p:sldId id="288" r:id="rId6"/>
    <p:sldId id="289" r:id="rId7"/>
    <p:sldId id="286" r:id="rId8"/>
    <p:sldId id="290" r:id="rId9"/>
    <p:sldId id="291" r:id="rId10"/>
    <p:sldId id="301" r:id="rId11"/>
    <p:sldId id="300" r:id="rId12"/>
    <p:sldId id="302" r:id="rId13"/>
    <p:sldId id="295" r:id="rId14"/>
    <p:sldId id="296" r:id="rId15"/>
    <p:sldId id="297" r:id="rId16"/>
    <p:sldId id="298" r:id="rId17"/>
    <p:sldId id="29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880DDB9-0754-4250-842E-00F50C34D0A8}" type="datetimeFigureOut">
              <a:rPr lang="en-US" smtClean="0"/>
              <a:t>3/29/2014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3/29/2014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3/29/2014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3/29/2014</a:t>
            </a:fld>
            <a:endParaRPr lang="en-US"/>
          </a:p>
        </p:txBody>
      </p:sp>
      <p:sp>
        <p:nvSpPr>
          <p:cNvPr id="8" name="Slide Number Placeholder 7"/>
          <p:cNvSpPr>
            <a:spLocks noGrp="1"/>
          </p:cNvSpPr>
          <p:nvPr>
            <p:ph type="sldNum" sz="quarter" idx="11"/>
          </p:nvPr>
        </p:nvSpPr>
        <p:spPr/>
        <p:txBody>
          <a:bodyPr/>
          <a:lstStyle/>
          <a:p>
            <a:fld id="{00FC8478-EC7A-4180-81F8-D8694425B9D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3/29/2014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3/29/2014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00FC8478-EC7A-4180-81F8-D8694425B9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880DDB9-0754-4250-842E-00F50C34D0A8}" type="datetimeFigureOut">
              <a:rPr lang="en-US" smtClean="0"/>
              <a:t>3/29/2014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3/29/2014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3/29/2014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3/29/2014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3/29/2014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3/29/2014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3/29/2014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3/29/2014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3/29/2014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880DDB9-0754-4250-842E-00F50C34D0A8}" type="datetimeFigureOut">
              <a:rPr lang="en-US" smtClean="0"/>
              <a:t>3/29/2014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0FC8478-EC7A-4180-81F8-D8694425B9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Commendation</a:t>
            </a:r>
            <a:endParaRPr lang="en-US"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altLang="en-US" b="1" i="1" dirty="0" smtClean="0"/>
              <a:t>“…a</a:t>
            </a:r>
            <a:r>
              <a:rPr lang="en-US" altLang="en-US" b="1" i="1" dirty="0" smtClean="0"/>
              <a:t>nd </a:t>
            </a:r>
            <a:r>
              <a:rPr lang="en-US" altLang="en-US" b="1" i="1" dirty="0"/>
              <a:t>you hold fast to My name, and did not deny My faith even in the days in which Antipas was My faithful martyr, who was killed among you, where Satan </a:t>
            </a:r>
            <a:r>
              <a:rPr lang="en-US" altLang="en-US" b="1" i="1" dirty="0" smtClean="0"/>
              <a:t>dwells</a:t>
            </a:r>
            <a:r>
              <a:rPr lang="en-US" altLang="en-US" b="1" i="1" dirty="0" smtClean="0"/>
              <a:t>”         </a:t>
            </a:r>
            <a:r>
              <a:rPr lang="en-US" altLang="en-US" b="1" dirty="0" smtClean="0"/>
              <a:t>(</a:t>
            </a:r>
            <a:r>
              <a:rPr lang="en-US" altLang="en-US" b="1" dirty="0" smtClean="0"/>
              <a:t>v. </a:t>
            </a:r>
            <a:r>
              <a:rPr lang="en-US" altLang="en-US" b="1" dirty="0" smtClean="0"/>
              <a:t>13).</a:t>
            </a:r>
            <a:endParaRPr lang="en-US" altLang="en-US" b="1" dirty="0"/>
          </a:p>
          <a:p>
            <a:endParaRPr lang="en-US" altLang="en-US" b="1" dirty="0" smtClean="0"/>
          </a:p>
          <a:p>
            <a:r>
              <a:rPr lang="en-US" b="1" dirty="0"/>
              <a:t>They were living where the persecution was at its worse, but were remaining faithful to the Lord, and were doing His </a:t>
            </a:r>
            <a:r>
              <a:rPr lang="en-US" b="1" dirty="0" smtClean="0"/>
              <a:t>work</a:t>
            </a:r>
            <a:r>
              <a:rPr lang="en-US" altLang="en-US" b="1" dirty="0" smtClean="0"/>
              <a:t>. </a:t>
            </a:r>
            <a:endParaRPr lang="en-US" altLang="en-US" b="1" dirty="0"/>
          </a:p>
        </p:txBody>
      </p:sp>
    </p:spTree>
    <p:extLst>
      <p:ext uri="{BB962C8B-B14F-4D97-AF65-F5344CB8AC3E}">
        <p14:creationId xmlns:p14="http://schemas.microsoft.com/office/powerpoint/2010/main" val="1335393090"/>
      </p:ext>
    </p:extLst>
  </p:cSld>
  <p:clrMapOvr>
    <a:masterClrMapping/>
  </p:clrMapOvr>
  <p:transition spd="slow">
    <p:pull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Complaint</a:t>
            </a:r>
            <a:endParaRPr lang="en-US" b="1" dirty="0">
              <a:solidFill>
                <a:schemeClr val="bg1"/>
              </a:solidFill>
            </a:endParaRPr>
          </a:p>
        </p:txBody>
      </p:sp>
      <p:sp>
        <p:nvSpPr>
          <p:cNvPr id="3" name="Content Placeholder 2"/>
          <p:cNvSpPr>
            <a:spLocks noGrp="1"/>
          </p:cNvSpPr>
          <p:nvPr>
            <p:ph idx="1"/>
          </p:nvPr>
        </p:nvSpPr>
        <p:spPr/>
        <p:txBody>
          <a:bodyPr>
            <a:normAutofit fontScale="92500"/>
          </a:bodyPr>
          <a:lstStyle/>
          <a:p>
            <a:r>
              <a:rPr lang="en-US" altLang="en-US" b="1" i="1" dirty="0" smtClean="0"/>
              <a:t>“…you </a:t>
            </a:r>
            <a:r>
              <a:rPr lang="en-US" altLang="en-US" b="1" i="1" dirty="0"/>
              <a:t>have there those who hold the doctrine of Balaam, who taught </a:t>
            </a:r>
            <a:r>
              <a:rPr lang="en-US" altLang="en-US" b="1" i="1" dirty="0" err="1"/>
              <a:t>Balak</a:t>
            </a:r>
            <a:r>
              <a:rPr lang="en-US" altLang="en-US" b="1" i="1" dirty="0"/>
              <a:t> to put a stumbling block before the children of Israel, to eat things sacrificed to idols, and to commit sexual </a:t>
            </a:r>
            <a:r>
              <a:rPr lang="en-US" altLang="en-US" b="1" i="1" dirty="0" smtClean="0"/>
              <a:t>immorality” </a:t>
            </a:r>
            <a:r>
              <a:rPr lang="en-US" altLang="en-US" b="1" dirty="0" smtClean="0"/>
              <a:t>(v. 14). </a:t>
            </a:r>
            <a:endParaRPr lang="en-US" altLang="en-US" b="1" dirty="0"/>
          </a:p>
          <a:p>
            <a:endParaRPr lang="en-US" altLang="en-US" b="1" dirty="0"/>
          </a:p>
          <a:p>
            <a:r>
              <a:rPr lang="en-US" altLang="en-US" b="1" dirty="0" smtClean="0"/>
              <a:t>There were some who held to a doctrine of compromise; they could participate in the worship of idols and still claim to be Christians. </a:t>
            </a:r>
            <a:endParaRPr lang="en-US" altLang="en-US" b="1" dirty="0"/>
          </a:p>
        </p:txBody>
      </p:sp>
    </p:spTree>
    <p:extLst>
      <p:ext uri="{BB962C8B-B14F-4D97-AF65-F5344CB8AC3E}">
        <p14:creationId xmlns:p14="http://schemas.microsoft.com/office/powerpoint/2010/main" val="3996733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Complaint</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a:bodyPr>
          <a:lstStyle/>
          <a:p>
            <a:r>
              <a:rPr lang="en-US" altLang="en-US" b="1" i="1" dirty="0" smtClean="0"/>
              <a:t>“Thus </a:t>
            </a:r>
            <a:r>
              <a:rPr lang="en-US" altLang="en-US" b="1" i="1" dirty="0"/>
              <a:t>you also have those who hold the doctrine of the </a:t>
            </a:r>
            <a:r>
              <a:rPr lang="en-US" altLang="en-US" b="1" i="1" dirty="0" err="1"/>
              <a:t>Nicolaitans</a:t>
            </a:r>
            <a:r>
              <a:rPr lang="en-US" altLang="en-US" b="1" i="1" dirty="0"/>
              <a:t>, which thing I </a:t>
            </a:r>
            <a:r>
              <a:rPr lang="en-US" altLang="en-US" b="1" i="1" dirty="0" smtClean="0"/>
              <a:t>hate” </a:t>
            </a:r>
            <a:r>
              <a:rPr lang="en-US" altLang="en-US" b="1" dirty="0" smtClean="0"/>
              <a:t>(v. 15). </a:t>
            </a:r>
            <a:endParaRPr lang="en-US" altLang="en-US" b="1" dirty="0"/>
          </a:p>
          <a:p>
            <a:endParaRPr lang="en-US" altLang="en-US" b="1" dirty="0"/>
          </a:p>
          <a:p>
            <a:r>
              <a:rPr lang="en-US" altLang="en-US" b="1" dirty="0" smtClean="0"/>
              <a:t>Doctrine is unknown, but it resulted in “deeds” that both the Lord and the church in Ephesus hated (v. 6), but the church in </a:t>
            </a:r>
            <a:r>
              <a:rPr lang="en-US" altLang="en-US" b="1" dirty="0" err="1" smtClean="0"/>
              <a:t>Pergamos</a:t>
            </a:r>
            <a:r>
              <a:rPr lang="en-US" altLang="en-US" b="1" dirty="0" smtClean="0"/>
              <a:t> allowed this error to be in their midst. </a:t>
            </a:r>
            <a:endParaRPr lang="en-US" altLang="en-US" b="1" dirty="0"/>
          </a:p>
        </p:txBody>
      </p:sp>
    </p:spTree>
    <p:extLst>
      <p:ext uri="{BB962C8B-B14F-4D97-AF65-F5344CB8AC3E}">
        <p14:creationId xmlns:p14="http://schemas.microsoft.com/office/powerpoint/2010/main" val="2236691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Counsel</a:t>
            </a:r>
            <a:endParaRPr lang="en-US" b="1" dirty="0">
              <a:solidFill>
                <a:schemeClr val="bg1"/>
              </a:solidFill>
            </a:endParaRPr>
          </a:p>
        </p:txBody>
      </p:sp>
      <p:sp>
        <p:nvSpPr>
          <p:cNvPr id="3" name="Content Placeholder 2"/>
          <p:cNvSpPr>
            <a:spLocks noGrp="1"/>
          </p:cNvSpPr>
          <p:nvPr>
            <p:ph idx="1"/>
          </p:nvPr>
        </p:nvSpPr>
        <p:spPr>
          <a:xfrm>
            <a:off x="457200" y="1600200"/>
            <a:ext cx="8229600" cy="4800600"/>
          </a:xfrm>
        </p:spPr>
        <p:txBody>
          <a:bodyPr>
            <a:normAutofit/>
          </a:bodyPr>
          <a:lstStyle/>
          <a:p>
            <a:r>
              <a:rPr lang="en-US" altLang="en-US" sz="3600" b="1" i="1" dirty="0" smtClean="0"/>
              <a:t>“Repent</a:t>
            </a:r>
            <a:r>
              <a:rPr lang="en-US" altLang="en-US" sz="3600" b="1" i="1" dirty="0"/>
              <a:t>, or else I will come to you quickly and will fight against them with the sword of My </a:t>
            </a:r>
            <a:r>
              <a:rPr lang="en-US" altLang="en-US" sz="3600" b="1" i="1" dirty="0" smtClean="0"/>
              <a:t>mouth”</a:t>
            </a:r>
            <a:r>
              <a:rPr lang="en-US" altLang="en-US" sz="3600" b="1" i="1" dirty="0" smtClean="0"/>
              <a:t> </a:t>
            </a:r>
            <a:r>
              <a:rPr lang="en-US" altLang="en-US" sz="3600" b="1" dirty="0" smtClean="0"/>
              <a:t>(v. </a:t>
            </a:r>
            <a:r>
              <a:rPr lang="en-US" altLang="en-US" sz="3600" b="1" dirty="0" smtClean="0"/>
              <a:t>16). </a:t>
            </a:r>
            <a:endParaRPr lang="en-US" altLang="en-US" sz="3600" b="1" dirty="0"/>
          </a:p>
          <a:p>
            <a:endParaRPr lang="en-US" altLang="en-US" sz="3600" b="1" dirty="0"/>
          </a:p>
          <a:p>
            <a:r>
              <a:rPr lang="en-US" altLang="en-US" sz="3600" b="1" dirty="0" smtClean="0"/>
              <a:t>The sword used against the enemy would be turned and used against them if they did not stop compromising with sin and error. </a:t>
            </a:r>
            <a:endParaRPr lang="en-US" altLang="en-US" sz="3200" b="1" i="1" dirty="0"/>
          </a:p>
        </p:txBody>
      </p:sp>
    </p:spTree>
    <p:extLst>
      <p:ext uri="{BB962C8B-B14F-4D97-AF65-F5344CB8AC3E}">
        <p14:creationId xmlns:p14="http://schemas.microsoft.com/office/powerpoint/2010/main" val="3208300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Promise</a:t>
            </a:r>
            <a:endParaRPr lang="en-US" b="1" dirty="0">
              <a:solidFill>
                <a:schemeClr val="bg1"/>
              </a:solidFill>
            </a:endParaRPr>
          </a:p>
        </p:txBody>
      </p:sp>
      <p:sp>
        <p:nvSpPr>
          <p:cNvPr id="3" name="Content Placeholder 2"/>
          <p:cNvSpPr>
            <a:spLocks noGrp="1"/>
          </p:cNvSpPr>
          <p:nvPr>
            <p:ph idx="1"/>
          </p:nvPr>
        </p:nvSpPr>
        <p:spPr/>
        <p:txBody>
          <a:bodyPr>
            <a:normAutofit fontScale="92500"/>
          </a:bodyPr>
          <a:lstStyle/>
          <a:p>
            <a:r>
              <a:rPr lang="en-US" altLang="en-US" sz="3600" b="1" i="1" dirty="0" smtClean="0"/>
              <a:t>“To </a:t>
            </a:r>
            <a:r>
              <a:rPr lang="en-US" altLang="en-US" sz="3600" b="1" i="1" dirty="0"/>
              <a:t>him who overcomes I will give some of the hidden manna to eat. And I will give him a white stone, and on the stone a new name written which no one knows except him who receives </a:t>
            </a:r>
            <a:r>
              <a:rPr lang="en-US" altLang="en-US" sz="3600" b="1" i="1" dirty="0" smtClean="0"/>
              <a:t>it</a:t>
            </a:r>
            <a:r>
              <a:rPr lang="en-US" altLang="en-US" sz="3600" b="1" i="1" dirty="0" smtClean="0"/>
              <a:t>” </a:t>
            </a:r>
            <a:r>
              <a:rPr lang="en-US" altLang="en-US" sz="3600" b="1" dirty="0" smtClean="0"/>
              <a:t>(v. </a:t>
            </a:r>
            <a:r>
              <a:rPr lang="en-US" altLang="en-US" sz="3600" b="1" dirty="0" smtClean="0"/>
              <a:t>17). </a:t>
            </a:r>
            <a:endParaRPr lang="en-US" altLang="en-US" sz="3600" b="1" dirty="0" smtClean="0"/>
          </a:p>
          <a:p>
            <a:endParaRPr lang="en-US" altLang="en-US" sz="3600" b="1" i="1" dirty="0"/>
          </a:p>
          <a:p>
            <a:r>
              <a:rPr lang="en-US" b="1" dirty="0" smtClean="0"/>
              <a:t>They will </a:t>
            </a:r>
            <a:r>
              <a:rPr lang="en-US" b="1" dirty="0"/>
              <a:t>be recognized as the Lord’s people and will receive His provision and fellowship. </a:t>
            </a:r>
            <a:endParaRPr lang="en-US" altLang="en-US" b="1" dirty="0"/>
          </a:p>
        </p:txBody>
      </p:sp>
    </p:spTree>
    <p:extLst>
      <p:ext uri="{BB962C8B-B14F-4D97-AF65-F5344CB8AC3E}">
        <p14:creationId xmlns:p14="http://schemas.microsoft.com/office/powerpoint/2010/main" val="275317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ln>
                  <a:solidFill>
                    <a:schemeClr val="tx1"/>
                  </a:solidFill>
                </a:ln>
                <a:solidFill>
                  <a:srgbClr val="7030A0"/>
                </a:solidFill>
              </a:rPr>
              <a:t>Pergamos</a:t>
            </a:r>
            <a:r>
              <a:rPr lang="en-US" dirty="0"/>
              <a:t>     </a:t>
            </a:r>
            <a:r>
              <a:rPr lang="en-US" sz="3600" b="1" dirty="0"/>
              <a:t>Revelation 2:12-17 </a:t>
            </a:r>
            <a:endParaRPr lang="en-US" b="1" dirty="0">
              <a:ln>
                <a:solidFill>
                  <a:schemeClr val="tx1"/>
                </a:solidFill>
              </a:ln>
              <a:solidFill>
                <a:schemeClr val="tx2">
                  <a:lumMod val="60000"/>
                  <a:lumOff val="40000"/>
                </a:schemeClr>
              </a:solidFill>
            </a:endParaRPr>
          </a:p>
        </p:txBody>
      </p:sp>
      <p:sp>
        <p:nvSpPr>
          <p:cNvPr id="3" name="Content Placeholder 2"/>
          <p:cNvSpPr>
            <a:spLocks noGrp="1"/>
          </p:cNvSpPr>
          <p:nvPr>
            <p:ph idx="1"/>
          </p:nvPr>
        </p:nvSpPr>
        <p:spPr/>
        <p:txBody>
          <a:bodyPr>
            <a:normAutofit lnSpcReduction="10000"/>
          </a:bodyPr>
          <a:lstStyle/>
          <a:p>
            <a:pPr lvl="0"/>
            <a:r>
              <a:rPr lang="en-US" dirty="0"/>
              <a:t>It </a:t>
            </a:r>
            <a:r>
              <a:rPr lang="en-US" u="sng" dirty="0"/>
              <a:t>is</a:t>
            </a:r>
            <a:r>
              <a:rPr lang="en-US" dirty="0"/>
              <a:t> possible to be faithful to the Lord, even in the worst environment and circumstances. </a:t>
            </a:r>
          </a:p>
          <a:p>
            <a:pPr lvl="0"/>
            <a:r>
              <a:rPr lang="en-US" dirty="0"/>
              <a:t>Compromise and sin can be found in </a:t>
            </a:r>
            <a:r>
              <a:rPr lang="en-US" dirty="0" smtClean="0"/>
              <a:t>churches withstanding external threats. </a:t>
            </a:r>
            <a:endParaRPr lang="en-US" dirty="0"/>
          </a:p>
          <a:p>
            <a:pPr lvl="0"/>
            <a:r>
              <a:rPr lang="en-US" dirty="0" smtClean="0"/>
              <a:t>The church cannot compromise </a:t>
            </a:r>
            <a:r>
              <a:rPr lang="en-US" dirty="0"/>
              <a:t>with </a:t>
            </a:r>
            <a:r>
              <a:rPr lang="en-US" dirty="0" smtClean="0"/>
              <a:t>sin and error. </a:t>
            </a:r>
            <a:endParaRPr lang="en-US" dirty="0"/>
          </a:p>
          <a:p>
            <a:pPr lvl="0"/>
            <a:r>
              <a:rPr lang="en-US" dirty="0"/>
              <a:t>Were the Lord to </a:t>
            </a:r>
            <a:r>
              <a:rPr lang="en-US" dirty="0" smtClean="0"/>
              <a:t>come to Knollwood, </a:t>
            </a:r>
            <a:r>
              <a:rPr lang="en-US" dirty="0"/>
              <a:t>would He bring a sword of </a:t>
            </a:r>
            <a:r>
              <a:rPr lang="en-US" u="sng" dirty="0"/>
              <a:t>protection</a:t>
            </a:r>
            <a:r>
              <a:rPr lang="en-US" dirty="0"/>
              <a:t> for us or a sword of </a:t>
            </a:r>
            <a:r>
              <a:rPr lang="en-US" u="sng" dirty="0"/>
              <a:t>judgment</a:t>
            </a:r>
            <a:r>
              <a:rPr lang="en-US" dirty="0"/>
              <a:t> against us</a:t>
            </a:r>
            <a:r>
              <a:rPr lang="en-US" dirty="0" smtClean="0"/>
              <a:t>?</a:t>
            </a:r>
            <a:endParaRPr lang="en-US" dirty="0"/>
          </a:p>
        </p:txBody>
      </p:sp>
    </p:spTree>
    <p:extLst>
      <p:ext uri="{BB962C8B-B14F-4D97-AF65-F5344CB8AC3E}">
        <p14:creationId xmlns:p14="http://schemas.microsoft.com/office/powerpoint/2010/main" val="115835351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Things to remember as we study:</a:t>
            </a:r>
            <a:endParaRPr lang="en-US" dirty="0"/>
          </a:p>
        </p:txBody>
      </p:sp>
      <p:sp>
        <p:nvSpPr>
          <p:cNvPr id="3" name="Content Placeholder 2"/>
          <p:cNvSpPr>
            <a:spLocks noGrp="1"/>
          </p:cNvSpPr>
          <p:nvPr>
            <p:ph idx="1"/>
          </p:nvPr>
        </p:nvSpPr>
        <p:spPr/>
        <p:txBody>
          <a:bodyPr/>
          <a:lstStyle/>
          <a:p>
            <a:pPr>
              <a:buClr>
                <a:schemeClr val="tx1"/>
              </a:buClr>
            </a:pPr>
            <a:r>
              <a:rPr lang="en-US" dirty="0" smtClean="0"/>
              <a:t>Revelation is a book of signs and symbols. It is the Bible’s “picture book” in that the message is found in the visions. </a:t>
            </a:r>
          </a:p>
          <a:p>
            <a:pPr>
              <a:buClr>
                <a:schemeClr val="tx1"/>
              </a:buClr>
            </a:pPr>
            <a:endParaRPr lang="en-US" sz="800" dirty="0" smtClean="0"/>
          </a:p>
          <a:p>
            <a:pPr>
              <a:buClr>
                <a:schemeClr val="tx1"/>
              </a:buClr>
            </a:pPr>
            <a:r>
              <a:rPr lang="en-US" dirty="0" smtClean="0"/>
              <a:t>Revelation was written to help Christians in the First Century who were suffering for their faith. </a:t>
            </a:r>
            <a:endParaRPr lang="en-US" dirty="0"/>
          </a:p>
        </p:txBody>
      </p:sp>
    </p:spTree>
    <p:extLst>
      <p:ext uri="{BB962C8B-B14F-4D97-AF65-F5344CB8AC3E}">
        <p14:creationId xmlns:p14="http://schemas.microsoft.com/office/powerpoint/2010/main" val="23888651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n>
                  <a:solidFill>
                    <a:schemeClr val="tx1"/>
                  </a:solidFill>
                </a:ln>
                <a:solidFill>
                  <a:srgbClr val="7030A0"/>
                </a:solidFill>
              </a:rPr>
              <a:t>Pergamos</a:t>
            </a:r>
            <a:r>
              <a:rPr lang="en-US" dirty="0" smtClean="0"/>
              <a:t>     </a:t>
            </a:r>
            <a:r>
              <a:rPr lang="en-US" sz="3600" b="1" dirty="0" smtClean="0"/>
              <a:t>Revelation </a:t>
            </a:r>
            <a:r>
              <a:rPr lang="en-US" sz="3600" b="1" dirty="0" smtClean="0"/>
              <a:t>2:12-17 </a:t>
            </a:r>
            <a:endParaRPr lang="en-US" b="1" dirty="0">
              <a:ln>
                <a:solidFill>
                  <a:schemeClr val="tx1"/>
                </a:solidFill>
              </a:ln>
              <a:solidFill>
                <a:schemeClr val="tx2">
                  <a:lumMod val="60000"/>
                  <a:lumOff val="40000"/>
                </a:schemeClr>
              </a:solidFill>
            </a:endParaRPr>
          </a:p>
        </p:txBody>
      </p:sp>
      <p:pic>
        <p:nvPicPr>
          <p:cNvPr id="1026" name="Picture 2" descr="http://blowthetrumpet.org/images/ruins-of-pergamos_0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981199"/>
            <a:ext cx="6096000" cy="4060123"/>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The City of </a:t>
            </a:r>
            <a:r>
              <a:rPr lang="en-US" b="1" dirty="0" err="1" smtClean="0">
                <a:solidFill>
                  <a:schemeClr val="bg1"/>
                </a:solidFill>
              </a:rPr>
              <a:t>Pergamos</a:t>
            </a:r>
            <a:endParaRPr lang="en-US" b="1" dirty="0">
              <a:solidFill>
                <a:schemeClr val="bg1"/>
              </a:solidFill>
            </a:endParaRPr>
          </a:p>
        </p:txBody>
      </p:sp>
      <p:sp>
        <p:nvSpPr>
          <p:cNvPr id="3" name="Content Placeholder 2"/>
          <p:cNvSpPr>
            <a:spLocks noGrp="1"/>
          </p:cNvSpPr>
          <p:nvPr>
            <p:ph idx="1"/>
          </p:nvPr>
        </p:nvSpPr>
        <p:spPr>
          <a:xfrm>
            <a:off x="457200" y="1600200"/>
            <a:ext cx="4114800" cy="5029200"/>
          </a:xfrm>
        </p:spPr>
        <p:txBody>
          <a:bodyPr>
            <a:normAutofit fontScale="92500" lnSpcReduction="10000"/>
          </a:bodyPr>
          <a:lstStyle/>
          <a:p>
            <a:r>
              <a:rPr lang="en-US" altLang="en-US" b="1" dirty="0">
                <a:solidFill>
                  <a:schemeClr val="bg1"/>
                </a:solidFill>
              </a:rPr>
              <a:t>50 miles N/NE. </a:t>
            </a:r>
            <a:r>
              <a:rPr lang="en-US" altLang="en-US" b="1" dirty="0" smtClean="0">
                <a:solidFill>
                  <a:schemeClr val="bg1"/>
                </a:solidFill>
              </a:rPr>
              <a:t>of Smyrna</a:t>
            </a:r>
            <a:endParaRPr lang="en-US" altLang="en-US" b="1" dirty="0">
              <a:solidFill>
                <a:schemeClr val="bg1"/>
              </a:solidFill>
            </a:endParaRPr>
          </a:p>
          <a:p>
            <a:r>
              <a:rPr lang="en-US" altLang="en-US" b="1" dirty="0">
                <a:solidFill>
                  <a:schemeClr val="bg1"/>
                </a:solidFill>
              </a:rPr>
              <a:t>the official capital                          of Asia Minor</a:t>
            </a:r>
          </a:p>
          <a:p>
            <a:r>
              <a:rPr lang="en-US" altLang="en-US" b="1" dirty="0">
                <a:solidFill>
                  <a:schemeClr val="bg1"/>
                </a:solidFill>
              </a:rPr>
              <a:t>“the most illustrious city in Asia”</a:t>
            </a:r>
          </a:p>
          <a:p>
            <a:r>
              <a:rPr lang="en-US" altLang="en-US" b="1" dirty="0">
                <a:solidFill>
                  <a:schemeClr val="bg1"/>
                </a:solidFill>
              </a:rPr>
              <a:t>housed a library and hospital</a:t>
            </a:r>
          </a:p>
          <a:p>
            <a:r>
              <a:rPr lang="en-US" altLang="en-US" b="1" dirty="0">
                <a:solidFill>
                  <a:schemeClr val="bg1"/>
                </a:solidFill>
              </a:rPr>
              <a:t>nothing known about the establishment of the church</a:t>
            </a:r>
            <a:endParaRPr lang="en-US" altLang="en-US" b="1" dirty="0">
              <a:solidFill>
                <a:schemeClr val="bg1"/>
              </a:solidFill>
            </a:endParaRPr>
          </a:p>
        </p:txBody>
      </p:sp>
      <p:pic>
        <p:nvPicPr>
          <p:cNvPr id="4" name="Picture 2" descr="http://upload.wikimedia.org/wikipedia/commons/thumb/d/d0/Seven_churches_of_asia.svg/623px-Seven_churches_of_asia.svg.png"/>
          <p:cNvPicPr>
            <a:picLocks noChangeAspect="1" noChangeArrowheads="1"/>
          </p:cNvPicPr>
          <p:nvPr/>
        </p:nvPicPr>
        <p:blipFill rotWithShape="1">
          <a:blip r:embed="rId2">
            <a:extLst>
              <a:ext uri="{28A0092B-C50C-407E-A947-70E740481C1C}">
                <a14:useLocalDpi xmlns:a14="http://schemas.microsoft.com/office/drawing/2010/main" val="0"/>
              </a:ext>
            </a:extLst>
          </a:blip>
          <a:srcRect t="24060"/>
          <a:stretch/>
        </p:blipFill>
        <p:spPr bwMode="auto">
          <a:xfrm>
            <a:off x="4648200" y="1676400"/>
            <a:ext cx="4038600" cy="465637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924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bg1"/>
                </a:solidFill>
              </a:rPr>
              <a:t>Challenge To Christians in </a:t>
            </a:r>
            <a:r>
              <a:rPr lang="en-US" b="1" dirty="0" err="1" smtClean="0">
                <a:solidFill>
                  <a:schemeClr val="bg1"/>
                </a:solidFill>
              </a:rPr>
              <a:t>Pergamos</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b="1" dirty="0" smtClean="0">
                <a:solidFill>
                  <a:schemeClr val="bg1"/>
                </a:solidFill>
              </a:rPr>
              <a:t>Religion was very important in </a:t>
            </a:r>
            <a:r>
              <a:rPr lang="en-US" altLang="en-US" b="1" dirty="0" err="1" smtClean="0">
                <a:solidFill>
                  <a:schemeClr val="bg1"/>
                </a:solidFill>
              </a:rPr>
              <a:t>Pergamos</a:t>
            </a:r>
            <a:r>
              <a:rPr lang="en-US" altLang="en-US" b="1" dirty="0" smtClean="0">
                <a:solidFill>
                  <a:schemeClr val="bg1"/>
                </a:solidFill>
              </a:rPr>
              <a:t>.</a:t>
            </a:r>
            <a:endParaRPr lang="en-US" altLang="en-US" b="1" dirty="0">
              <a:solidFill>
                <a:schemeClr val="bg1"/>
              </a:solidFill>
            </a:endParaRPr>
          </a:p>
          <a:p>
            <a:r>
              <a:rPr lang="en-US" altLang="en-US" b="1" dirty="0" smtClean="0">
                <a:solidFill>
                  <a:schemeClr val="bg1"/>
                </a:solidFill>
              </a:rPr>
              <a:t>Known </a:t>
            </a:r>
            <a:r>
              <a:rPr lang="en-US" altLang="en-US" b="1" dirty="0">
                <a:solidFill>
                  <a:schemeClr val="bg1"/>
                </a:solidFill>
              </a:rPr>
              <a:t>of as a city of temples devoted to sensuous </a:t>
            </a:r>
            <a:r>
              <a:rPr lang="en-US" altLang="en-US" b="1" dirty="0" smtClean="0">
                <a:solidFill>
                  <a:schemeClr val="bg1"/>
                </a:solidFill>
              </a:rPr>
              <a:t>worship.</a:t>
            </a:r>
            <a:endParaRPr lang="en-US" altLang="en-US" b="1" dirty="0">
              <a:solidFill>
                <a:schemeClr val="bg1"/>
              </a:solidFill>
            </a:endParaRPr>
          </a:p>
          <a:p>
            <a:r>
              <a:rPr lang="en-US" altLang="en-US" b="1" dirty="0" smtClean="0">
                <a:solidFill>
                  <a:schemeClr val="bg1"/>
                </a:solidFill>
              </a:rPr>
              <a:t>Being </a:t>
            </a:r>
            <a:r>
              <a:rPr lang="en-US" altLang="en-US" b="1" dirty="0">
                <a:solidFill>
                  <a:schemeClr val="bg1"/>
                </a:solidFill>
              </a:rPr>
              <a:t>the political capital, it was also the center of Emperor </a:t>
            </a:r>
            <a:r>
              <a:rPr lang="en-US" altLang="en-US" b="1" dirty="0" smtClean="0">
                <a:solidFill>
                  <a:schemeClr val="bg1"/>
                </a:solidFill>
              </a:rPr>
              <a:t>Worship.</a:t>
            </a:r>
            <a:endParaRPr lang="en-US" altLang="en-US" b="1" dirty="0">
              <a:solidFill>
                <a:schemeClr val="bg1"/>
              </a:solidFill>
            </a:endParaRPr>
          </a:p>
          <a:p>
            <a:r>
              <a:rPr lang="en-US" altLang="en-US" b="1" dirty="0" smtClean="0">
                <a:solidFill>
                  <a:schemeClr val="bg1"/>
                </a:solidFill>
              </a:rPr>
              <a:t>The </a:t>
            </a:r>
            <a:r>
              <a:rPr lang="en-US" altLang="en-US" b="1" dirty="0">
                <a:solidFill>
                  <a:schemeClr val="bg1"/>
                </a:solidFill>
              </a:rPr>
              <a:t>test of political loyalty (calling Caesar “Lord”) was felt more in </a:t>
            </a:r>
            <a:r>
              <a:rPr lang="en-US" altLang="en-US" b="1" dirty="0" err="1">
                <a:solidFill>
                  <a:schemeClr val="bg1"/>
                </a:solidFill>
              </a:rPr>
              <a:t>Pergamos</a:t>
            </a:r>
            <a:r>
              <a:rPr lang="en-US" altLang="en-US" b="1" dirty="0">
                <a:solidFill>
                  <a:schemeClr val="bg1"/>
                </a:solidFill>
              </a:rPr>
              <a:t> than in any other city in </a:t>
            </a:r>
            <a:r>
              <a:rPr lang="en-US" altLang="en-US" b="1" dirty="0" smtClean="0">
                <a:solidFill>
                  <a:schemeClr val="bg1"/>
                </a:solidFill>
              </a:rPr>
              <a:t>Asia.</a:t>
            </a:r>
            <a:endParaRPr lang="en-US" altLang="en-US" b="1" dirty="0">
              <a:solidFill>
                <a:schemeClr val="bg1"/>
              </a:solidFill>
            </a:endParaRPr>
          </a:p>
        </p:txBody>
      </p:sp>
    </p:spTree>
    <p:extLst>
      <p:ext uri="{BB962C8B-B14F-4D97-AF65-F5344CB8AC3E}">
        <p14:creationId xmlns:p14="http://schemas.microsoft.com/office/powerpoint/2010/main" val="3182073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r>
              <a:rPr lang="en-US" b="1" dirty="0" smtClean="0"/>
              <a:t>Letters to the Seven Churches    Follow a Pattern</a:t>
            </a:r>
            <a:endParaRPr lang="en-US" b="1" dirty="0"/>
          </a:p>
        </p:txBody>
      </p:sp>
      <p:sp>
        <p:nvSpPr>
          <p:cNvPr id="3" name="Content Placeholder 2"/>
          <p:cNvSpPr>
            <a:spLocks noGrp="1"/>
          </p:cNvSpPr>
          <p:nvPr>
            <p:ph idx="1"/>
          </p:nvPr>
        </p:nvSpPr>
        <p:spPr>
          <a:xfrm>
            <a:off x="685800" y="2057400"/>
            <a:ext cx="8001000" cy="4068763"/>
          </a:xfrm>
        </p:spPr>
        <p:txBody>
          <a:bodyPr>
            <a:normAutofit/>
          </a:bodyPr>
          <a:lstStyle/>
          <a:p>
            <a:pPr marL="742950" indent="-742950">
              <a:buFont typeface="+mj-lt"/>
              <a:buAutoNum type="arabicPeriod"/>
            </a:pPr>
            <a:r>
              <a:rPr lang="en-US" sz="3600" b="1" i="1" dirty="0" smtClean="0"/>
              <a:t>Identification</a:t>
            </a:r>
          </a:p>
          <a:p>
            <a:pPr marL="742950" indent="-742950">
              <a:buFont typeface="+mj-lt"/>
              <a:buAutoNum type="arabicPeriod"/>
            </a:pPr>
            <a:r>
              <a:rPr lang="en-US" sz="3600" b="1" i="1" dirty="0" smtClean="0"/>
              <a:t>Commendation</a:t>
            </a:r>
          </a:p>
          <a:p>
            <a:pPr marL="742950" indent="-742950">
              <a:buFont typeface="+mj-lt"/>
              <a:buAutoNum type="arabicPeriod"/>
            </a:pPr>
            <a:r>
              <a:rPr lang="en-US" sz="3600" b="1" i="1" dirty="0" smtClean="0"/>
              <a:t>Complaint</a:t>
            </a:r>
          </a:p>
          <a:p>
            <a:pPr marL="742950" indent="-742950">
              <a:buFont typeface="+mj-lt"/>
              <a:buAutoNum type="arabicPeriod"/>
            </a:pPr>
            <a:r>
              <a:rPr lang="en-US" sz="3600" b="1" i="1" dirty="0" smtClean="0"/>
              <a:t>Counsel</a:t>
            </a:r>
          </a:p>
          <a:p>
            <a:pPr marL="742950" indent="-742950">
              <a:buFont typeface="+mj-lt"/>
              <a:buAutoNum type="arabicPeriod"/>
            </a:pPr>
            <a:r>
              <a:rPr lang="en-US" sz="3600" b="1" i="1" dirty="0" smtClean="0"/>
              <a:t>Promise</a:t>
            </a:r>
            <a:endParaRPr lang="en-US" sz="3600" b="1" i="1" dirty="0"/>
          </a:p>
        </p:txBody>
      </p:sp>
      <p:pic>
        <p:nvPicPr>
          <p:cNvPr id="4" name="Picture 4" descr="MCj0234074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2514600"/>
            <a:ext cx="2781300" cy="289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109512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Identification</a:t>
            </a:r>
            <a:endParaRPr lang="en-US" b="1" dirty="0">
              <a:solidFill>
                <a:schemeClr val="bg1"/>
              </a:solidFill>
            </a:endParaRPr>
          </a:p>
        </p:txBody>
      </p:sp>
      <p:sp>
        <p:nvSpPr>
          <p:cNvPr id="3" name="Content Placeholder 2"/>
          <p:cNvSpPr>
            <a:spLocks noGrp="1"/>
          </p:cNvSpPr>
          <p:nvPr>
            <p:ph idx="1"/>
          </p:nvPr>
        </p:nvSpPr>
        <p:spPr/>
        <p:txBody>
          <a:bodyPr/>
          <a:lstStyle/>
          <a:p>
            <a:r>
              <a:rPr lang="en-US" altLang="en-US" b="1" i="1" dirty="0" smtClean="0"/>
              <a:t>“…He who has the sharp two-edged sword” </a:t>
            </a:r>
            <a:r>
              <a:rPr lang="en-US" altLang="en-US" b="1" dirty="0" smtClean="0"/>
              <a:t>(v. </a:t>
            </a:r>
            <a:r>
              <a:rPr lang="en-US" altLang="en-US" b="1" dirty="0" smtClean="0"/>
              <a:t>12).</a:t>
            </a:r>
            <a:endParaRPr lang="en-US" altLang="en-US" b="1" i="1" dirty="0"/>
          </a:p>
          <a:p>
            <a:endParaRPr lang="en-US" altLang="en-US" sz="900" b="1" i="1" dirty="0" smtClean="0"/>
          </a:p>
          <a:p>
            <a:endParaRPr lang="en-US" altLang="en-US" sz="900" b="1" i="1" dirty="0"/>
          </a:p>
          <a:p>
            <a:endParaRPr lang="en-US" altLang="en-US" sz="900" b="1" i="1" dirty="0"/>
          </a:p>
          <a:p>
            <a:r>
              <a:rPr lang="en-US" altLang="en-US" b="1" dirty="0"/>
              <a:t>Would have brought great hope and reassurance to Christians who were suffering for their faith.</a:t>
            </a:r>
          </a:p>
          <a:p>
            <a:r>
              <a:rPr lang="en-US" altLang="en-US" b="1" dirty="0" smtClean="0"/>
              <a:t>“The troops have arrived!” </a:t>
            </a:r>
            <a:endParaRPr lang="en-US" altLang="en-US" b="1" dirty="0"/>
          </a:p>
        </p:txBody>
      </p:sp>
    </p:spTree>
    <p:extLst>
      <p:ext uri="{BB962C8B-B14F-4D97-AF65-F5344CB8AC3E}">
        <p14:creationId xmlns:p14="http://schemas.microsoft.com/office/powerpoint/2010/main" val="3705605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Commendation</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b="1" i="1" dirty="0" smtClean="0"/>
              <a:t>“</a:t>
            </a:r>
            <a:r>
              <a:rPr lang="en-US" altLang="en-US" b="1" i="1" dirty="0" smtClean="0"/>
              <a:t>I </a:t>
            </a:r>
            <a:r>
              <a:rPr lang="en-US" altLang="en-US" b="1" i="1" dirty="0"/>
              <a:t>know your works, and where you dwell, where Satan's throne </a:t>
            </a:r>
            <a:r>
              <a:rPr lang="en-US" altLang="en-US" b="1" i="1" dirty="0" smtClean="0"/>
              <a:t>is…</a:t>
            </a:r>
            <a:r>
              <a:rPr lang="en-US" altLang="en-US" b="1" i="1" dirty="0" smtClean="0"/>
              <a:t>” </a:t>
            </a:r>
            <a:r>
              <a:rPr lang="en-US" altLang="en-US" b="1" dirty="0" smtClean="0"/>
              <a:t>(v. </a:t>
            </a:r>
            <a:r>
              <a:rPr lang="en-US" altLang="en-US" b="1" dirty="0" smtClean="0"/>
              <a:t>13).</a:t>
            </a:r>
            <a:endParaRPr lang="en-US" altLang="en-US" b="1" dirty="0"/>
          </a:p>
          <a:p>
            <a:endParaRPr lang="en-US" altLang="en-US" b="1" dirty="0" smtClean="0"/>
          </a:p>
          <a:p>
            <a:r>
              <a:rPr lang="en-US" altLang="en-US" b="1" dirty="0" smtClean="0"/>
              <a:t>Opposition to the church was so strong in </a:t>
            </a:r>
            <a:r>
              <a:rPr lang="en-US" altLang="en-US" b="1" dirty="0" err="1" smtClean="0"/>
              <a:t>Pergamos</a:t>
            </a:r>
            <a:r>
              <a:rPr lang="en-US" altLang="en-US" b="1" dirty="0" smtClean="0"/>
              <a:t> that the Lord referred to the city as the place where Satan (the enemy of God and His people) is enthroned and rules. </a:t>
            </a:r>
            <a:endParaRPr lang="en-US" altLang="en-US" b="1" dirty="0"/>
          </a:p>
        </p:txBody>
      </p:sp>
    </p:spTree>
    <p:extLst>
      <p:ext uri="{BB962C8B-B14F-4D97-AF65-F5344CB8AC3E}">
        <p14:creationId xmlns:p14="http://schemas.microsoft.com/office/powerpoint/2010/main" val="4014450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lnSpcReduction="10000"/>
          </a:bodyPr>
          <a:lstStyle/>
          <a:p>
            <a:pPr marL="0" indent="0">
              <a:buNone/>
            </a:pPr>
            <a:r>
              <a:rPr lang="en-US" dirty="0">
                <a:solidFill>
                  <a:schemeClr val="bg1"/>
                </a:solidFill>
              </a:rPr>
              <a:t>“At Smyrna, the persecution proceeded chiefly from fellow citizens, especially, the Jews. But the persecution at </a:t>
            </a:r>
            <a:r>
              <a:rPr lang="en-US" dirty="0" err="1">
                <a:solidFill>
                  <a:schemeClr val="bg1"/>
                </a:solidFill>
              </a:rPr>
              <a:t>Pergamos</a:t>
            </a:r>
            <a:r>
              <a:rPr lang="en-US" dirty="0">
                <a:solidFill>
                  <a:schemeClr val="bg1"/>
                </a:solidFill>
              </a:rPr>
              <a:t> was promulgated by State persecutors. Christians were tried in the local provincial court and were confronted with the choice of conforming to the State religion or receiving an immediate death sentence. Prisoners were brought from almost all parts of Asia to </a:t>
            </a:r>
            <a:r>
              <a:rPr lang="en-US" dirty="0" err="1">
                <a:solidFill>
                  <a:schemeClr val="bg1"/>
                </a:solidFill>
              </a:rPr>
              <a:t>Pergamos</a:t>
            </a:r>
            <a:r>
              <a:rPr lang="en-US" dirty="0">
                <a:solidFill>
                  <a:schemeClr val="bg1"/>
                </a:solidFill>
              </a:rPr>
              <a:t> for trial. Many martyrs were tried and condemned there who were not residents of the </a:t>
            </a:r>
            <a:r>
              <a:rPr lang="en-US" dirty="0" smtClean="0">
                <a:solidFill>
                  <a:schemeClr val="bg1"/>
                </a:solidFill>
              </a:rPr>
              <a:t>city.” </a:t>
            </a:r>
          </a:p>
          <a:p>
            <a:pPr marL="0" indent="0" algn="r">
              <a:buNone/>
            </a:pPr>
            <a:r>
              <a:rPr lang="en-US" sz="3000" dirty="0" smtClean="0">
                <a:solidFill>
                  <a:schemeClr val="bg1"/>
                </a:solidFill>
              </a:rPr>
              <a:t>Robert </a:t>
            </a:r>
            <a:r>
              <a:rPr lang="en-US" sz="3000" dirty="0" err="1" smtClean="0">
                <a:solidFill>
                  <a:schemeClr val="bg1"/>
                </a:solidFill>
              </a:rPr>
              <a:t>Harkrider</a:t>
            </a:r>
            <a:r>
              <a:rPr lang="en-US" sz="3000" dirty="0">
                <a:solidFill>
                  <a:schemeClr val="bg1"/>
                </a:solidFill>
              </a:rPr>
              <a:t>, pp. </a:t>
            </a:r>
            <a:r>
              <a:rPr lang="en-US" sz="3000" dirty="0" smtClean="0">
                <a:solidFill>
                  <a:schemeClr val="bg1"/>
                </a:solidFill>
              </a:rPr>
              <a:t>36-37</a:t>
            </a:r>
            <a:endParaRPr lang="en-US" sz="3000" dirty="0">
              <a:solidFill>
                <a:schemeClr val="bg1"/>
              </a:solidFill>
            </a:endParaRPr>
          </a:p>
        </p:txBody>
      </p:sp>
    </p:spTree>
    <p:extLst>
      <p:ext uri="{BB962C8B-B14F-4D97-AF65-F5344CB8AC3E}">
        <p14:creationId xmlns:p14="http://schemas.microsoft.com/office/powerpoint/2010/main" val="2835300097"/>
      </p:ext>
    </p:extLst>
  </p:cSld>
  <p:clrMapOvr>
    <a:masterClrMapping/>
  </p:clrMapOvr>
  <p:transition spd="slow">
    <p:cover dir="l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Override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292</TotalTime>
  <Words>778</Words>
  <Application>Microsoft Office PowerPoint</Application>
  <PresentationFormat>On-screen Show (4:3)</PresentationFormat>
  <Paragraphs>62</Paragraphs>
  <Slides>16</Slides>
  <Notes>0</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Office Theme</vt:lpstr>
      <vt:lpstr>Technic</vt:lpstr>
      <vt:lpstr>PowerPoint Presentation</vt:lpstr>
      <vt:lpstr>Things to remember as we study:</vt:lpstr>
      <vt:lpstr>Pergamos     Revelation 2:12-17 </vt:lpstr>
      <vt:lpstr>The City of Pergamos</vt:lpstr>
      <vt:lpstr>Challenge To Christians in Pergamos</vt:lpstr>
      <vt:lpstr>Letters to the Seven Churches    Follow a Pattern</vt:lpstr>
      <vt:lpstr>Identification</vt:lpstr>
      <vt:lpstr>Commendation</vt:lpstr>
      <vt:lpstr>PowerPoint Presentation</vt:lpstr>
      <vt:lpstr>Commendation</vt:lpstr>
      <vt:lpstr>Complaint</vt:lpstr>
      <vt:lpstr>Complaint</vt:lpstr>
      <vt:lpstr>Counsel</vt:lpstr>
      <vt:lpstr>Promise</vt:lpstr>
      <vt:lpstr>Pergamos     Revelation 2:12-17 </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57</cp:revision>
  <dcterms:created xsi:type="dcterms:W3CDTF">2014-03-11T21:25:55Z</dcterms:created>
  <dcterms:modified xsi:type="dcterms:W3CDTF">2014-03-29T16:46:08Z</dcterms:modified>
</cp:coreProperties>
</file>