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747" r:id="rId2"/>
  </p:sldMasterIdLst>
  <p:notesMasterIdLst>
    <p:notesMasterId r:id="rId17"/>
  </p:notesMasterIdLst>
  <p:sldIdLst>
    <p:sldId id="756" r:id="rId3"/>
    <p:sldId id="760" r:id="rId4"/>
    <p:sldId id="761" r:id="rId5"/>
    <p:sldId id="762" r:id="rId6"/>
    <p:sldId id="763" r:id="rId7"/>
    <p:sldId id="764" r:id="rId8"/>
    <p:sldId id="765" r:id="rId9"/>
    <p:sldId id="766" r:id="rId10"/>
    <p:sldId id="767" r:id="rId11"/>
    <p:sldId id="768" r:id="rId12"/>
    <p:sldId id="769" r:id="rId13"/>
    <p:sldId id="770" r:id="rId14"/>
    <p:sldId id="771" r:id="rId15"/>
    <p:sldId id="75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756"/>
            <p14:sldId id="760"/>
            <p14:sldId id="761"/>
            <p14:sldId id="762"/>
            <p14:sldId id="763"/>
            <p14:sldId id="764"/>
            <p14:sldId id="765"/>
            <p14:sldId id="766"/>
            <p14:sldId id="767"/>
            <p14:sldId id="768"/>
            <p14:sldId id="769"/>
            <p14:sldId id="770"/>
            <p14:sldId id="771"/>
            <p14:sldId id="757"/>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536" autoAdjust="0"/>
    <p:restoredTop sz="86469" autoAdjust="0"/>
  </p:normalViewPr>
  <p:slideViewPr>
    <p:cSldViewPr>
      <p:cViewPr varScale="1">
        <p:scale>
          <a:sx n="70" d="100"/>
          <a:sy n="70" d="100"/>
        </p:scale>
        <p:origin x="543" y="45"/>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4185"/>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7/20/2026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EE617-B2F9-1258-05CD-4DD67CD07F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D1AB45-8374-191F-C88C-70C955B60C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C0D64D-08D8-0CC9-C22B-D6B22E5CB05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2468A89-2406-3AE3-005A-86FF81C9FACC}"/>
              </a:ext>
            </a:extLst>
          </p:cNvPr>
          <p:cNvSpPr>
            <a:spLocks noGrp="1"/>
          </p:cNvSpPr>
          <p:nvPr>
            <p:ph type="sldNum" sz="quarter" idx="5"/>
          </p:nvPr>
        </p:nvSpPr>
        <p:spPr/>
        <p:txBody>
          <a:bodyPr/>
          <a:lstStyle/>
          <a:p>
            <a:fld id="{709F674F-5FF1-4C50-AE02-5B1470F93F7E}" type="slidenum">
              <a:rPr lang="en-US" smtClean="0"/>
              <a:pPr/>
              <a:t>1</a:t>
            </a:fld>
            <a:endParaRPr lang="en-US"/>
          </a:p>
        </p:txBody>
      </p:sp>
    </p:spTree>
    <p:extLst>
      <p:ext uri="{BB962C8B-B14F-4D97-AF65-F5344CB8AC3E}">
        <p14:creationId xmlns:p14="http://schemas.microsoft.com/office/powerpoint/2010/main" val="3556713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C67B3-4CA9-5082-08A8-A0E8F5C07D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811ED6-C7CE-85CF-2388-76D827DC2E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78056F-8681-2CAF-20DD-0847F333DE6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0327417-6D5F-46F2-4130-034652A8EB8C}"/>
              </a:ext>
            </a:extLst>
          </p:cNvPr>
          <p:cNvSpPr>
            <a:spLocks noGrp="1"/>
          </p:cNvSpPr>
          <p:nvPr>
            <p:ph type="sldNum" sz="quarter" idx="5"/>
          </p:nvPr>
        </p:nvSpPr>
        <p:spPr/>
        <p:txBody>
          <a:bodyPr/>
          <a:lstStyle/>
          <a:p>
            <a:fld id="{709F674F-5FF1-4C50-AE02-5B1470F93F7E}" type="slidenum">
              <a:rPr lang="en-US" smtClean="0"/>
              <a:pPr/>
              <a:t>14</a:t>
            </a:fld>
            <a:endParaRPr lang="en-US"/>
          </a:p>
        </p:txBody>
      </p:sp>
    </p:spTree>
    <p:extLst>
      <p:ext uri="{BB962C8B-B14F-4D97-AF65-F5344CB8AC3E}">
        <p14:creationId xmlns:p14="http://schemas.microsoft.com/office/powerpoint/2010/main" val="3610378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71491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25210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584074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7A0665-2955-4C18-B762-230380C69CC7}"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D1E6D-B33A-433D-B6CD-BF159DD9E708}" type="slidenum">
              <a:rPr lang="en-US" smtClean="0"/>
              <a:t>‹#›</a:t>
            </a:fld>
            <a:endParaRPr lang="en-US"/>
          </a:p>
        </p:txBody>
      </p:sp>
    </p:spTree>
    <p:extLst>
      <p:ext uri="{BB962C8B-B14F-4D97-AF65-F5344CB8AC3E}">
        <p14:creationId xmlns:p14="http://schemas.microsoft.com/office/powerpoint/2010/main" val="42726993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0665-2955-4C18-B762-230380C69CC7}"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D1E6D-B33A-433D-B6CD-BF159DD9E708}" type="slidenum">
              <a:rPr lang="en-US" smtClean="0"/>
              <a:t>‹#›</a:t>
            </a:fld>
            <a:endParaRPr lang="en-US"/>
          </a:p>
        </p:txBody>
      </p:sp>
    </p:spTree>
    <p:extLst>
      <p:ext uri="{BB962C8B-B14F-4D97-AF65-F5344CB8AC3E}">
        <p14:creationId xmlns:p14="http://schemas.microsoft.com/office/powerpoint/2010/main" val="4237197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7A0665-2955-4C18-B762-230380C69CC7}"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D1E6D-B33A-433D-B6CD-BF159DD9E708}" type="slidenum">
              <a:rPr lang="en-US" smtClean="0"/>
              <a:t>‹#›</a:t>
            </a:fld>
            <a:endParaRPr lang="en-US"/>
          </a:p>
        </p:txBody>
      </p:sp>
    </p:spTree>
    <p:extLst>
      <p:ext uri="{BB962C8B-B14F-4D97-AF65-F5344CB8AC3E}">
        <p14:creationId xmlns:p14="http://schemas.microsoft.com/office/powerpoint/2010/main" val="36069689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7A0665-2955-4C18-B762-230380C69CC7}"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D1E6D-B33A-433D-B6CD-BF159DD9E708}" type="slidenum">
              <a:rPr lang="en-US" smtClean="0"/>
              <a:t>‹#›</a:t>
            </a:fld>
            <a:endParaRPr lang="en-US"/>
          </a:p>
        </p:txBody>
      </p:sp>
    </p:spTree>
    <p:extLst>
      <p:ext uri="{BB962C8B-B14F-4D97-AF65-F5344CB8AC3E}">
        <p14:creationId xmlns:p14="http://schemas.microsoft.com/office/powerpoint/2010/main" val="1940360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7A0665-2955-4C18-B762-230380C69CC7}" type="datetimeFigureOut">
              <a:rPr lang="en-US" smtClean="0"/>
              <a:t>7/20/2026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FD1E6D-B33A-433D-B6CD-BF159DD9E708}" type="slidenum">
              <a:rPr lang="en-US" smtClean="0"/>
              <a:t>‹#›</a:t>
            </a:fld>
            <a:endParaRPr lang="en-US"/>
          </a:p>
        </p:txBody>
      </p:sp>
    </p:spTree>
    <p:extLst>
      <p:ext uri="{BB962C8B-B14F-4D97-AF65-F5344CB8AC3E}">
        <p14:creationId xmlns:p14="http://schemas.microsoft.com/office/powerpoint/2010/main" val="39312313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7A0665-2955-4C18-B762-230380C69CC7}" type="datetimeFigureOut">
              <a:rPr lang="en-US" smtClean="0"/>
              <a:t>7/20/2026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FD1E6D-B33A-433D-B6CD-BF159DD9E708}" type="slidenum">
              <a:rPr lang="en-US" smtClean="0"/>
              <a:t>‹#›</a:t>
            </a:fld>
            <a:endParaRPr lang="en-US"/>
          </a:p>
        </p:txBody>
      </p:sp>
    </p:spTree>
    <p:extLst>
      <p:ext uri="{BB962C8B-B14F-4D97-AF65-F5344CB8AC3E}">
        <p14:creationId xmlns:p14="http://schemas.microsoft.com/office/powerpoint/2010/main" val="10849174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A0665-2955-4C18-B762-230380C69CC7}" type="datetimeFigureOut">
              <a:rPr lang="en-US" smtClean="0"/>
              <a:t>7/20/2026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FD1E6D-B33A-433D-B6CD-BF159DD9E708}" type="slidenum">
              <a:rPr lang="en-US" smtClean="0"/>
              <a:t>‹#›</a:t>
            </a:fld>
            <a:endParaRPr lang="en-US"/>
          </a:p>
        </p:txBody>
      </p:sp>
    </p:spTree>
    <p:extLst>
      <p:ext uri="{BB962C8B-B14F-4D97-AF65-F5344CB8AC3E}">
        <p14:creationId xmlns:p14="http://schemas.microsoft.com/office/powerpoint/2010/main" val="14327946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7A0665-2955-4C18-B762-230380C69CC7}"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D1E6D-B33A-433D-B6CD-BF159DD9E708}" type="slidenum">
              <a:rPr lang="en-US" smtClean="0"/>
              <a:t>‹#›</a:t>
            </a:fld>
            <a:endParaRPr lang="en-US"/>
          </a:p>
        </p:txBody>
      </p:sp>
    </p:spTree>
    <p:extLst>
      <p:ext uri="{BB962C8B-B14F-4D97-AF65-F5344CB8AC3E}">
        <p14:creationId xmlns:p14="http://schemas.microsoft.com/office/powerpoint/2010/main" val="2831921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776980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7A0665-2955-4C18-B762-230380C69CC7}"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D1E6D-B33A-433D-B6CD-BF159DD9E708}" type="slidenum">
              <a:rPr lang="en-US" smtClean="0"/>
              <a:t>‹#›</a:t>
            </a:fld>
            <a:endParaRPr lang="en-US"/>
          </a:p>
        </p:txBody>
      </p:sp>
    </p:spTree>
    <p:extLst>
      <p:ext uri="{BB962C8B-B14F-4D97-AF65-F5344CB8AC3E}">
        <p14:creationId xmlns:p14="http://schemas.microsoft.com/office/powerpoint/2010/main" val="3706752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0665-2955-4C18-B762-230380C69CC7}"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D1E6D-B33A-433D-B6CD-BF159DD9E708}" type="slidenum">
              <a:rPr lang="en-US" smtClean="0"/>
              <a:t>‹#›</a:t>
            </a:fld>
            <a:endParaRPr lang="en-US"/>
          </a:p>
        </p:txBody>
      </p:sp>
    </p:spTree>
    <p:extLst>
      <p:ext uri="{BB962C8B-B14F-4D97-AF65-F5344CB8AC3E}">
        <p14:creationId xmlns:p14="http://schemas.microsoft.com/office/powerpoint/2010/main" val="18920612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0665-2955-4C18-B762-230380C69CC7}"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D1E6D-B33A-433D-B6CD-BF159DD9E708}" type="slidenum">
              <a:rPr lang="en-US" smtClean="0"/>
              <a:t>‹#›</a:t>
            </a:fld>
            <a:endParaRPr lang="en-US"/>
          </a:p>
        </p:txBody>
      </p:sp>
    </p:spTree>
    <p:extLst>
      <p:ext uri="{BB962C8B-B14F-4D97-AF65-F5344CB8AC3E}">
        <p14:creationId xmlns:p14="http://schemas.microsoft.com/office/powerpoint/2010/main" val="3450958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4373FE-46E5-4EC3-8B09-87BB8EC91198}" type="datetimeFigureOut">
              <a:rPr lang="en-US" smtClean="0"/>
              <a:t>7/20/2026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08693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4373FE-46E5-4EC3-8B09-87BB8EC91198}"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4588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4373FE-46E5-4EC3-8B09-87BB8EC91198}" type="datetimeFigureOut">
              <a:rPr lang="en-US" smtClean="0"/>
              <a:t>7/20/2026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82409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4373FE-46E5-4EC3-8B09-87BB8EC91198}" type="datetimeFigureOut">
              <a:rPr lang="en-US" smtClean="0"/>
              <a:t>7/20/2026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425640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373FE-46E5-4EC3-8B09-87BB8EC91198}" type="datetimeFigureOut">
              <a:rPr lang="en-US" smtClean="0"/>
              <a:t>7/20/2026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935497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301678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7/20/2026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46673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73FE-46E5-4EC3-8B09-87BB8EC91198}" type="datetimeFigureOut">
              <a:rPr lang="en-US" smtClean="0"/>
              <a:t>7/20/2026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E781A-A49D-456A-A786-A4020587AF63}" type="slidenum">
              <a:rPr lang="en-US" smtClean="0"/>
              <a:t>‹#›</a:t>
            </a:fld>
            <a:endParaRPr lang="en-US"/>
          </a:p>
        </p:txBody>
      </p:sp>
    </p:spTree>
    <p:extLst>
      <p:ext uri="{BB962C8B-B14F-4D97-AF65-F5344CB8AC3E}">
        <p14:creationId xmlns:p14="http://schemas.microsoft.com/office/powerpoint/2010/main" val="169759790"/>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B7A0665-2955-4C18-B762-230380C69CC7}" type="datetimeFigureOut">
              <a:rPr lang="en-US" smtClean="0"/>
              <a:t>7/20/2026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5FD1E6D-B33A-433D-B6CD-BF159DD9E708}" type="slidenum">
              <a:rPr lang="en-US" smtClean="0"/>
              <a:t>‹#›</a:t>
            </a:fld>
            <a:endParaRPr lang="en-US"/>
          </a:p>
        </p:txBody>
      </p:sp>
    </p:spTree>
    <p:extLst>
      <p:ext uri="{BB962C8B-B14F-4D97-AF65-F5344CB8AC3E}">
        <p14:creationId xmlns:p14="http://schemas.microsoft.com/office/powerpoint/2010/main" val="2430455634"/>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A4C9A-88CC-2FEA-8B66-31DEC1A7E80C}"/>
            </a:ext>
          </a:extLst>
        </p:cNvPr>
        <p:cNvGrpSpPr/>
        <p:nvPr/>
      </p:nvGrpSpPr>
      <p:grpSpPr>
        <a:xfrm>
          <a:off x="0" y="0"/>
          <a:ext cx="0" cy="0"/>
          <a:chOff x="0" y="0"/>
          <a:chExt cx="0" cy="0"/>
        </a:xfrm>
      </p:grpSpPr>
    </p:spTree>
    <p:extLst>
      <p:ext uri="{BB962C8B-B14F-4D97-AF65-F5344CB8AC3E}">
        <p14:creationId xmlns:p14="http://schemas.microsoft.com/office/powerpoint/2010/main" val="2071843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E14E5-C972-DD79-2C71-54935BB424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62C356-0101-A4F2-D703-24045A7DE7F0}"/>
              </a:ext>
            </a:extLst>
          </p:cNvPr>
          <p:cNvSpPr>
            <a:spLocks noGrp="1"/>
          </p:cNvSpPr>
          <p:nvPr>
            <p:ph type="title"/>
          </p:nvPr>
        </p:nvSpPr>
        <p:spPr/>
        <p:txBody>
          <a:bodyPr/>
          <a:lstStyle/>
          <a:p>
            <a:pPr algn="ctr"/>
            <a:r>
              <a:rPr lang="en-US" b="1" dirty="0"/>
              <a:t>Macedonian Empire (Greece)</a:t>
            </a:r>
          </a:p>
        </p:txBody>
      </p:sp>
      <p:sp>
        <p:nvSpPr>
          <p:cNvPr id="3" name="Content Placeholder 2">
            <a:extLst>
              <a:ext uri="{FF2B5EF4-FFF2-40B4-BE49-F238E27FC236}">
                <a16:creationId xmlns:a16="http://schemas.microsoft.com/office/drawing/2014/main" id="{DC0AAC27-25F1-375D-0626-E5F11ACA0707}"/>
              </a:ext>
            </a:extLst>
          </p:cNvPr>
          <p:cNvSpPr>
            <a:spLocks noGrp="1"/>
          </p:cNvSpPr>
          <p:nvPr>
            <p:ph idx="1"/>
          </p:nvPr>
        </p:nvSpPr>
        <p:spPr>
          <a:xfrm>
            <a:off x="628650" y="1690689"/>
            <a:ext cx="7886700" cy="4486274"/>
          </a:xfrm>
        </p:spPr>
        <p:txBody>
          <a:bodyPr/>
          <a:lstStyle/>
          <a:p>
            <a:pPr marL="0" indent="0" algn="ctr">
              <a:buNone/>
            </a:pPr>
            <a:endParaRPr lang="en-US" dirty="0"/>
          </a:p>
        </p:txBody>
      </p:sp>
      <p:pic>
        <p:nvPicPr>
          <p:cNvPr id="5" name="Picture 4" descr="OC] The Macedonian Empire at its Height, Overlayed on Modern Borders :  r/MapPorn">
            <a:extLst>
              <a:ext uri="{FF2B5EF4-FFF2-40B4-BE49-F238E27FC236}">
                <a16:creationId xmlns:a16="http://schemas.microsoft.com/office/drawing/2014/main" id="{8DA886E0-FE12-A43B-FD5E-FE7E1746EA9A}"/>
              </a:ext>
            </a:extLst>
          </p:cNvPr>
          <p:cNvPicPr>
            <a:picLocks noChangeAspect="1"/>
          </p:cNvPicPr>
          <p:nvPr/>
        </p:nvPicPr>
        <p:blipFill>
          <a:blip r:embed="rId2"/>
          <a:srcRect b="19172"/>
          <a:stretch>
            <a:fillRect/>
          </a:stretch>
        </p:blipFill>
        <p:spPr>
          <a:xfrm>
            <a:off x="594302" y="2016382"/>
            <a:ext cx="7940712" cy="3922302"/>
          </a:xfrm>
          <a:prstGeom prst="rect">
            <a:avLst/>
          </a:prstGeom>
          <a:ln>
            <a:solidFill>
              <a:schemeClr val="tx1"/>
            </a:solidFill>
          </a:ln>
        </p:spPr>
      </p:pic>
    </p:spTree>
    <p:extLst>
      <p:ext uri="{BB962C8B-B14F-4D97-AF65-F5344CB8AC3E}">
        <p14:creationId xmlns:p14="http://schemas.microsoft.com/office/powerpoint/2010/main" val="2652013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06F3D-53CD-CDA7-23EC-F028A40005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82EC8A-6F98-AFA9-5047-0D8E1A1F40AB}"/>
              </a:ext>
            </a:extLst>
          </p:cNvPr>
          <p:cNvSpPr>
            <a:spLocks noGrp="1"/>
          </p:cNvSpPr>
          <p:nvPr>
            <p:ph type="title"/>
          </p:nvPr>
        </p:nvSpPr>
        <p:spPr/>
        <p:txBody>
          <a:bodyPr/>
          <a:lstStyle/>
          <a:p>
            <a:pPr algn="ctr"/>
            <a:r>
              <a:rPr lang="en-US" b="1" dirty="0"/>
              <a:t>Roman Empire</a:t>
            </a:r>
          </a:p>
        </p:txBody>
      </p:sp>
      <p:sp>
        <p:nvSpPr>
          <p:cNvPr id="3" name="Content Placeholder 2">
            <a:extLst>
              <a:ext uri="{FF2B5EF4-FFF2-40B4-BE49-F238E27FC236}">
                <a16:creationId xmlns:a16="http://schemas.microsoft.com/office/drawing/2014/main" id="{725D8724-1BC3-8836-B4E9-A0EA1DEF2A84}"/>
              </a:ext>
            </a:extLst>
          </p:cNvPr>
          <p:cNvSpPr>
            <a:spLocks noGrp="1"/>
          </p:cNvSpPr>
          <p:nvPr>
            <p:ph idx="1"/>
          </p:nvPr>
        </p:nvSpPr>
        <p:spPr>
          <a:xfrm>
            <a:off x="628650" y="1690689"/>
            <a:ext cx="7886700" cy="4486274"/>
          </a:xfrm>
        </p:spPr>
        <p:txBody>
          <a:bodyPr>
            <a:normAutofit/>
          </a:bodyPr>
          <a:lstStyle/>
          <a:p>
            <a:r>
              <a:rPr lang="en-US" sz="3200" dirty="0"/>
              <a:t>Spread the Greek Language. </a:t>
            </a:r>
          </a:p>
          <a:p>
            <a:r>
              <a:rPr lang="en-US" sz="3200" dirty="0"/>
              <a:t>Pax Romana</a:t>
            </a:r>
          </a:p>
          <a:p>
            <a:r>
              <a:rPr lang="en-US" sz="3200" dirty="0"/>
              <a:t>Constructed Roads</a:t>
            </a:r>
          </a:p>
          <a:p>
            <a:r>
              <a:rPr lang="en-US" sz="3200" dirty="0"/>
              <a:t>Trade and Commerce</a:t>
            </a:r>
          </a:p>
          <a:p>
            <a:r>
              <a:rPr lang="en-US" sz="3200" dirty="0"/>
              <a:t>Roman Laws</a:t>
            </a:r>
          </a:p>
        </p:txBody>
      </p:sp>
    </p:spTree>
    <p:extLst>
      <p:ext uri="{BB962C8B-B14F-4D97-AF65-F5344CB8AC3E}">
        <p14:creationId xmlns:p14="http://schemas.microsoft.com/office/powerpoint/2010/main" val="3893450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F90AB-89B3-8F23-99A6-B9D514365349}"/>
              </a:ext>
            </a:extLst>
          </p:cNvPr>
          <p:cNvSpPr>
            <a:spLocks noGrp="1"/>
          </p:cNvSpPr>
          <p:nvPr>
            <p:ph type="title"/>
          </p:nvPr>
        </p:nvSpPr>
        <p:spPr/>
        <p:txBody>
          <a:bodyPr/>
          <a:lstStyle/>
          <a:p>
            <a:pPr algn="ctr"/>
            <a:r>
              <a:rPr lang="en-US" b="1" dirty="0"/>
              <a:t>A Time of Expectation</a:t>
            </a:r>
          </a:p>
        </p:txBody>
      </p:sp>
      <p:sp>
        <p:nvSpPr>
          <p:cNvPr id="3" name="Content Placeholder 2">
            <a:extLst>
              <a:ext uri="{FF2B5EF4-FFF2-40B4-BE49-F238E27FC236}">
                <a16:creationId xmlns:a16="http://schemas.microsoft.com/office/drawing/2014/main" id="{CDC30E4B-3936-0672-E1CE-050342E21AB2}"/>
              </a:ext>
            </a:extLst>
          </p:cNvPr>
          <p:cNvSpPr>
            <a:spLocks noGrp="1"/>
          </p:cNvSpPr>
          <p:nvPr>
            <p:ph idx="1"/>
          </p:nvPr>
        </p:nvSpPr>
        <p:spPr/>
        <p:txBody>
          <a:bodyPr>
            <a:normAutofit/>
          </a:bodyPr>
          <a:lstStyle/>
          <a:p>
            <a:r>
              <a:rPr lang="en-US" dirty="0"/>
              <a:t>“And behold, there was a man in Jerusalem whose name was Simeon, and this man was just and devout, </a:t>
            </a:r>
            <a:r>
              <a:rPr lang="en-US" b="1" i="1" dirty="0"/>
              <a:t>waiting for the Consolation of Israel</a:t>
            </a:r>
            <a:r>
              <a:rPr lang="en-US" dirty="0"/>
              <a:t>, and the Holy Spirit was upon him” </a:t>
            </a:r>
            <a:br>
              <a:rPr lang="en-US" dirty="0"/>
            </a:br>
            <a:r>
              <a:rPr lang="en-US" dirty="0"/>
              <a:t>(Luke 2:25). </a:t>
            </a:r>
          </a:p>
          <a:p>
            <a:endParaRPr lang="en-US" sz="800" dirty="0"/>
          </a:p>
          <a:p>
            <a:r>
              <a:rPr lang="en-US" dirty="0"/>
              <a:t>“And coming in that instant she gave thanks to the Lord, and spoke of Him to </a:t>
            </a:r>
            <a:r>
              <a:rPr lang="en-US" b="1" i="1" dirty="0"/>
              <a:t>all those who looked for redemption in Jerusalem</a:t>
            </a:r>
            <a:r>
              <a:rPr lang="en-US" dirty="0"/>
              <a:t>” (v. 38). </a:t>
            </a:r>
          </a:p>
        </p:txBody>
      </p:sp>
    </p:spTree>
    <p:extLst>
      <p:ext uri="{BB962C8B-B14F-4D97-AF65-F5344CB8AC3E}">
        <p14:creationId xmlns:p14="http://schemas.microsoft.com/office/powerpoint/2010/main" val="10216576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356E3A6A-EFC0-50AA-4FA7-8AF3AE2EB9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762C0E-4382-7148-CA29-2DE729E53066}"/>
              </a:ext>
            </a:extLst>
          </p:cNvPr>
          <p:cNvSpPr>
            <a:spLocks noGrp="1"/>
          </p:cNvSpPr>
          <p:nvPr>
            <p:ph type="title"/>
          </p:nvPr>
        </p:nvSpPr>
        <p:spPr/>
        <p:txBody>
          <a:bodyPr/>
          <a:lstStyle/>
          <a:p>
            <a:pPr algn="ctr"/>
            <a:r>
              <a:rPr lang="en-US" b="1" dirty="0"/>
              <a:t>“The Fullness of the Time”</a:t>
            </a:r>
          </a:p>
        </p:txBody>
      </p:sp>
      <p:sp>
        <p:nvSpPr>
          <p:cNvPr id="3" name="Content Placeholder 2">
            <a:extLst>
              <a:ext uri="{FF2B5EF4-FFF2-40B4-BE49-F238E27FC236}">
                <a16:creationId xmlns:a16="http://schemas.microsoft.com/office/drawing/2014/main" id="{3310F759-90AC-7702-DE56-640BAC7A0734}"/>
              </a:ext>
            </a:extLst>
          </p:cNvPr>
          <p:cNvSpPr>
            <a:spLocks noGrp="1"/>
          </p:cNvSpPr>
          <p:nvPr>
            <p:ph idx="1"/>
          </p:nvPr>
        </p:nvSpPr>
        <p:spPr/>
        <p:txBody>
          <a:bodyPr>
            <a:normAutofit/>
          </a:bodyPr>
          <a:lstStyle/>
          <a:p>
            <a:r>
              <a:rPr lang="en-US" dirty="0"/>
              <a:t>Paganism and Judaism were not able to deliver mankind. </a:t>
            </a:r>
          </a:p>
          <a:p>
            <a:r>
              <a:rPr lang="en-US" dirty="0"/>
              <a:t>There was peace throughout the Roman Empire.</a:t>
            </a:r>
          </a:p>
          <a:p>
            <a:r>
              <a:rPr lang="en-US" dirty="0"/>
              <a:t>There was a universal language.</a:t>
            </a:r>
          </a:p>
          <a:p>
            <a:r>
              <a:rPr lang="en-US" dirty="0"/>
              <a:t>There was ease of travel throughout the Roman Empire.</a:t>
            </a:r>
          </a:p>
          <a:p>
            <a:r>
              <a:rPr lang="en-US" dirty="0"/>
              <a:t>The dispersion of the Jews made a ready audience in every foreign land. </a:t>
            </a:r>
          </a:p>
        </p:txBody>
      </p:sp>
    </p:spTree>
    <p:extLst>
      <p:ext uri="{BB962C8B-B14F-4D97-AF65-F5344CB8AC3E}">
        <p14:creationId xmlns:p14="http://schemas.microsoft.com/office/powerpoint/2010/main" val="3549202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99F00-B4BB-A62A-080F-8200C838FB76}"/>
            </a:ext>
          </a:extLst>
        </p:cNvPr>
        <p:cNvGrpSpPr/>
        <p:nvPr/>
      </p:nvGrpSpPr>
      <p:grpSpPr>
        <a:xfrm>
          <a:off x="0" y="0"/>
          <a:ext cx="0" cy="0"/>
          <a:chOff x="0" y="0"/>
          <a:chExt cx="0" cy="0"/>
        </a:xfrm>
      </p:grpSpPr>
    </p:spTree>
    <p:extLst>
      <p:ext uri="{BB962C8B-B14F-4D97-AF65-F5344CB8AC3E}">
        <p14:creationId xmlns:p14="http://schemas.microsoft.com/office/powerpoint/2010/main" val="480859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Picture 3" descr="A New Chart of History | World History Charts">
            <a:extLst>
              <a:ext uri="{FF2B5EF4-FFF2-40B4-BE49-F238E27FC236}">
                <a16:creationId xmlns:a16="http://schemas.microsoft.com/office/drawing/2014/main" id="{EBB50C36-449F-BD3B-ADA0-148494677869}"/>
              </a:ext>
            </a:extLst>
          </p:cNvPr>
          <p:cNvPicPr>
            <a:picLocks noChangeAspect="1"/>
          </p:cNvPicPr>
          <p:nvPr/>
        </p:nvPicPr>
        <p:blipFill>
          <a:blip r:embed="rId2"/>
          <a:stretch>
            <a:fillRect/>
          </a:stretch>
        </p:blipFill>
        <p:spPr>
          <a:xfrm>
            <a:off x="1143000" y="2149714"/>
            <a:ext cx="6858000" cy="4540746"/>
          </a:xfrm>
          <a:prstGeom prst="rect">
            <a:avLst/>
          </a:prstGeom>
          <a:ln>
            <a:solidFill>
              <a:schemeClr val="tx1"/>
            </a:solidFill>
          </a:ln>
          <a:effectLst>
            <a:outerShdw blurRad="50800" dist="38100" dir="2700000" algn="tl" rotWithShape="0">
              <a:prstClr val="black">
                <a:alpha val="40000"/>
              </a:prstClr>
            </a:outerShdw>
          </a:effectLst>
        </p:spPr>
      </p:pic>
      <p:sp>
        <p:nvSpPr>
          <p:cNvPr id="2" name="Title 1">
            <a:extLst>
              <a:ext uri="{FF2B5EF4-FFF2-40B4-BE49-F238E27FC236}">
                <a16:creationId xmlns:a16="http://schemas.microsoft.com/office/drawing/2014/main" id="{BC971C48-7204-BDBC-0C37-BF1BA05D7F83}"/>
              </a:ext>
            </a:extLst>
          </p:cNvPr>
          <p:cNvSpPr>
            <a:spLocks noGrp="1"/>
          </p:cNvSpPr>
          <p:nvPr>
            <p:ph type="ctrTitle"/>
          </p:nvPr>
        </p:nvSpPr>
        <p:spPr>
          <a:xfrm>
            <a:off x="685800" y="463603"/>
            <a:ext cx="7772400" cy="1522513"/>
          </a:xfrm>
        </p:spPr>
        <p:txBody>
          <a:bodyPr>
            <a:normAutofit/>
          </a:bodyPr>
          <a:lstStyle/>
          <a:p>
            <a:r>
              <a:rPr lang="en-US" sz="5300" b="1" dirty="0"/>
              <a:t>“The Fullness of the Time”</a:t>
            </a:r>
            <a:br>
              <a:rPr lang="en-US" b="1" dirty="0"/>
            </a:br>
            <a:r>
              <a:rPr lang="en-US" sz="3600" b="1" dirty="0"/>
              <a:t>Galatians 4:4</a:t>
            </a:r>
            <a:endParaRPr lang="en-US" b="1" dirty="0"/>
          </a:p>
        </p:txBody>
      </p:sp>
    </p:spTree>
    <p:extLst>
      <p:ext uri="{BB962C8B-B14F-4D97-AF65-F5344CB8AC3E}">
        <p14:creationId xmlns:p14="http://schemas.microsoft.com/office/powerpoint/2010/main" val="3605011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FE7739-F154-BB40-DABE-911F96E17A3E}"/>
              </a:ext>
            </a:extLst>
          </p:cNvPr>
          <p:cNvSpPr>
            <a:spLocks noGrp="1"/>
          </p:cNvSpPr>
          <p:nvPr>
            <p:ph idx="1"/>
          </p:nvPr>
        </p:nvSpPr>
        <p:spPr>
          <a:xfrm>
            <a:off x="628650" y="924232"/>
            <a:ext cx="7886700" cy="5252731"/>
          </a:xfrm>
        </p:spPr>
        <p:txBody>
          <a:bodyPr/>
          <a:lstStyle/>
          <a:p>
            <a:pPr marL="514350" indent="-514350">
              <a:buSzPct val="80000"/>
              <a:buFont typeface="+mj-lt"/>
              <a:buAutoNum type="arabicPeriod" startAt="9"/>
            </a:pPr>
            <a:r>
              <a:rPr lang="en-US" dirty="0"/>
              <a:t>and to make all see what is the fellowship of the mystery, which </a:t>
            </a:r>
            <a:r>
              <a:rPr lang="en-US" b="1" i="1" dirty="0"/>
              <a:t>from the beginning of the ages </a:t>
            </a:r>
            <a:r>
              <a:rPr lang="en-US" dirty="0"/>
              <a:t>has been hidden in God who created all things through Jesus Christ;  </a:t>
            </a:r>
          </a:p>
          <a:p>
            <a:pPr marL="514350" indent="-514350">
              <a:buSzPct val="80000"/>
              <a:buFont typeface="+mj-lt"/>
              <a:buAutoNum type="arabicPeriod" startAt="9"/>
            </a:pPr>
            <a:r>
              <a:rPr lang="en-US" dirty="0"/>
              <a:t>to the intent that now the manifold wisdom of God might be made known by the church to the principalities and powers in the heavenly places, </a:t>
            </a:r>
          </a:p>
          <a:p>
            <a:pPr marL="514350" indent="-514350">
              <a:buSzPct val="80000"/>
              <a:buFont typeface="+mj-lt"/>
              <a:buAutoNum type="arabicPeriod" startAt="9"/>
            </a:pPr>
            <a:r>
              <a:rPr lang="en-US" b="1" i="1" dirty="0"/>
              <a:t>according to the eternal purpose which He accomplished </a:t>
            </a:r>
            <a:r>
              <a:rPr lang="en-US" dirty="0"/>
              <a:t>in Christ Jesus our Lord, </a:t>
            </a:r>
          </a:p>
          <a:p>
            <a:pPr marL="0" indent="0" algn="r">
              <a:buSzPct val="80000"/>
              <a:buNone/>
            </a:pPr>
            <a:endParaRPr lang="en-US" sz="800" dirty="0"/>
          </a:p>
          <a:p>
            <a:pPr marL="0" indent="0" algn="r">
              <a:buSzPct val="80000"/>
              <a:buNone/>
            </a:pPr>
            <a:r>
              <a:rPr lang="en-US" dirty="0"/>
              <a:t>Ephesians 3:9-11</a:t>
            </a:r>
          </a:p>
          <a:p>
            <a:pPr marL="514350" indent="-514350">
              <a:buSzPct val="80000"/>
              <a:buFont typeface="+mj-lt"/>
              <a:buAutoNum type="arabicPeriod" startAt="9"/>
            </a:pPr>
            <a:endParaRPr lang="en-US" dirty="0"/>
          </a:p>
        </p:txBody>
      </p:sp>
    </p:spTree>
    <p:extLst>
      <p:ext uri="{BB962C8B-B14F-4D97-AF65-F5344CB8AC3E}">
        <p14:creationId xmlns:p14="http://schemas.microsoft.com/office/powerpoint/2010/main" val="1931651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F388C-2EAD-C304-B4F3-47365116D1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D338B5-F902-93FD-9A55-A6220BFCD917}"/>
              </a:ext>
            </a:extLst>
          </p:cNvPr>
          <p:cNvSpPr>
            <a:spLocks noGrp="1"/>
          </p:cNvSpPr>
          <p:nvPr>
            <p:ph idx="1"/>
          </p:nvPr>
        </p:nvSpPr>
        <p:spPr>
          <a:xfrm>
            <a:off x="628650" y="924232"/>
            <a:ext cx="7886700" cy="5476568"/>
          </a:xfrm>
        </p:spPr>
        <p:txBody>
          <a:bodyPr>
            <a:normAutofit lnSpcReduction="10000"/>
          </a:bodyPr>
          <a:lstStyle/>
          <a:p>
            <a:pPr marL="514350" indent="-514350">
              <a:buSzPct val="80000"/>
              <a:buFont typeface="+mj-lt"/>
              <a:buAutoNum type="arabicPeriod" startAt="5"/>
            </a:pPr>
            <a:r>
              <a:rPr lang="en-US" dirty="0"/>
              <a:t>I have made the earth, the man and the beast that are on the ground, by My great power and by My outstretched arm, and have given it to whom it seemed proper to Me. </a:t>
            </a:r>
          </a:p>
          <a:p>
            <a:pPr marL="514350" indent="-514350">
              <a:buSzPct val="80000"/>
              <a:buFont typeface="+mj-lt"/>
              <a:buAutoNum type="arabicPeriod" startAt="5"/>
            </a:pPr>
            <a:r>
              <a:rPr lang="en-US" dirty="0"/>
              <a:t>And now I have given all these lands into the hand of Nebuchadnezzar the king of Babylon, My servant; and the beasts of the field I have also given him to serve him. </a:t>
            </a:r>
          </a:p>
          <a:p>
            <a:pPr marL="514350" indent="-514350">
              <a:buSzPct val="80000"/>
              <a:buFont typeface="+mj-lt"/>
              <a:buAutoNum type="arabicPeriod" startAt="5"/>
            </a:pPr>
            <a:r>
              <a:rPr lang="en-US" dirty="0"/>
              <a:t>So all nations shall serve him and his son and his son’s son, until the time of his land comes; and then many nations and great kings shall make him serve them. </a:t>
            </a:r>
          </a:p>
          <a:p>
            <a:pPr marL="0" indent="0" algn="r">
              <a:buSzPct val="80000"/>
              <a:buNone/>
            </a:pPr>
            <a:endParaRPr lang="en-US" sz="800" dirty="0"/>
          </a:p>
          <a:p>
            <a:pPr marL="0" indent="0" algn="r">
              <a:buSzPct val="80000"/>
              <a:buNone/>
            </a:pPr>
            <a:r>
              <a:rPr lang="en-US" dirty="0"/>
              <a:t>Jeremiah 27:5-7</a:t>
            </a:r>
          </a:p>
          <a:p>
            <a:pPr marL="514350" indent="-514350">
              <a:buSzPct val="80000"/>
              <a:buFont typeface="+mj-lt"/>
              <a:buAutoNum type="arabicPeriod" startAt="9"/>
            </a:pPr>
            <a:endParaRPr lang="en-US" dirty="0"/>
          </a:p>
        </p:txBody>
      </p:sp>
    </p:spTree>
    <p:extLst>
      <p:ext uri="{BB962C8B-B14F-4D97-AF65-F5344CB8AC3E}">
        <p14:creationId xmlns:p14="http://schemas.microsoft.com/office/powerpoint/2010/main" val="4222301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9062F-AB89-18A0-C3CC-320B20D7D7F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E1594D-0119-7DB5-DC94-687653223AC2}"/>
              </a:ext>
            </a:extLst>
          </p:cNvPr>
          <p:cNvSpPr>
            <a:spLocks noGrp="1"/>
          </p:cNvSpPr>
          <p:nvPr>
            <p:ph idx="1"/>
          </p:nvPr>
        </p:nvSpPr>
        <p:spPr>
          <a:xfrm>
            <a:off x="3038168" y="570271"/>
            <a:ext cx="5477181" cy="5958347"/>
          </a:xfrm>
        </p:spPr>
        <p:txBody>
          <a:bodyPr>
            <a:normAutofit lnSpcReduction="10000"/>
          </a:bodyPr>
          <a:lstStyle/>
          <a:p>
            <a:pPr marL="0" indent="0">
              <a:buSzPct val="80000"/>
              <a:buNone/>
            </a:pPr>
            <a:r>
              <a:rPr lang="en-US" dirty="0"/>
              <a:t>And in the days of these kings the God of heaven will set up a kingdom which shall never be destroyed; and the kingdom shall not be left to other people; it shall break in pieces and consume all these kingdoms, and it shall stand forever. </a:t>
            </a:r>
          </a:p>
          <a:p>
            <a:pPr marL="0" indent="0" algn="r">
              <a:buSzPct val="80000"/>
              <a:buNone/>
            </a:pPr>
            <a:r>
              <a:rPr lang="en-US" dirty="0"/>
              <a:t>Daniel 2:44</a:t>
            </a:r>
          </a:p>
          <a:p>
            <a:pPr marL="0" indent="0">
              <a:buSzPct val="80000"/>
              <a:buNone/>
            </a:pPr>
            <a:endParaRPr lang="en-US" sz="1800" dirty="0"/>
          </a:p>
          <a:p>
            <a:pPr marL="0" indent="0">
              <a:buSzPct val="80000"/>
              <a:buNone/>
            </a:pPr>
            <a:r>
              <a:rPr lang="en-US" dirty="0"/>
              <a:t>And it came to pass in those days that a decree went out from Caesar Augustus that all the world should be registered. </a:t>
            </a:r>
          </a:p>
          <a:p>
            <a:pPr marL="0" indent="0" algn="r">
              <a:buSzPct val="80000"/>
              <a:buNone/>
            </a:pPr>
            <a:endParaRPr lang="en-US" sz="900" dirty="0"/>
          </a:p>
          <a:p>
            <a:pPr marL="0" indent="0" algn="r">
              <a:buSzPct val="80000"/>
              <a:buNone/>
            </a:pPr>
            <a:r>
              <a:rPr lang="en-US" dirty="0"/>
              <a:t>Luke 2:1</a:t>
            </a:r>
          </a:p>
          <a:p>
            <a:pPr marL="514350" indent="-514350">
              <a:buSzPct val="80000"/>
              <a:buFont typeface="+mj-lt"/>
              <a:buAutoNum type="arabicPeriod" startAt="9"/>
            </a:pPr>
            <a:endParaRPr lang="en-US" dirty="0"/>
          </a:p>
        </p:txBody>
      </p:sp>
      <p:pic>
        <p:nvPicPr>
          <p:cNvPr id="2" name="Picture 1" descr="Nebuchadnezzar's Image">
            <a:extLst>
              <a:ext uri="{FF2B5EF4-FFF2-40B4-BE49-F238E27FC236}">
                <a16:creationId xmlns:a16="http://schemas.microsoft.com/office/drawing/2014/main" id="{FFA42060-6A9E-2E54-3D3E-1EC062189220}"/>
              </a:ext>
            </a:extLst>
          </p:cNvPr>
          <p:cNvPicPr>
            <a:picLocks noChangeAspect="1"/>
          </p:cNvPicPr>
          <p:nvPr/>
        </p:nvPicPr>
        <p:blipFill>
          <a:blip r:embed="rId2"/>
          <a:srcRect l="13996" r="22148"/>
          <a:stretch>
            <a:fillRect/>
          </a:stretch>
        </p:blipFill>
        <p:spPr>
          <a:xfrm>
            <a:off x="501446" y="749708"/>
            <a:ext cx="1848464" cy="5147188"/>
          </a:xfrm>
          <a:prstGeom prst="rect">
            <a:avLst/>
          </a:prstGeom>
        </p:spPr>
      </p:pic>
    </p:spTree>
    <p:extLst>
      <p:ext uri="{BB962C8B-B14F-4D97-AF65-F5344CB8AC3E}">
        <p14:creationId xmlns:p14="http://schemas.microsoft.com/office/powerpoint/2010/main" val="3714743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C8E89-D1A7-DE68-0558-65B780A1814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B49BE6-9F4C-D11F-D57B-F4562BE011B6}"/>
              </a:ext>
            </a:extLst>
          </p:cNvPr>
          <p:cNvSpPr>
            <a:spLocks noGrp="1"/>
          </p:cNvSpPr>
          <p:nvPr>
            <p:ph idx="1"/>
          </p:nvPr>
        </p:nvSpPr>
        <p:spPr>
          <a:xfrm>
            <a:off x="628650" y="924232"/>
            <a:ext cx="7886700" cy="5252731"/>
          </a:xfrm>
        </p:spPr>
        <p:txBody>
          <a:bodyPr/>
          <a:lstStyle/>
          <a:p>
            <a:pPr marL="514350" indent="-514350">
              <a:buSzPct val="80000"/>
              <a:buFont typeface="+mj-lt"/>
              <a:buAutoNum type="arabicPeriod" startAt="14"/>
            </a:pPr>
            <a:r>
              <a:rPr lang="en-US" dirty="0"/>
              <a:t>Now after John was put in prison, Jesus came to Galilee, preaching the gospel of the kingdom of God, </a:t>
            </a:r>
          </a:p>
          <a:p>
            <a:pPr marL="514350" indent="-514350">
              <a:buSzPct val="80000"/>
              <a:buFont typeface="+mj-lt"/>
              <a:buAutoNum type="arabicPeriod" startAt="14"/>
            </a:pPr>
            <a:r>
              <a:rPr lang="en-US" dirty="0"/>
              <a:t>and saying, “</a:t>
            </a:r>
            <a:r>
              <a:rPr lang="en-US" b="1" i="1" dirty="0"/>
              <a:t>The time is fulfilled</a:t>
            </a:r>
            <a:r>
              <a:rPr lang="en-US" dirty="0"/>
              <a:t>, and the kingdom of God is at hand. Repent, and believe in the gospel.” </a:t>
            </a:r>
          </a:p>
          <a:p>
            <a:pPr marL="0" indent="0" algn="r">
              <a:buSzPct val="80000"/>
              <a:buNone/>
            </a:pPr>
            <a:endParaRPr lang="en-US" sz="800" dirty="0"/>
          </a:p>
          <a:p>
            <a:pPr marL="0" indent="0" algn="r">
              <a:buSzPct val="80000"/>
              <a:buNone/>
            </a:pPr>
            <a:r>
              <a:rPr lang="en-US" dirty="0"/>
              <a:t>Mark 1:14-15</a:t>
            </a:r>
          </a:p>
          <a:p>
            <a:pPr marL="514350" indent="-514350">
              <a:buSzPct val="80000"/>
              <a:buFont typeface="+mj-lt"/>
              <a:buAutoNum type="arabicPeriod" startAt="9"/>
            </a:pPr>
            <a:endParaRPr lang="en-US" dirty="0"/>
          </a:p>
        </p:txBody>
      </p:sp>
    </p:spTree>
    <p:extLst>
      <p:ext uri="{BB962C8B-B14F-4D97-AF65-F5344CB8AC3E}">
        <p14:creationId xmlns:p14="http://schemas.microsoft.com/office/powerpoint/2010/main" val="2203378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C1BE8-AC13-4606-DC60-0DE680489707}"/>
              </a:ext>
            </a:extLst>
          </p:cNvPr>
          <p:cNvSpPr>
            <a:spLocks noGrp="1"/>
          </p:cNvSpPr>
          <p:nvPr>
            <p:ph type="title"/>
          </p:nvPr>
        </p:nvSpPr>
        <p:spPr/>
        <p:txBody>
          <a:bodyPr/>
          <a:lstStyle/>
          <a:p>
            <a:pPr algn="ctr"/>
            <a:r>
              <a:rPr lang="en-US" b="1" dirty="0"/>
              <a:t>God’s Promises to Abraham</a:t>
            </a:r>
          </a:p>
        </p:txBody>
      </p:sp>
      <p:sp>
        <p:nvSpPr>
          <p:cNvPr id="3" name="Content Placeholder 2">
            <a:extLst>
              <a:ext uri="{FF2B5EF4-FFF2-40B4-BE49-F238E27FC236}">
                <a16:creationId xmlns:a16="http://schemas.microsoft.com/office/drawing/2014/main" id="{140B29B7-12CE-3834-0F37-0A79BCDAA08D}"/>
              </a:ext>
            </a:extLst>
          </p:cNvPr>
          <p:cNvSpPr>
            <a:spLocks noGrp="1"/>
          </p:cNvSpPr>
          <p:nvPr>
            <p:ph idx="1"/>
          </p:nvPr>
        </p:nvSpPr>
        <p:spPr/>
        <p:txBody>
          <a:bodyPr>
            <a:normAutofit/>
          </a:bodyPr>
          <a:lstStyle/>
          <a:p>
            <a:pPr marL="514350" indent="-514350">
              <a:buSzPct val="80000"/>
              <a:buFont typeface="+mj-lt"/>
              <a:buAutoNum type="arabicPeriod"/>
            </a:pPr>
            <a:r>
              <a:rPr lang="en-US" dirty="0"/>
              <a:t>Now the Lord had said to Abram: “Get out of your country, from your family and from your father’s house, to a </a:t>
            </a:r>
            <a:r>
              <a:rPr lang="en-US" b="1" i="1" dirty="0"/>
              <a:t>land</a:t>
            </a:r>
            <a:r>
              <a:rPr lang="en-US" dirty="0"/>
              <a:t> that I will show you. </a:t>
            </a:r>
          </a:p>
          <a:p>
            <a:pPr marL="514350" indent="-514350">
              <a:buSzPct val="80000"/>
              <a:buFont typeface="+mj-lt"/>
              <a:buAutoNum type="arabicPeriod"/>
            </a:pPr>
            <a:r>
              <a:rPr lang="en-US" dirty="0"/>
              <a:t>I will make you a great </a:t>
            </a:r>
            <a:r>
              <a:rPr lang="en-US" b="1" i="1" dirty="0"/>
              <a:t>nation</a:t>
            </a:r>
            <a:r>
              <a:rPr lang="en-US" dirty="0"/>
              <a:t>; I will bless you and make your name great; and you shall be a blessing. </a:t>
            </a:r>
          </a:p>
          <a:p>
            <a:pPr marL="514350" indent="-514350">
              <a:buSzPct val="80000"/>
              <a:buFont typeface="+mj-lt"/>
              <a:buAutoNum type="arabicPeriod"/>
            </a:pPr>
            <a:r>
              <a:rPr lang="en-US" dirty="0"/>
              <a:t>I will bless those who bless you, and I will curse him who curses you; and </a:t>
            </a:r>
            <a:r>
              <a:rPr lang="en-US" b="1" i="1" dirty="0"/>
              <a:t>in you all the families of the earth shall be blessed</a:t>
            </a:r>
            <a:r>
              <a:rPr lang="en-US" dirty="0"/>
              <a:t>.” </a:t>
            </a:r>
          </a:p>
          <a:p>
            <a:pPr marL="0" indent="0" algn="r">
              <a:buNone/>
            </a:pPr>
            <a:r>
              <a:rPr lang="en-US" dirty="0"/>
              <a:t>Genesis 12:1-3</a:t>
            </a:r>
          </a:p>
        </p:txBody>
      </p:sp>
    </p:spTree>
    <p:extLst>
      <p:ext uri="{BB962C8B-B14F-4D97-AF65-F5344CB8AC3E}">
        <p14:creationId xmlns:p14="http://schemas.microsoft.com/office/powerpoint/2010/main" val="90193915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A01739CF-5563-85AE-606D-9EDD7BF572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477859-FF2F-A803-9BFD-76CA75AF9749}"/>
              </a:ext>
            </a:extLst>
          </p:cNvPr>
          <p:cNvSpPr>
            <a:spLocks noGrp="1"/>
          </p:cNvSpPr>
          <p:nvPr>
            <p:ph type="title"/>
          </p:nvPr>
        </p:nvSpPr>
        <p:spPr/>
        <p:txBody>
          <a:bodyPr/>
          <a:lstStyle/>
          <a:p>
            <a:pPr algn="ctr"/>
            <a:r>
              <a:rPr lang="en-US" b="1" dirty="0"/>
              <a:t>The Synagogue</a:t>
            </a:r>
          </a:p>
        </p:txBody>
      </p:sp>
      <p:sp>
        <p:nvSpPr>
          <p:cNvPr id="3" name="Content Placeholder 2">
            <a:extLst>
              <a:ext uri="{FF2B5EF4-FFF2-40B4-BE49-F238E27FC236}">
                <a16:creationId xmlns:a16="http://schemas.microsoft.com/office/drawing/2014/main" id="{D39F2DC5-16FA-5042-F954-1100CD5A035B}"/>
              </a:ext>
            </a:extLst>
          </p:cNvPr>
          <p:cNvSpPr>
            <a:spLocks noGrp="1"/>
          </p:cNvSpPr>
          <p:nvPr>
            <p:ph idx="1"/>
          </p:nvPr>
        </p:nvSpPr>
        <p:spPr/>
        <p:txBody>
          <a:bodyPr>
            <a:normAutofit/>
          </a:bodyPr>
          <a:lstStyle/>
          <a:p>
            <a:pPr>
              <a:buSzPct val="80000"/>
            </a:pPr>
            <a:r>
              <a:rPr lang="en-US" dirty="0"/>
              <a:t>10 Jewish men could maintain a synagogue. </a:t>
            </a:r>
          </a:p>
          <a:p>
            <a:pPr>
              <a:buSzPct val="80000"/>
            </a:pPr>
            <a:r>
              <a:rPr lang="en-US" dirty="0"/>
              <a:t>Preserved the Jewish way of life in foreign lands. </a:t>
            </a:r>
          </a:p>
          <a:p>
            <a:pPr>
              <a:buSzPct val="80000"/>
            </a:pPr>
            <a:r>
              <a:rPr lang="en-US" dirty="0"/>
              <a:t>Attracted devout Gentiles to the true God and His word. </a:t>
            </a:r>
          </a:p>
          <a:p>
            <a:pPr>
              <a:buSzPct val="80000"/>
            </a:pPr>
            <a:r>
              <a:rPr lang="en-US" dirty="0"/>
              <a:t>A place where God’s word was read and studied. </a:t>
            </a:r>
          </a:p>
          <a:p>
            <a:pPr>
              <a:buSzPct val="80000"/>
            </a:pPr>
            <a:r>
              <a:rPr lang="en-US" i="1" dirty="0"/>
              <a:t>“For Moses has had throughout many generations those who preach him in every city, being read in the synagogues every Sabbath” </a:t>
            </a:r>
            <a:r>
              <a:rPr lang="en-US" sz="2400" dirty="0"/>
              <a:t>(Acts 15:21). </a:t>
            </a:r>
            <a:endParaRPr lang="en-US" dirty="0"/>
          </a:p>
        </p:txBody>
      </p:sp>
    </p:spTree>
    <p:extLst>
      <p:ext uri="{BB962C8B-B14F-4D97-AF65-F5344CB8AC3E}">
        <p14:creationId xmlns:p14="http://schemas.microsoft.com/office/powerpoint/2010/main" val="3504451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63305-46E2-44E6-E5AC-81275A2CE1DE}"/>
              </a:ext>
            </a:extLst>
          </p:cNvPr>
          <p:cNvSpPr>
            <a:spLocks noGrp="1"/>
          </p:cNvSpPr>
          <p:nvPr>
            <p:ph type="title"/>
          </p:nvPr>
        </p:nvSpPr>
        <p:spPr/>
        <p:txBody>
          <a:bodyPr/>
          <a:lstStyle/>
          <a:p>
            <a:pPr algn="ctr"/>
            <a:r>
              <a:rPr lang="en-US" b="1" dirty="0"/>
              <a:t>Medo-Persian Empire</a:t>
            </a:r>
          </a:p>
        </p:txBody>
      </p:sp>
      <p:sp>
        <p:nvSpPr>
          <p:cNvPr id="3" name="Content Placeholder 2">
            <a:extLst>
              <a:ext uri="{FF2B5EF4-FFF2-40B4-BE49-F238E27FC236}">
                <a16:creationId xmlns:a16="http://schemas.microsoft.com/office/drawing/2014/main" id="{6EAF8CCF-C427-1DC2-B505-8385EDF0006A}"/>
              </a:ext>
            </a:extLst>
          </p:cNvPr>
          <p:cNvSpPr>
            <a:spLocks noGrp="1"/>
          </p:cNvSpPr>
          <p:nvPr>
            <p:ph idx="1"/>
          </p:nvPr>
        </p:nvSpPr>
        <p:spPr>
          <a:xfrm>
            <a:off x="628650" y="1690689"/>
            <a:ext cx="7886700" cy="4486274"/>
          </a:xfrm>
        </p:spPr>
        <p:txBody>
          <a:bodyPr/>
          <a:lstStyle/>
          <a:p>
            <a:pPr marL="0" indent="0" algn="ctr">
              <a:buNone/>
            </a:pPr>
            <a:r>
              <a:rPr lang="en-US" dirty="0"/>
              <a:t>Ezra 1:1-4; Esther 3:8; 8:5; 9:2</a:t>
            </a:r>
          </a:p>
        </p:txBody>
      </p:sp>
      <p:pic>
        <p:nvPicPr>
          <p:cNvPr id="7" name="Picture 6" descr="Persian Empire at the time of the Persian Wars (499-479 B.C.)">
            <a:extLst>
              <a:ext uri="{FF2B5EF4-FFF2-40B4-BE49-F238E27FC236}">
                <a16:creationId xmlns:a16="http://schemas.microsoft.com/office/drawing/2014/main" id="{DC8B8382-6957-565A-FA96-75C69FA89AA0}"/>
              </a:ext>
            </a:extLst>
          </p:cNvPr>
          <p:cNvPicPr>
            <a:picLocks noChangeAspect="1"/>
          </p:cNvPicPr>
          <p:nvPr/>
        </p:nvPicPr>
        <p:blipFill>
          <a:blip r:embed="rId2"/>
          <a:srcRect b="8435"/>
          <a:stretch>
            <a:fillRect/>
          </a:stretch>
        </p:blipFill>
        <p:spPr>
          <a:xfrm>
            <a:off x="1248847" y="2379407"/>
            <a:ext cx="6646306" cy="4217020"/>
          </a:xfrm>
          <a:prstGeom prst="rect">
            <a:avLst/>
          </a:prstGeom>
        </p:spPr>
      </p:pic>
    </p:spTree>
    <p:extLst>
      <p:ext uri="{BB962C8B-B14F-4D97-AF65-F5344CB8AC3E}">
        <p14:creationId xmlns:p14="http://schemas.microsoft.com/office/powerpoint/2010/main" val="4179566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1720</TotalTime>
  <Words>657</Words>
  <Application>Microsoft Office PowerPoint</Application>
  <PresentationFormat>On-screen Show (4:3)</PresentationFormat>
  <Paragraphs>53</Paragraphs>
  <Slides>14</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Aptos</vt:lpstr>
      <vt:lpstr>Aptos Display</vt:lpstr>
      <vt:lpstr>Arial</vt:lpstr>
      <vt:lpstr>Calibri</vt:lpstr>
      <vt:lpstr>Calibri Light</vt:lpstr>
      <vt:lpstr>1_Office Theme</vt:lpstr>
      <vt:lpstr>4_Office Theme</vt:lpstr>
      <vt:lpstr>PowerPoint Presentation</vt:lpstr>
      <vt:lpstr>“The Fullness of the Time” Galatians 4:4</vt:lpstr>
      <vt:lpstr>PowerPoint Presentation</vt:lpstr>
      <vt:lpstr>PowerPoint Presentation</vt:lpstr>
      <vt:lpstr>PowerPoint Presentation</vt:lpstr>
      <vt:lpstr>PowerPoint Presentation</vt:lpstr>
      <vt:lpstr>God’s Promises to Abraham</vt:lpstr>
      <vt:lpstr>The Synagogue</vt:lpstr>
      <vt:lpstr>Medo-Persian Empire</vt:lpstr>
      <vt:lpstr>Macedonian Empire (Greece)</vt:lpstr>
      <vt:lpstr>Roman Empire</vt:lpstr>
      <vt:lpstr>A Time of Expectation</vt:lpstr>
      <vt:lpstr>“The Fullness of the Time”</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106</cp:revision>
  <dcterms:created xsi:type="dcterms:W3CDTF">2008-03-16T18:22:36Z</dcterms:created>
  <dcterms:modified xsi:type="dcterms:W3CDTF">2026-07-20T12:53:02Z</dcterms:modified>
</cp:coreProperties>
</file>