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54" r:id="rId2"/>
  </p:sldMasterIdLst>
  <p:notesMasterIdLst>
    <p:notesMasterId r:id="rId13"/>
  </p:notesMasterIdLst>
  <p:sldIdLst>
    <p:sldId id="256" r:id="rId3"/>
    <p:sldId id="283" r:id="rId4"/>
    <p:sldId id="267" r:id="rId5"/>
    <p:sldId id="285" r:id="rId6"/>
    <p:sldId id="276" r:id="rId7"/>
    <p:sldId id="284" r:id="rId8"/>
    <p:sldId id="286" r:id="rId9"/>
    <p:sldId id="280" r:id="rId10"/>
    <p:sldId id="281"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3C64C86B-CB58-4823-BD8C-F68585D6F563}">
          <p14:sldIdLst/>
        </p14:section>
        <p14:section name="Song" id="{D8F5DF2E-0DD5-48CF-943A-FBF98F807EFB}">
          <p14:sldIdLst/>
        </p14:section>
        <p14:section name="Prayer" id="{785FF2CF-754D-491F-BE90-82FA25063A3E}">
          <p14:sldIdLst/>
        </p14:section>
        <p14:section name="Exhortation and Dismissal" id="{ABD5E9EE-E79A-42ED-AA6A-24EF3777B493}">
          <p14:sldIdLst>
            <p14:sldId id="256"/>
            <p14:sldId id="283"/>
            <p14:sldId id="267"/>
            <p14:sldId id="285"/>
            <p14:sldId id="276"/>
            <p14:sldId id="284"/>
            <p14:sldId id="286"/>
            <p14:sldId id="280"/>
            <p14:sldId id="281"/>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9" d="100"/>
          <a:sy n="69" d="100"/>
        </p:scale>
        <p:origin x="5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7/12/2026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94EBEC99-BF0C-402D-B97E-F8E1AF59CFF3}" type="datetimeFigureOut">
              <a:rPr lang="en-US" smtClean="0"/>
              <a:t>7/12/2026</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3317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8125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0425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12911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97691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2332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6092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2643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8631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324147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6414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51274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C1E1F-2B90-4632-A886-F97F3FBA8E98}"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99668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4C1E1F-2B90-4632-A886-F97F3FBA8E98}"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3324496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4C1E1F-2B90-4632-A886-F97F3FBA8E98}"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793084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4C1E1F-2B90-4632-A886-F97F3FBA8E98}" type="datetimeFigureOut">
              <a:rPr lang="en-US" smtClean="0"/>
              <a:t>7/12/2026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87532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C1E1F-2B90-4632-A886-F97F3FBA8E98}" type="datetimeFigureOut">
              <a:rPr lang="en-US" smtClean="0"/>
              <a:t>7/12/2026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77678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C1E1F-2B90-4632-A886-F97F3FBA8E98}"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13917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C1E1F-2B90-4632-A886-F97F3FBA8E98}"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865260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150757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91769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4532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EBEC99-BF0C-402D-B97E-F8E1AF59CFF3}"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127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EBEC99-BF0C-402D-B97E-F8E1AF59CFF3}"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5598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EBEC99-BF0C-402D-B97E-F8E1AF59CFF3}" type="datetimeFigureOut">
              <a:rPr lang="en-US" smtClean="0"/>
              <a:t>7/12/2026</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969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BEC99-BF0C-402D-B97E-F8E1AF59CFF3}" type="datetimeFigureOut">
              <a:rPr lang="en-US" smtClean="0"/>
              <a:t>7/12/2026</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88513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6635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9403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en-US"/>
            </a:p>
          </p:txBody>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94EBEC99-BF0C-402D-B97E-F8E1AF59CFF3}" type="datetimeFigureOut">
              <a:rPr lang="en-US" smtClean="0"/>
              <a:t>7/12/2026</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92978339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4C1E1F-2B90-4632-A886-F97F3FBA8E98}" type="datetimeFigureOut">
              <a:rPr lang="en-US" smtClean="0"/>
              <a:t>7/12/2026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191A66-0E0C-483D-B55B-474F0ADB5398}" type="slidenum">
              <a:rPr lang="en-US" smtClean="0"/>
              <a:t>‹#›</a:t>
            </a:fld>
            <a:endParaRPr lang="en-US"/>
          </a:p>
        </p:txBody>
      </p:sp>
    </p:spTree>
    <p:extLst>
      <p:ext uri="{BB962C8B-B14F-4D97-AF65-F5344CB8AC3E}">
        <p14:creationId xmlns:p14="http://schemas.microsoft.com/office/powerpoint/2010/main" val="139895630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813149-0EF5-2417-E602-173F9AA7E7A6}"/>
              </a:ext>
            </a:extLst>
          </p:cNvPr>
          <p:cNvSpPr>
            <a:spLocks noGrp="1"/>
          </p:cNvSpPr>
          <p:nvPr>
            <p:ph type="subTitle" idx="1"/>
          </p:nvPr>
        </p:nvSpPr>
        <p:spPr>
          <a:xfrm>
            <a:off x="1143000" y="4752405"/>
            <a:ext cx="6858000" cy="1510739"/>
          </a:xfrm>
        </p:spPr>
        <p:txBody>
          <a:bodyPr>
            <a:normAutofit/>
          </a:bodyPr>
          <a:lstStyle/>
          <a:p>
            <a:r>
              <a:rPr lang="en-US" sz="4000" b="1" dirty="0">
                <a:solidFill>
                  <a:schemeClr val="bg1"/>
                </a:solidFill>
                <a:latin typeface="Times New Roman" panose="02020603050405020304" pitchFamily="18" charset="0"/>
                <a:cs typeface="Times New Roman" panose="02020603050405020304" pitchFamily="18" charset="0"/>
              </a:rPr>
              <a:t>Healing the Nobleman’s Son</a:t>
            </a:r>
          </a:p>
          <a:p>
            <a:r>
              <a:rPr lang="en-US" sz="3200" b="1" dirty="0">
                <a:solidFill>
                  <a:schemeClr val="bg1"/>
                </a:solidFill>
                <a:latin typeface="Times New Roman" panose="02020603050405020304" pitchFamily="18" charset="0"/>
                <a:cs typeface="Times New Roman" panose="02020603050405020304" pitchFamily="18" charset="0"/>
              </a:rPr>
              <a:t>John 4:46-54</a:t>
            </a:r>
            <a:endParaRPr lang="en-US" sz="3200" b="1"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4" name="Picture 3" descr="The 7 Signs of Jesus in John's Gospel | Zion Church York">
            <a:extLst>
              <a:ext uri="{FF2B5EF4-FFF2-40B4-BE49-F238E27FC236}">
                <a16:creationId xmlns:a16="http://schemas.microsoft.com/office/drawing/2014/main" id="{7D9B2AC8-F931-F257-1A1D-1F81BFD0D3CB}"/>
              </a:ext>
            </a:extLst>
          </p:cNvPr>
          <p:cNvPicPr>
            <a:picLocks noChangeAspect="1"/>
          </p:cNvPicPr>
          <p:nvPr/>
        </p:nvPicPr>
        <p:blipFill>
          <a:blip r:embed="rId2"/>
          <a:stretch>
            <a:fillRect/>
          </a:stretch>
        </p:blipFill>
        <p:spPr>
          <a:xfrm>
            <a:off x="1143000" y="509584"/>
            <a:ext cx="6858000" cy="3857625"/>
          </a:xfrm>
          <a:prstGeom prst="rect">
            <a:avLst/>
          </a:prstGeom>
          <a:ln>
            <a:solidFill>
              <a:srgbClr val="C00000"/>
            </a:solidFill>
          </a:ln>
        </p:spPr>
      </p:pic>
    </p:spTree>
    <p:extLst>
      <p:ext uri="{BB962C8B-B14F-4D97-AF65-F5344CB8AC3E}">
        <p14:creationId xmlns:p14="http://schemas.microsoft.com/office/powerpoint/2010/main" val="257360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46682-CA3F-37FD-2845-10157DC77E5F}"/>
              </a:ext>
            </a:extLst>
          </p:cNvPr>
          <p:cNvSpPr/>
          <p:nvPr/>
        </p:nvSpPr>
        <p:spPr>
          <a:xfrm>
            <a:off x="0" y="0"/>
            <a:ext cx="9144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053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7730-888C-59D8-2614-2DC24A15041C}"/>
              </a:ext>
            </a:extLst>
          </p:cNvPr>
          <p:cNvSpPr>
            <a:spLocks noGrp="1"/>
          </p:cNvSpPr>
          <p:nvPr>
            <p:ph type="title"/>
          </p:nvPr>
        </p:nvSpPr>
        <p:spPr/>
        <p:txBody>
          <a:bodyPr/>
          <a:lstStyle/>
          <a:p>
            <a:pPr algn="ctr"/>
            <a:r>
              <a:rPr lang="en-US" dirty="0"/>
              <a:t>John’s Gospel Focuses on Belief</a:t>
            </a:r>
          </a:p>
        </p:txBody>
      </p:sp>
      <p:sp>
        <p:nvSpPr>
          <p:cNvPr id="3" name="Content Placeholder 2">
            <a:extLst>
              <a:ext uri="{FF2B5EF4-FFF2-40B4-BE49-F238E27FC236}">
                <a16:creationId xmlns:a16="http://schemas.microsoft.com/office/drawing/2014/main" id="{0E7B6369-354B-3CDE-8D71-B841BD852665}"/>
              </a:ext>
            </a:extLst>
          </p:cNvPr>
          <p:cNvSpPr>
            <a:spLocks noGrp="1"/>
          </p:cNvSpPr>
          <p:nvPr>
            <p:ph idx="1"/>
          </p:nvPr>
        </p:nvSpPr>
        <p:spPr/>
        <p:txBody>
          <a:bodyPr/>
          <a:lstStyle/>
          <a:p>
            <a:r>
              <a:rPr lang="en-US" dirty="0"/>
              <a:t>“His disciples believed in Him (2:11) </a:t>
            </a:r>
          </a:p>
          <a:p>
            <a:r>
              <a:rPr lang="en-US" dirty="0"/>
              <a:t>“many believed in His name when they saw the signs which He did” (2:24) </a:t>
            </a:r>
          </a:p>
          <a:p>
            <a:r>
              <a:rPr lang="en-US" dirty="0"/>
              <a:t>Nicodemus believed Jesus was “a teacher come from God” because of His signs (3:2) </a:t>
            </a:r>
          </a:p>
          <a:p>
            <a:r>
              <a:rPr lang="en-US" dirty="0"/>
              <a:t>A city of the Samaritans believed (4:39-42)</a:t>
            </a:r>
          </a:p>
          <a:p>
            <a:r>
              <a:rPr lang="en-US" dirty="0"/>
              <a:t>Some Galileans believed because they had seen </a:t>
            </a:r>
            <a:br>
              <a:rPr lang="en-US" dirty="0"/>
            </a:br>
            <a:r>
              <a:rPr lang="en-US" dirty="0"/>
              <a:t>His signs, but others weren’t as easily convinced (4:43-45)</a:t>
            </a:r>
          </a:p>
        </p:txBody>
      </p:sp>
    </p:spTree>
    <p:extLst>
      <p:ext uri="{BB962C8B-B14F-4D97-AF65-F5344CB8AC3E}">
        <p14:creationId xmlns:p14="http://schemas.microsoft.com/office/powerpoint/2010/main" val="20004468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69BE6-D6D9-022B-5F1E-2E7D5EBA34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AB0AB-43FB-8349-CEE0-6E9C824AF8E9}"/>
              </a:ext>
            </a:extLst>
          </p:cNvPr>
          <p:cNvSpPr>
            <a:spLocks noGrp="1"/>
          </p:cNvSpPr>
          <p:nvPr>
            <p:ph idx="1"/>
          </p:nvPr>
        </p:nvSpPr>
        <p:spPr>
          <a:xfrm>
            <a:off x="628650" y="403123"/>
            <a:ext cx="7886700" cy="4480132"/>
          </a:xfrm>
        </p:spPr>
        <p:txBody>
          <a:bodyPr>
            <a:normAutofit/>
          </a:bodyPr>
          <a:lstStyle/>
          <a:p>
            <a:pPr marL="514350" indent="-514350">
              <a:buSzPct val="80000"/>
              <a:buFont typeface="+mj-lt"/>
              <a:buAutoNum type="arabicPeriod" startAt="46"/>
            </a:pPr>
            <a:r>
              <a:rPr lang="en-US" sz="3200" dirty="0"/>
              <a:t>So Jesus came again to Cana of Galilee where He had made the water wine. And there was a certain nobleman whose son was sick at Capernaum. </a:t>
            </a:r>
          </a:p>
          <a:p>
            <a:pPr marL="514350" indent="-514350">
              <a:buSzPct val="80000"/>
              <a:buFont typeface="+mj-lt"/>
              <a:buAutoNum type="arabicPeriod" startAt="46"/>
            </a:pPr>
            <a:endParaRPr lang="en-US" sz="800" dirty="0"/>
          </a:p>
          <a:p>
            <a:pPr marL="514350" indent="-514350">
              <a:buSzPct val="80000"/>
              <a:buFont typeface="+mj-lt"/>
              <a:buAutoNum type="arabicPeriod" startAt="46"/>
            </a:pPr>
            <a:r>
              <a:rPr lang="en-US" sz="3200" dirty="0"/>
              <a:t>When he heard that Jesus had come out of Judea into Galilee, he went to Him and implored Him to come down and heal his son, for he was at the point of death. </a:t>
            </a:r>
          </a:p>
        </p:txBody>
      </p:sp>
      <p:pic>
        <p:nvPicPr>
          <p:cNvPr id="6" name="Picture 5" descr="Photo Open Bible Isolated On White Stock Photo 109651385 | Shutterstock">
            <a:extLst>
              <a:ext uri="{FF2B5EF4-FFF2-40B4-BE49-F238E27FC236}">
                <a16:creationId xmlns:a16="http://schemas.microsoft.com/office/drawing/2014/main" id="{60D1D60B-FE1D-A569-4ADA-B73028750F5D}"/>
              </a:ext>
            </a:extLst>
          </p:cNvPr>
          <p:cNvPicPr>
            <a:picLocks noChangeAspect="1"/>
          </p:cNvPicPr>
          <p:nvPr/>
        </p:nvPicPr>
        <p:blipFill>
          <a:blip r:embed="rId2"/>
          <a:srcRect b="8341"/>
          <a:stretch>
            <a:fillRect/>
          </a:stretch>
        </p:blipFill>
        <p:spPr>
          <a:xfrm>
            <a:off x="6135329" y="4883255"/>
            <a:ext cx="2619835" cy="1724021"/>
          </a:xfrm>
          <a:prstGeom prst="rect">
            <a:avLst/>
          </a:prstGeom>
        </p:spPr>
      </p:pic>
    </p:spTree>
    <p:extLst>
      <p:ext uri="{BB962C8B-B14F-4D97-AF65-F5344CB8AC3E}">
        <p14:creationId xmlns:p14="http://schemas.microsoft.com/office/powerpoint/2010/main" val="79931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98B6-3497-38BE-DDB5-88B009E2F913}"/>
              </a:ext>
            </a:extLst>
          </p:cNvPr>
          <p:cNvSpPr>
            <a:spLocks noGrp="1"/>
          </p:cNvSpPr>
          <p:nvPr>
            <p:ph type="title"/>
          </p:nvPr>
        </p:nvSpPr>
        <p:spPr>
          <a:xfrm>
            <a:off x="225528" y="3992595"/>
            <a:ext cx="2458679" cy="1856899"/>
          </a:xfrm>
        </p:spPr>
        <p:txBody>
          <a:bodyPr/>
          <a:lstStyle/>
          <a:p>
            <a:pPr algn="ctr"/>
            <a:r>
              <a:rPr lang="en-US" b="1" i="1" dirty="0"/>
              <a:t>“come down” </a:t>
            </a:r>
          </a:p>
        </p:txBody>
      </p:sp>
      <p:sp>
        <p:nvSpPr>
          <p:cNvPr id="3" name="Content Placeholder 2">
            <a:extLst>
              <a:ext uri="{FF2B5EF4-FFF2-40B4-BE49-F238E27FC236}">
                <a16:creationId xmlns:a16="http://schemas.microsoft.com/office/drawing/2014/main" id="{34F256E3-4093-17A1-D619-9AB65FDF112B}"/>
              </a:ext>
            </a:extLst>
          </p:cNvPr>
          <p:cNvSpPr>
            <a:spLocks noGrp="1"/>
          </p:cNvSpPr>
          <p:nvPr>
            <p:ph idx="1"/>
          </p:nvPr>
        </p:nvSpPr>
        <p:spPr>
          <a:xfrm>
            <a:off x="628650" y="471948"/>
            <a:ext cx="7886700" cy="1868129"/>
          </a:xfrm>
        </p:spPr>
        <p:txBody>
          <a:bodyPr>
            <a:normAutofit fontScale="92500"/>
          </a:bodyPr>
          <a:lstStyle/>
          <a:p>
            <a:r>
              <a:rPr lang="en-US" sz="3200" b="1" dirty="0"/>
              <a:t>Cana was 16-25 miles SW of Capernaum. </a:t>
            </a:r>
          </a:p>
          <a:p>
            <a:r>
              <a:rPr lang="en-US" sz="3200" b="1" dirty="0">
                <a:solidFill>
                  <a:srgbClr val="FF0000"/>
                </a:solidFill>
              </a:rPr>
              <a:t>Cana</a:t>
            </a:r>
            <a:r>
              <a:rPr lang="en-US" sz="3200" b="1" dirty="0"/>
              <a:t> - 2,849 feet above sea level.</a:t>
            </a:r>
          </a:p>
          <a:p>
            <a:r>
              <a:rPr lang="en-US" sz="3200" b="1" dirty="0">
                <a:solidFill>
                  <a:srgbClr val="00B050"/>
                </a:solidFill>
              </a:rPr>
              <a:t>Capernaum</a:t>
            </a:r>
            <a:r>
              <a:rPr lang="en-US" sz="3200" b="1" dirty="0"/>
              <a:t> - 683 feet below sea level. </a:t>
            </a:r>
          </a:p>
        </p:txBody>
      </p:sp>
      <p:pic>
        <p:nvPicPr>
          <p:cNvPr id="4" name="Picture 3" descr="Discovering the Significance of Cana: Exploring Maps and Insights from  Galilee">
            <a:extLst>
              <a:ext uri="{FF2B5EF4-FFF2-40B4-BE49-F238E27FC236}">
                <a16:creationId xmlns:a16="http://schemas.microsoft.com/office/drawing/2014/main" id="{E9D49E51-88B2-645C-9BB1-DE41016CAA4C}"/>
              </a:ext>
            </a:extLst>
          </p:cNvPr>
          <p:cNvPicPr>
            <a:picLocks noChangeAspect="1"/>
          </p:cNvPicPr>
          <p:nvPr/>
        </p:nvPicPr>
        <p:blipFill>
          <a:blip r:embed="rId2"/>
          <a:srcRect l="9104" r="5304" b="15496"/>
          <a:stretch>
            <a:fillRect/>
          </a:stretch>
        </p:blipFill>
        <p:spPr>
          <a:xfrm>
            <a:off x="2930627" y="2758134"/>
            <a:ext cx="5869858" cy="3713798"/>
          </a:xfrm>
          <a:prstGeom prst="rect">
            <a:avLst/>
          </a:prstGeom>
          <a:ln>
            <a:solidFill>
              <a:schemeClr val="tx1"/>
            </a:solidFill>
          </a:ln>
          <a:effectLst>
            <a:outerShdw blurRad="50800" dist="38100" dir="2700000" algn="tl" rotWithShape="0">
              <a:prstClr val="black">
                <a:alpha val="40000"/>
              </a:prstClr>
            </a:outerShdw>
          </a:effectLst>
        </p:spPr>
      </p:pic>
      <p:sp>
        <p:nvSpPr>
          <p:cNvPr id="6" name="Arrow: Right 5">
            <a:extLst>
              <a:ext uri="{FF2B5EF4-FFF2-40B4-BE49-F238E27FC236}">
                <a16:creationId xmlns:a16="http://schemas.microsoft.com/office/drawing/2014/main" id="{FE3F4F5D-D305-EAF6-5D50-5A02A0E461B3}"/>
              </a:ext>
            </a:extLst>
          </p:cNvPr>
          <p:cNvSpPr/>
          <p:nvPr/>
        </p:nvSpPr>
        <p:spPr>
          <a:xfrm rot="2503923">
            <a:off x="1204747" y="3607866"/>
            <a:ext cx="2978367" cy="53292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Arrow: Right 7">
            <a:extLst>
              <a:ext uri="{FF2B5EF4-FFF2-40B4-BE49-F238E27FC236}">
                <a16:creationId xmlns:a16="http://schemas.microsoft.com/office/drawing/2014/main" id="{A756C592-E17F-9270-B516-7D3023806025}"/>
              </a:ext>
            </a:extLst>
          </p:cNvPr>
          <p:cNvSpPr/>
          <p:nvPr/>
        </p:nvSpPr>
        <p:spPr>
          <a:xfrm rot="6935610">
            <a:off x="5936012" y="3241608"/>
            <a:ext cx="2978367" cy="532926"/>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79319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8D36E-CDE3-DC96-FC5B-4D473F34F8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19F3F-4B5D-DF5E-2B96-2EDCF9CACCF9}"/>
              </a:ext>
            </a:extLst>
          </p:cNvPr>
          <p:cNvSpPr>
            <a:spLocks noGrp="1"/>
          </p:cNvSpPr>
          <p:nvPr>
            <p:ph idx="1"/>
          </p:nvPr>
        </p:nvSpPr>
        <p:spPr>
          <a:xfrm>
            <a:off x="628650" y="403123"/>
            <a:ext cx="7886700" cy="4480132"/>
          </a:xfrm>
        </p:spPr>
        <p:txBody>
          <a:bodyPr>
            <a:normAutofit/>
          </a:bodyPr>
          <a:lstStyle/>
          <a:p>
            <a:pPr marL="514350" indent="-514350">
              <a:buSzPct val="80000"/>
              <a:buFont typeface="+mj-lt"/>
              <a:buAutoNum type="arabicPeriod" startAt="48"/>
            </a:pPr>
            <a:r>
              <a:rPr lang="en-US" sz="3200" dirty="0"/>
              <a:t>Then Jesus said to him, “Unless you people see signs and wonders, you will by no means believe.” </a:t>
            </a:r>
          </a:p>
          <a:p>
            <a:pPr marL="514350" indent="-514350">
              <a:buSzPct val="80000"/>
              <a:buFont typeface="+mj-lt"/>
              <a:buAutoNum type="arabicPeriod" startAt="48"/>
            </a:pPr>
            <a:r>
              <a:rPr lang="en-US" sz="3200" dirty="0"/>
              <a:t>The nobleman said to Him, “Sir, come down before my child dies!” </a:t>
            </a:r>
          </a:p>
          <a:p>
            <a:pPr marL="514350" indent="-514350">
              <a:buSzPct val="80000"/>
              <a:buFont typeface="+mj-lt"/>
              <a:buAutoNum type="arabicPeriod" startAt="48"/>
            </a:pPr>
            <a:r>
              <a:rPr lang="en-US" sz="3200" dirty="0"/>
              <a:t>Jesus said to him, “Go your way; your son lives.” So the man believed the word that Jesus spoke to him, and he went his way. </a:t>
            </a:r>
          </a:p>
        </p:txBody>
      </p:sp>
      <p:pic>
        <p:nvPicPr>
          <p:cNvPr id="6" name="Picture 5" descr="Photo Open Bible Isolated On White Stock Photo 109651385 | Shutterstock">
            <a:extLst>
              <a:ext uri="{FF2B5EF4-FFF2-40B4-BE49-F238E27FC236}">
                <a16:creationId xmlns:a16="http://schemas.microsoft.com/office/drawing/2014/main" id="{69E94FB7-645E-9B7F-620E-A4C352FB15B4}"/>
              </a:ext>
            </a:extLst>
          </p:cNvPr>
          <p:cNvPicPr>
            <a:picLocks noChangeAspect="1"/>
          </p:cNvPicPr>
          <p:nvPr/>
        </p:nvPicPr>
        <p:blipFill>
          <a:blip r:embed="rId2"/>
          <a:srcRect b="8341"/>
          <a:stretch>
            <a:fillRect/>
          </a:stretch>
        </p:blipFill>
        <p:spPr>
          <a:xfrm>
            <a:off x="6135329" y="4883255"/>
            <a:ext cx="2619835" cy="1724021"/>
          </a:xfrm>
          <a:prstGeom prst="rect">
            <a:avLst/>
          </a:prstGeom>
        </p:spPr>
      </p:pic>
    </p:spTree>
    <p:extLst>
      <p:ext uri="{BB962C8B-B14F-4D97-AF65-F5344CB8AC3E}">
        <p14:creationId xmlns:p14="http://schemas.microsoft.com/office/powerpoint/2010/main" val="403980147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0D6D-F880-5FF0-177E-73195A1FD2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F7E13-7FAE-091D-1A32-60D80EE84269}"/>
              </a:ext>
            </a:extLst>
          </p:cNvPr>
          <p:cNvSpPr>
            <a:spLocks noGrp="1"/>
          </p:cNvSpPr>
          <p:nvPr>
            <p:ph idx="1"/>
          </p:nvPr>
        </p:nvSpPr>
        <p:spPr>
          <a:xfrm>
            <a:off x="628650" y="403123"/>
            <a:ext cx="7886700" cy="4480132"/>
          </a:xfrm>
        </p:spPr>
        <p:txBody>
          <a:bodyPr>
            <a:normAutofit fontScale="92500"/>
          </a:bodyPr>
          <a:lstStyle/>
          <a:p>
            <a:pPr marL="514350" indent="-514350">
              <a:buSzPct val="80000"/>
              <a:buFont typeface="+mj-lt"/>
              <a:buAutoNum type="arabicPeriod" startAt="51"/>
            </a:pPr>
            <a:r>
              <a:rPr lang="en-US" sz="3200" dirty="0"/>
              <a:t>And as he was now going down, his servants met him and told him, saying, “Your son lives!” </a:t>
            </a:r>
          </a:p>
          <a:p>
            <a:pPr marL="514350" indent="-514350">
              <a:buSzPct val="80000"/>
              <a:buFont typeface="+mj-lt"/>
              <a:buAutoNum type="arabicPeriod" startAt="51"/>
            </a:pPr>
            <a:r>
              <a:rPr lang="en-US" sz="3200" dirty="0"/>
              <a:t>Then he inquired of them the hour when he got better. And they said to him, “Yesterday at the seventh hour the fever left him.” </a:t>
            </a:r>
          </a:p>
          <a:p>
            <a:pPr marL="514350" indent="-514350">
              <a:buSzPct val="80000"/>
              <a:buFont typeface="+mj-lt"/>
              <a:buAutoNum type="arabicPeriod" startAt="51"/>
            </a:pPr>
            <a:r>
              <a:rPr lang="en-US" sz="3200" dirty="0"/>
              <a:t>So the father knew that it was at the same hour in which Jesus said to him, “Your son lives.” And he himself believed, and his whole household. </a:t>
            </a:r>
          </a:p>
        </p:txBody>
      </p:sp>
      <p:pic>
        <p:nvPicPr>
          <p:cNvPr id="6" name="Picture 5" descr="Photo Open Bible Isolated On White Stock Photo 109651385 | Shutterstock">
            <a:extLst>
              <a:ext uri="{FF2B5EF4-FFF2-40B4-BE49-F238E27FC236}">
                <a16:creationId xmlns:a16="http://schemas.microsoft.com/office/drawing/2014/main" id="{3A0577FC-B3DF-E8D0-67AF-16371818897C}"/>
              </a:ext>
            </a:extLst>
          </p:cNvPr>
          <p:cNvPicPr>
            <a:picLocks noChangeAspect="1"/>
          </p:cNvPicPr>
          <p:nvPr/>
        </p:nvPicPr>
        <p:blipFill>
          <a:blip r:embed="rId2"/>
          <a:srcRect b="8341"/>
          <a:stretch>
            <a:fillRect/>
          </a:stretch>
        </p:blipFill>
        <p:spPr>
          <a:xfrm>
            <a:off x="6135329" y="4883255"/>
            <a:ext cx="2619835" cy="1724021"/>
          </a:xfrm>
          <a:prstGeom prst="rect">
            <a:avLst/>
          </a:prstGeom>
        </p:spPr>
      </p:pic>
    </p:spTree>
    <p:extLst>
      <p:ext uri="{BB962C8B-B14F-4D97-AF65-F5344CB8AC3E}">
        <p14:creationId xmlns:p14="http://schemas.microsoft.com/office/powerpoint/2010/main" val="254501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going up Images - Free Download on Magnific (formerly Freepik)">
            <a:extLst>
              <a:ext uri="{FF2B5EF4-FFF2-40B4-BE49-F238E27FC236}">
                <a16:creationId xmlns:a16="http://schemas.microsoft.com/office/drawing/2014/main" id="{FE3E7887-E2DC-512F-6EF3-1518370B013F}"/>
              </a:ext>
            </a:extLst>
          </p:cNvPr>
          <p:cNvPicPr>
            <a:picLocks noChangeAspect="1"/>
          </p:cNvPicPr>
          <p:nvPr/>
        </p:nvPicPr>
        <p:blipFill>
          <a:blip r:embed="rId2"/>
          <a:stretch>
            <a:fillRect/>
          </a:stretch>
        </p:blipFill>
        <p:spPr>
          <a:xfrm>
            <a:off x="5663873" y="3692320"/>
            <a:ext cx="2966589" cy="2878393"/>
          </a:xfrm>
          <a:prstGeom prst="rect">
            <a:avLst/>
          </a:prstGeom>
        </p:spPr>
      </p:pic>
      <p:sp>
        <p:nvSpPr>
          <p:cNvPr id="2" name="Title 1">
            <a:extLst>
              <a:ext uri="{FF2B5EF4-FFF2-40B4-BE49-F238E27FC236}">
                <a16:creationId xmlns:a16="http://schemas.microsoft.com/office/drawing/2014/main" id="{E6F6DADF-F6F8-D112-79B3-5E21A6F03518}"/>
              </a:ext>
            </a:extLst>
          </p:cNvPr>
          <p:cNvSpPr>
            <a:spLocks noGrp="1"/>
          </p:cNvSpPr>
          <p:nvPr>
            <p:ph type="title"/>
          </p:nvPr>
        </p:nvSpPr>
        <p:spPr/>
        <p:txBody>
          <a:bodyPr/>
          <a:lstStyle/>
          <a:p>
            <a:pPr algn="ctr"/>
            <a:r>
              <a:rPr lang="en-US" b="1" dirty="0">
                <a:latin typeface="+mn-lt"/>
              </a:rPr>
              <a:t>The Progression of the Nobleman’s Faith</a:t>
            </a:r>
          </a:p>
        </p:txBody>
      </p:sp>
      <p:sp>
        <p:nvSpPr>
          <p:cNvPr id="3" name="Content Placeholder 2">
            <a:extLst>
              <a:ext uri="{FF2B5EF4-FFF2-40B4-BE49-F238E27FC236}">
                <a16:creationId xmlns:a16="http://schemas.microsoft.com/office/drawing/2014/main" id="{4988227B-8BC6-5102-13B2-9346DDED3902}"/>
              </a:ext>
            </a:extLst>
          </p:cNvPr>
          <p:cNvSpPr>
            <a:spLocks noGrp="1"/>
          </p:cNvSpPr>
          <p:nvPr>
            <p:ph idx="1"/>
          </p:nvPr>
        </p:nvSpPr>
        <p:spPr>
          <a:xfrm>
            <a:off x="628650" y="2084439"/>
            <a:ext cx="7886700" cy="4092524"/>
          </a:xfrm>
        </p:spPr>
        <p:txBody>
          <a:bodyPr>
            <a:normAutofit/>
          </a:bodyPr>
          <a:lstStyle/>
          <a:p>
            <a:pPr marL="514350" indent="-514350">
              <a:buFont typeface="+mj-lt"/>
              <a:buAutoNum type="arabicPeriod"/>
            </a:pPr>
            <a:r>
              <a:rPr lang="en-US" sz="3200" b="1" dirty="0"/>
              <a:t>He believed in the power of Jesus because of the reports. </a:t>
            </a:r>
          </a:p>
          <a:p>
            <a:pPr marL="514350" indent="-514350">
              <a:buFont typeface="+mj-lt"/>
              <a:buAutoNum type="arabicPeriod"/>
            </a:pPr>
            <a:r>
              <a:rPr lang="en-US" sz="3200" b="1" dirty="0"/>
              <a:t>He believed the words Jesus spoke. </a:t>
            </a:r>
          </a:p>
          <a:p>
            <a:pPr marL="514350" indent="-514350">
              <a:buFont typeface="+mj-lt"/>
              <a:buAutoNum type="arabicPeriod"/>
            </a:pPr>
            <a:r>
              <a:rPr lang="en-US" sz="3200" b="1" dirty="0"/>
              <a:t>He believed in Jesus. </a:t>
            </a:r>
          </a:p>
          <a:p>
            <a:pPr marL="514350" indent="-514350">
              <a:buFont typeface="+mj-lt"/>
              <a:buAutoNum type="arabicPeriod"/>
            </a:pPr>
            <a:r>
              <a:rPr lang="en-US" sz="3200" b="1" dirty="0"/>
              <a:t>He shared this belief with others.</a:t>
            </a:r>
          </a:p>
        </p:txBody>
      </p:sp>
    </p:spTree>
    <p:extLst>
      <p:ext uri="{BB962C8B-B14F-4D97-AF65-F5344CB8AC3E}">
        <p14:creationId xmlns:p14="http://schemas.microsoft.com/office/powerpoint/2010/main" val="3231232217"/>
      </p:ext>
    </p:extLst>
  </p:cSld>
  <p:clrMapOvr>
    <a:masterClrMapping/>
  </p:clrMapOvr>
  <p:transition spd="slow">
    <p:cover dir="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3EC3BA-E55A-F5F3-ED1A-D3E01D09DAC4}"/>
              </a:ext>
            </a:extLst>
          </p:cNvPr>
          <p:cNvSpPr/>
          <p:nvPr/>
        </p:nvSpPr>
        <p:spPr>
          <a:xfrm>
            <a:off x="245806" y="163941"/>
            <a:ext cx="8652388" cy="65318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DA30E7A-D755-9895-8EA9-131E699BCE5B}"/>
              </a:ext>
            </a:extLst>
          </p:cNvPr>
          <p:cNvSpPr>
            <a:spLocks noGrp="1"/>
          </p:cNvSpPr>
          <p:nvPr>
            <p:ph type="title"/>
          </p:nvPr>
        </p:nvSpPr>
        <p:spPr>
          <a:xfrm>
            <a:off x="717140" y="332002"/>
            <a:ext cx="7709719" cy="1325563"/>
          </a:xfrm>
        </p:spPr>
        <p:txBody>
          <a:bodyPr>
            <a:normAutofit/>
          </a:bodyPr>
          <a:lstStyle/>
          <a:p>
            <a:pPr algn="ctr"/>
            <a:r>
              <a:rPr lang="en-US" sz="3600" b="1" dirty="0"/>
              <a:t>What This Sign Tells Us About Jesus</a:t>
            </a:r>
          </a:p>
        </p:txBody>
      </p:sp>
      <p:sp>
        <p:nvSpPr>
          <p:cNvPr id="3" name="Content Placeholder 2">
            <a:extLst>
              <a:ext uri="{FF2B5EF4-FFF2-40B4-BE49-F238E27FC236}">
                <a16:creationId xmlns:a16="http://schemas.microsoft.com/office/drawing/2014/main" id="{D41E3E10-61A5-6E7F-081F-2FDDE0ABB679}"/>
              </a:ext>
            </a:extLst>
          </p:cNvPr>
          <p:cNvSpPr>
            <a:spLocks noGrp="1"/>
          </p:cNvSpPr>
          <p:nvPr>
            <p:ph idx="1"/>
          </p:nvPr>
        </p:nvSpPr>
        <p:spPr/>
        <p:txBody>
          <a:bodyPr>
            <a:normAutofit/>
          </a:bodyPr>
          <a:lstStyle/>
          <a:p>
            <a:r>
              <a:rPr lang="en-US" sz="3200" dirty="0"/>
              <a:t>Jesus has power over </a:t>
            </a:r>
            <a:r>
              <a:rPr lang="en-US" sz="3200" b="1" dirty="0"/>
              <a:t>distance</a:t>
            </a:r>
            <a:r>
              <a:rPr lang="en-US" sz="3200" dirty="0"/>
              <a:t>. </a:t>
            </a:r>
          </a:p>
          <a:p>
            <a:endParaRPr lang="en-US" sz="800" dirty="0"/>
          </a:p>
          <a:p>
            <a:r>
              <a:rPr lang="en-US" sz="3200" dirty="0"/>
              <a:t>Physical distance is an obstacle to us. We can’t be in two places at once. </a:t>
            </a:r>
          </a:p>
          <a:p>
            <a:r>
              <a:rPr lang="en-US" sz="3200" dirty="0"/>
              <a:t>This is no obstacle to One who is exercising absolute divine authority! </a:t>
            </a:r>
          </a:p>
          <a:p>
            <a:r>
              <a:rPr lang="en-US" sz="3200" dirty="0"/>
              <a:t>Matthew 8:5-10 </a:t>
            </a:r>
          </a:p>
        </p:txBody>
      </p:sp>
    </p:spTree>
    <p:extLst>
      <p:ext uri="{BB962C8B-B14F-4D97-AF65-F5344CB8AC3E}">
        <p14:creationId xmlns:p14="http://schemas.microsoft.com/office/powerpoint/2010/main" val="5424756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6428-799B-15D3-8497-A2A65F207FC0}"/>
              </a:ext>
            </a:extLst>
          </p:cNvPr>
          <p:cNvSpPr>
            <a:spLocks noGrp="1"/>
          </p:cNvSpPr>
          <p:nvPr>
            <p:ph type="title"/>
          </p:nvPr>
        </p:nvSpPr>
        <p:spPr>
          <a:xfrm>
            <a:off x="628650" y="365126"/>
            <a:ext cx="7886700" cy="962229"/>
          </a:xfrm>
          <a:solidFill>
            <a:schemeClr val="accent1"/>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Important Lessons</a:t>
            </a:r>
          </a:p>
        </p:txBody>
      </p:sp>
      <p:sp>
        <p:nvSpPr>
          <p:cNvPr id="3" name="Content Placeholder 2">
            <a:extLst>
              <a:ext uri="{FF2B5EF4-FFF2-40B4-BE49-F238E27FC236}">
                <a16:creationId xmlns:a16="http://schemas.microsoft.com/office/drawing/2014/main" id="{EEB45232-1D7B-D73E-9F18-0B7E06E7393D}"/>
              </a:ext>
            </a:extLst>
          </p:cNvPr>
          <p:cNvSpPr>
            <a:spLocks noGrp="1"/>
          </p:cNvSpPr>
          <p:nvPr>
            <p:ph idx="1"/>
          </p:nvPr>
        </p:nvSpPr>
        <p:spPr/>
        <p:txBody>
          <a:bodyPr>
            <a:normAutofit/>
          </a:bodyPr>
          <a:lstStyle/>
          <a:p>
            <a:r>
              <a:rPr lang="en-US" sz="3200" dirty="0"/>
              <a:t>Jesus doesn’t have to do things our way to get them done.</a:t>
            </a:r>
            <a:r>
              <a:rPr lang="en-US" sz="3200" dirty="0">
                <a:solidFill>
                  <a:schemeClr val="accent1"/>
                </a:solidFill>
              </a:rPr>
              <a:t> </a:t>
            </a:r>
          </a:p>
          <a:p>
            <a:r>
              <a:rPr lang="en-US" sz="3200" dirty="0"/>
              <a:t>Jesus can be trusted with our most precious possessions and our most pressing problems. </a:t>
            </a:r>
            <a:endParaRPr lang="en-US" sz="3200" dirty="0">
              <a:solidFill>
                <a:schemeClr val="accent1"/>
              </a:solidFill>
            </a:endParaRPr>
          </a:p>
          <a:p>
            <a:r>
              <a:rPr lang="en-US" sz="3200" dirty="0"/>
              <a:t>Jesus has power over distance. </a:t>
            </a:r>
          </a:p>
          <a:p>
            <a:pPr lvl="1"/>
            <a:r>
              <a:rPr lang="en-US" sz="2800" dirty="0"/>
              <a:t>He may be in Heaven, but He is with us always! </a:t>
            </a:r>
          </a:p>
        </p:txBody>
      </p:sp>
    </p:spTree>
    <p:extLst>
      <p:ext uri="{BB962C8B-B14F-4D97-AF65-F5344CB8AC3E}">
        <p14:creationId xmlns:p14="http://schemas.microsoft.com/office/powerpoint/2010/main" val="4079957386"/>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6885</TotalTime>
  <Words>465</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Aptos Display</vt:lpstr>
      <vt:lpstr>Arial</vt:lpstr>
      <vt:lpstr>Calibri</vt:lpstr>
      <vt:lpstr>Century Gothic</vt:lpstr>
      <vt:lpstr>Times New Roman</vt:lpstr>
      <vt:lpstr>Wingdings 3</vt:lpstr>
      <vt:lpstr>2_Ion Boardroom</vt:lpstr>
      <vt:lpstr>Office Theme</vt:lpstr>
      <vt:lpstr>PowerPoint Presentation</vt:lpstr>
      <vt:lpstr>John’s Gospel Focuses on Belief</vt:lpstr>
      <vt:lpstr>PowerPoint Presentation</vt:lpstr>
      <vt:lpstr>“come down” </vt:lpstr>
      <vt:lpstr>PowerPoint Presentation</vt:lpstr>
      <vt:lpstr>PowerPoint Presentation</vt:lpstr>
      <vt:lpstr>The Progression of the Nobleman’s Faith</vt:lpstr>
      <vt:lpstr>What This Sign Tells Us About Jesus</vt:lpstr>
      <vt:lpstr>Important Lessons</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295</cp:revision>
  <dcterms:created xsi:type="dcterms:W3CDTF">2008-03-16T18:22:36Z</dcterms:created>
  <dcterms:modified xsi:type="dcterms:W3CDTF">2026-07-12T19:47:05Z</dcterms:modified>
</cp:coreProperties>
</file>