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4" r:id="rId2"/>
  </p:sldMasterIdLst>
  <p:notesMasterIdLst>
    <p:notesMasterId r:id="rId13"/>
  </p:notesMasterIdLst>
  <p:sldIdLst>
    <p:sldId id="256" r:id="rId3"/>
    <p:sldId id="267" r:id="rId4"/>
    <p:sldId id="276" r:id="rId5"/>
    <p:sldId id="277" r:id="rId6"/>
    <p:sldId id="278" r:id="rId7"/>
    <p:sldId id="279" r:id="rId8"/>
    <p:sldId id="280" r:id="rId9"/>
    <p:sldId id="282" r:id="rId10"/>
    <p:sldId id="281"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256"/>
            <p14:sldId id="267"/>
            <p14:sldId id="276"/>
            <p14:sldId id="277"/>
            <p14:sldId id="278"/>
            <p14:sldId id="279"/>
            <p14:sldId id="280"/>
            <p14:sldId id="282"/>
            <p14:sldId id="281"/>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0" d="100"/>
          <a:sy n="70" d="100"/>
        </p:scale>
        <p:origin x="423" y="4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7/5/2026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7/5/2026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241470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64148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C1E1F-2B90-4632-A886-F97F3FBA8E98}"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99668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4C1E1F-2B90-4632-A886-F97F3FBA8E98}"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3244964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4C1E1F-2B90-4632-A886-F97F3FBA8E98}" type="datetimeFigureOut">
              <a:rPr lang="en-US" smtClean="0"/>
              <a:t>7/5/2026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7930845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4C1E1F-2B90-4632-A886-F97F3FBA8E98}" type="datetimeFigureOut">
              <a:rPr lang="en-US" smtClean="0"/>
              <a:t>7/5/2026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875320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C1E1F-2B90-4632-A886-F97F3FBA8E98}" type="datetimeFigureOut">
              <a:rPr lang="en-US" smtClean="0"/>
              <a:t>7/5/2026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7767866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139171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8652601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1507578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917696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7/5/2026</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7/5/2026</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7/5/2026</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7/5/2026</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txBody>
            <a:bodyPr/>
            <a:lstStyle/>
            <a:p>
              <a:endParaRPr lang="en-US"/>
            </a:p>
          </p:txBody>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7/5/2026</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4C1E1F-2B90-4632-A886-F97F3FBA8E98}" type="datetimeFigureOut">
              <a:rPr lang="en-US" smtClean="0"/>
              <a:t>7/5/2026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191A66-0E0C-483D-B55B-474F0ADB5398}" type="slidenum">
              <a:rPr lang="en-US" smtClean="0"/>
              <a:t>‹#›</a:t>
            </a:fld>
            <a:endParaRPr lang="en-US"/>
          </a:p>
        </p:txBody>
      </p:sp>
    </p:spTree>
    <p:extLst>
      <p:ext uri="{BB962C8B-B14F-4D97-AF65-F5344CB8AC3E}">
        <p14:creationId xmlns:p14="http://schemas.microsoft.com/office/powerpoint/2010/main" val="1398956302"/>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3813149-0EF5-2417-E602-173F9AA7E7A6}"/>
              </a:ext>
            </a:extLst>
          </p:cNvPr>
          <p:cNvSpPr>
            <a:spLocks noGrp="1"/>
          </p:cNvSpPr>
          <p:nvPr>
            <p:ph type="subTitle" idx="1"/>
          </p:nvPr>
        </p:nvSpPr>
        <p:spPr>
          <a:xfrm>
            <a:off x="1143000" y="4752405"/>
            <a:ext cx="6858000" cy="1510739"/>
          </a:xfrm>
        </p:spPr>
        <p:txBody>
          <a:bodyPr>
            <a:normAutofit/>
          </a:bodyPr>
          <a:lstStyle/>
          <a:p>
            <a:r>
              <a:rPr lang="en-US" sz="4000" b="1" dirty="0">
                <a:solidFill>
                  <a:schemeClr val="bg1"/>
                </a:solidFill>
                <a:latin typeface="Times New Roman" panose="02020603050405020304" pitchFamily="18" charset="0"/>
                <a:cs typeface="Times New Roman" panose="02020603050405020304" pitchFamily="18" charset="0"/>
              </a:rPr>
              <a:t>Water into Wine</a:t>
            </a:r>
          </a:p>
          <a:p>
            <a:r>
              <a:rPr lang="en-US" sz="3200" b="1" dirty="0">
                <a:solidFill>
                  <a:schemeClr val="bg1"/>
                </a:solidFill>
                <a:latin typeface="Times New Roman" panose="02020603050405020304" pitchFamily="18" charset="0"/>
                <a:cs typeface="Times New Roman" panose="02020603050405020304" pitchFamily="18" charset="0"/>
              </a:rPr>
              <a:t>John 2:1-11</a:t>
            </a:r>
            <a:endParaRPr lang="en-US" sz="3200" b="1" dirty="0">
              <a:solidFill>
                <a:schemeClr val="bg1">
                  <a:lumMod val="95000"/>
                </a:schemeClr>
              </a:solidFill>
              <a:latin typeface="Times New Roman" panose="02020603050405020304" pitchFamily="18" charset="0"/>
              <a:cs typeface="Times New Roman" panose="02020603050405020304" pitchFamily="18" charset="0"/>
            </a:endParaRPr>
          </a:p>
        </p:txBody>
      </p:sp>
      <p:pic>
        <p:nvPicPr>
          <p:cNvPr id="4" name="Picture 3" descr="The 7 Signs of Jesus in John's Gospel | Zion Church York">
            <a:extLst>
              <a:ext uri="{FF2B5EF4-FFF2-40B4-BE49-F238E27FC236}">
                <a16:creationId xmlns:a16="http://schemas.microsoft.com/office/drawing/2014/main" id="{7D9B2AC8-F931-F257-1A1D-1F81BFD0D3CB}"/>
              </a:ext>
            </a:extLst>
          </p:cNvPr>
          <p:cNvPicPr>
            <a:picLocks noChangeAspect="1"/>
          </p:cNvPicPr>
          <p:nvPr/>
        </p:nvPicPr>
        <p:blipFill>
          <a:blip r:embed="rId2"/>
          <a:stretch>
            <a:fillRect/>
          </a:stretch>
        </p:blipFill>
        <p:spPr>
          <a:xfrm>
            <a:off x="1143000" y="509584"/>
            <a:ext cx="6858000" cy="3857625"/>
          </a:xfrm>
          <a:prstGeom prst="rect">
            <a:avLst/>
          </a:prstGeom>
          <a:ln>
            <a:solidFill>
              <a:srgbClr val="C00000"/>
            </a:solidFill>
          </a:ln>
        </p:spPr>
      </p:pic>
    </p:spTree>
    <p:extLst>
      <p:ext uri="{BB962C8B-B14F-4D97-AF65-F5344CB8AC3E}">
        <p14:creationId xmlns:p14="http://schemas.microsoft.com/office/powerpoint/2010/main" val="2573602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69BE6-D6D9-022B-5F1E-2E7D5EBA34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4AB0AB-43FB-8349-CEE0-6E9C824AF8E9}"/>
              </a:ext>
            </a:extLst>
          </p:cNvPr>
          <p:cNvSpPr>
            <a:spLocks noGrp="1"/>
          </p:cNvSpPr>
          <p:nvPr>
            <p:ph idx="1"/>
          </p:nvPr>
        </p:nvSpPr>
        <p:spPr>
          <a:xfrm>
            <a:off x="628650" y="403123"/>
            <a:ext cx="7886700" cy="4480132"/>
          </a:xfrm>
        </p:spPr>
        <p:txBody>
          <a:bodyPr>
            <a:normAutofit/>
          </a:bodyPr>
          <a:lstStyle/>
          <a:p>
            <a:pPr marL="514350" indent="-514350">
              <a:buSzPct val="80000"/>
              <a:buFont typeface="+mj-lt"/>
              <a:buAutoNum type="arabicPeriod"/>
            </a:pPr>
            <a:r>
              <a:rPr lang="en-US" sz="3200" dirty="0"/>
              <a:t>On the third day there was a wedding in Cana of Galilee, and the mother of Jesus was there. </a:t>
            </a:r>
          </a:p>
          <a:p>
            <a:pPr marL="514350" indent="-514350">
              <a:buSzPct val="80000"/>
              <a:buFont typeface="+mj-lt"/>
              <a:buAutoNum type="arabicPeriod"/>
            </a:pPr>
            <a:r>
              <a:rPr lang="en-US" sz="3200" dirty="0"/>
              <a:t>Now both Jesus and His disciples were invited to the wedding. </a:t>
            </a:r>
          </a:p>
          <a:p>
            <a:pPr marL="514350" indent="-514350">
              <a:buSzPct val="80000"/>
              <a:buFont typeface="+mj-lt"/>
              <a:buAutoNum type="arabicPeriod"/>
            </a:pPr>
            <a:r>
              <a:rPr lang="en-US" sz="3200" dirty="0"/>
              <a:t>And when they ran out of wine, the mother of Jesus said to Him, “They have no wine.” </a:t>
            </a:r>
          </a:p>
        </p:txBody>
      </p:sp>
      <p:pic>
        <p:nvPicPr>
          <p:cNvPr id="6" name="Picture 5" descr="Photo Open Bible Isolated On White Stock Photo 109651385 | Shutterstock">
            <a:extLst>
              <a:ext uri="{FF2B5EF4-FFF2-40B4-BE49-F238E27FC236}">
                <a16:creationId xmlns:a16="http://schemas.microsoft.com/office/drawing/2014/main" id="{60D1D60B-FE1D-A569-4ADA-B73028750F5D}"/>
              </a:ext>
            </a:extLst>
          </p:cNvPr>
          <p:cNvPicPr>
            <a:picLocks noChangeAspect="1"/>
          </p:cNvPicPr>
          <p:nvPr/>
        </p:nvPicPr>
        <p:blipFill>
          <a:blip r:embed="rId2"/>
          <a:srcRect b="8341"/>
          <a:stretch>
            <a:fillRect/>
          </a:stretch>
        </p:blipFill>
        <p:spPr>
          <a:xfrm>
            <a:off x="6135329" y="4883255"/>
            <a:ext cx="2619835" cy="1724021"/>
          </a:xfrm>
          <a:prstGeom prst="rect">
            <a:avLst/>
          </a:prstGeom>
        </p:spPr>
      </p:pic>
    </p:spTree>
    <p:extLst>
      <p:ext uri="{BB962C8B-B14F-4D97-AF65-F5344CB8AC3E}">
        <p14:creationId xmlns:p14="http://schemas.microsoft.com/office/powerpoint/2010/main" val="79931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8D36E-CDE3-DC96-FC5B-4D473F34F8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C19F3F-4B5D-DF5E-2B96-2EDCF9CACCF9}"/>
              </a:ext>
            </a:extLst>
          </p:cNvPr>
          <p:cNvSpPr>
            <a:spLocks noGrp="1"/>
          </p:cNvSpPr>
          <p:nvPr>
            <p:ph idx="1"/>
          </p:nvPr>
        </p:nvSpPr>
        <p:spPr>
          <a:xfrm>
            <a:off x="628650" y="403123"/>
            <a:ext cx="7886700" cy="4480132"/>
          </a:xfrm>
        </p:spPr>
        <p:txBody>
          <a:bodyPr>
            <a:normAutofit/>
          </a:bodyPr>
          <a:lstStyle/>
          <a:p>
            <a:pPr marL="514350" indent="-514350">
              <a:buSzPct val="80000"/>
              <a:buFont typeface="+mj-lt"/>
              <a:buAutoNum type="arabicPeriod" startAt="4"/>
            </a:pPr>
            <a:r>
              <a:rPr lang="en-US" sz="3200" dirty="0"/>
              <a:t>Jesus said to her, “Woman, what does your concern have to do with Me? My hour has not yet come.” </a:t>
            </a:r>
          </a:p>
          <a:p>
            <a:pPr marL="514350" indent="-514350">
              <a:buSzPct val="80000"/>
              <a:buFont typeface="+mj-lt"/>
              <a:buAutoNum type="arabicPeriod" startAt="4"/>
            </a:pPr>
            <a:endParaRPr lang="en-US" sz="800" dirty="0"/>
          </a:p>
          <a:p>
            <a:pPr marL="514350" indent="-514350">
              <a:buSzPct val="80000"/>
              <a:buFont typeface="+mj-lt"/>
              <a:buAutoNum type="arabicPeriod" startAt="4"/>
            </a:pPr>
            <a:r>
              <a:rPr lang="en-US" sz="3200" dirty="0"/>
              <a:t>His mother said to the servants, </a:t>
            </a:r>
            <a:br>
              <a:rPr lang="en-US" sz="3200" dirty="0"/>
            </a:br>
            <a:r>
              <a:rPr lang="en-US" sz="3200" dirty="0"/>
              <a:t>“Whatever He says to you, do it.” </a:t>
            </a:r>
          </a:p>
        </p:txBody>
      </p:sp>
      <p:pic>
        <p:nvPicPr>
          <p:cNvPr id="6" name="Picture 5" descr="Photo Open Bible Isolated On White Stock Photo 109651385 | Shutterstock">
            <a:extLst>
              <a:ext uri="{FF2B5EF4-FFF2-40B4-BE49-F238E27FC236}">
                <a16:creationId xmlns:a16="http://schemas.microsoft.com/office/drawing/2014/main" id="{69E94FB7-645E-9B7F-620E-A4C352FB15B4}"/>
              </a:ext>
            </a:extLst>
          </p:cNvPr>
          <p:cNvPicPr>
            <a:picLocks noChangeAspect="1"/>
          </p:cNvPicPr>
          <p:nvPr/>
        </p:nvPicPr>
        <p:blipFill>
          <a:blip r:embed="rId2"/>
          <a:srcRect b="8341"/>
          <a:stretch>
            <a:fillRect/>
          </a:stretch>
        </p:blipFill>
        <p:spPr>
          <a:xfrm>
            <a:off x="6135329" y="4883255"/>
            <a:ext cx="2619835" cy="1724021"/>
          </a:xfrm>
          <a:prstGeom prst="rect">
            <a:avLst/>
          </a:prstGeom>
        </p:spPr>
      </p:pic>
    </p:spTree>
    <p:extLst>
      <p:ext uri="{BB962C8B-B14F-4D97-AF65-F5344CB8AC3E}">
        <p14:creationId xmlns:p14="http://schemas.microsoft.com/office/powerpoint/2010/main" val="403980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D2D62-87B7-C4EC-8377-260393993EE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42A319-EF4D-A38F-F828-E372147C3688}"/>
              </a:ext>
            </a:extLst>
          </p:cNvPr>
          <p:cNvSpPr>
            <a:spLocks noGrp="1"/>
          </p:cNvSpPr>
          <p:nvPr>
            <p:ph idx="1"/>
          </p:nvPr>
        </p:nvSpPr>
        <p:spPr>
          <a:xfrm>
            <a:off x="628650" y="403123"/>
            <a:ext cx="7886700" cy="4480132"/>
          </a:xfrm>
        </p:spPr>
        <p:txBody>
          <a:bodyPr>
            <a:normAutofit/>
          </a:bodyPr>
          <a:lstStyle/>
          <a:p>
            <a:pPr marL="514350" indent="-514350">
              <a:buSzPct val="80000"/>
              <a:buFont typeface="+mj-lt"/>
              <a:buAutoNum type="arabicPeriod" startAt="6"/>
            </a:pPr>
            <a:r>
              <a:rPr lang="en-US" sz="3200" dirty="0"/>
              <a:t>Now there were set there six waterpots of stone, according to the manner of purification of the Jews, containing twenty or thirty gallons apiece. </a:t>
            </a:r>
          </a:p>
          <a:p>
            <a:pPr marL="514350" indent="-514350">
              <a:buSzPct val="80000"/>
              <a:buFont typeface="+mj-lt"/>
              <a:buAutoNum type="arabicPeriod" startAt="6"/>
            </a:pPr>
            <a:r>
              <a:rPr lang="en-US" sz="3200" dirty="0"/>
              <a:t>Jesus said to them, “Fill the waterpots with water.” And they filled them up to the brim. </a:t>
            </a:r>
          </a:p>
        </p:txBody>
      </p:sp>
      <p:pic>
        <p:nvPicPr>
          <p:cNvPr id="4" name="Picture 3" descr="water-features4">
            <a:extLst>
              <a:ext uri="{FF2B5EF4-FFF2-40B4-BE49-F238E27FC236}">
                <a16:creationId xmlns:a16="http://schemas.microsoft.com/office/drawing/2014/main" id="{30DF1971-5756-277E-87C0-0D59ED11F1B1}"/>
              </a:ext>
            </a:extLst>
          </p:cNvPr>
          <p:cNvPicPr>
            <a:picLocks noChangeAspect="1"/>
          </p:cNvPicPr>
          <p:nvPr/>
        </p:nvPicPr>
        <p:blipFill>
          <a:blip r:embed="rId2"/>
          <a:stretch>
            <a:fillRect/>
          </a:stretch>
        </p:blipFill>
        <p:spPr>
          <a:xfrm>
            <a:off x="918702" y="4711802"/>
            <a:ext cx="2705100" cy="1743075"/>
          </a:xfrm>
          <a:prstGeom prst="rect">
            <a:avLst/>
          </a:prstGeom>
          <a:ln>
            <a:solidFill>
              <a:schemeClr val="tx1"/>
            </a:solidFill>
          </a:ln>
          <a:effectLst>
            <a:outerShdw blurRad="50800" dist="38100" dir="2700000" algn="tl" rotWithShape="0">
              <a:prstClr val="black">
                <a:alpha val="40000"/>
              </a:prstClr>
            </a:outerShdw>
          </a:effectLst>
        </p:spPr>
      </p:pic>
      <p:pic>
        <p:nvPicPr>
          <p:cNvPr id="5" name="Picture 4" descr="Stone Water Jars">
            <a:extLst>
              <a:ext uri="{FF2B5EF4-FFF2-40B4-BE49-F238E27FC236}">
                <a16:creationId xmlns:a16="http://schemas.microsoft.com/office/drawing/2014/main" id="{4E9F795F-BDC5-9723-931F-E58337012543}"/>
              </a:ext>
            </a:extLst>
          </p:cNvPr>
          <p:cNvPicPr>
            <a:picLocks noChangeAspect="1"/>
          </p:cNvPicPr>
          <p:nvPr/>
        </p:nvPicPr>
        <p:blipFill>
          <a:blip r:embed="rId3"/>
          <a:srcRect t="40831"/>
          <a:stretch>
            <a:fillRect/>
          </a:stretch>
        </p:blipFill>
        <p:spPr>
          <a:xfrm>
            <a:off x="4139380" y="3993851"/>
            <a:ext cx="4302737" cy="2461026"/>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56581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E601C-F2A3-BA97-09B8-3A74718E4E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5877F4-B379-307B-0431-2344AAB281AA}"/>
              </a:ext>
            </a:extLst>
          </p:cNvPr>
          <p:cNvSpPr>
            <a:spLocks noGrp="1"/>
          </p:cNvSpPr>
          <p:nvPr>
            <p:ph idx="1"/>
          </p:nvPr>
        </p:nvSpPr>
        <p:spPr>
          <a:xfrm>
            <a:off x="628650" y="1356851"/>
            <a:ext cx="7886700" cy="3526403"/>
          </a:xfrm>
        </p:spPr>
        <p:txBody>
          <a:bodyPr>
            <a:normAutofit/>
          </a:bodyPr>
          <a:lstStyle/>
          <a:p>
            <a:pPr marL="514350" indent="-514350">
              <a:buSzPct val="80000"/>
              <a:buFont typeface="+mj-lt"/>
              <a:buAutoNum type="arabicPeriod" startAt="8"/>
            </a:pPr>
            <a:r>
              <a:rPr lang="en-US" sz="3200" dirty="0"/>
              <a:t>And He said to them, “Draw some out now, and take it to the master of the feast.” And they took it. </a:t>
            </a:r>
          </a:p>
        </p:txBody>
      </p:sp>
      <p:pic>
        <p:nvPicPr>
          <p:cNvPr id="6" name="Picture 5" descr="Photo Open Bible Isolated On White Stock Photo 109651385 | Shutterstock">
            <a:extLst>
              <a:ext uri="{FF2B5EF4-FFF2-40B4-BE49-F238E27FC236}">
                <a16:creationId xmlns:a16="http://schemas.microsoft.com/office/drawing/2014/main" id="{92AFA62F-AA9D-6A2C-4DE2-D2E97DA06EFD}"/>
              </a:ext>
            </a:extLst>
          </p:cNvPr>
          <p:cNvPicPr>
            <a:picLocks noChangeAspect="1"/>
          </p:cNvPicPr>
          <p:nvPr/>
        </p:nvPicPr>
        <p:blipFill>
          <a:blip r:embed="rId2"/>
          <a:srcRect b="8341"/>
          <a:stretch>
            <a:fillRect/>
          </a:stretch>
        </p:blipFill>
        <p:spPr>
          <a:xfrm>
            <a:off x="6135329" y="4883255"/>
            <a:ext cx="2619835" cy="1724021"/>
          </a:xfrm>
          <a:prstGeom prst="rect">
            <a:avLst/>
          </a:prstGeom>
        </p:spPr>
      </p:pic>
    </p:spTree>
    <p:extLst>
      <p:ext uri="{BB962C8B-B14F-4D97-AF65-F5344CB8AC3E}">
        <p14:creationId xmlns:p14="http://schemas.microsoft.com/office/powerpoint/2010/main" val="1366305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0B936-370F-6CD1-0623-EABF331052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30A238-8C6B-64DA-68C1-ED04A457D000}"/>
              </a:ext>
            </a:extLst>
          </p:cNvPr>
          <p:cNvSpPr>
            <a:spLocks noGrp="1"/>
          </p:cNvSpPr>
          <p:nvPr>
            <p:ph idx="1"/>
          </p:nvPr>
        </p:nvSpPr>
        <p:spPr>
          <a:xfrm>
            <a:off x="628650" y="403123"/>
            <a:ext cx="7886700" cy="4975122"/>
          </a:xfrm>
        </p:spPr>
        <p:txBody>
          <a:bodyPr>
            <a:normAutofit lnSpcReduction="10000"/>
          </a:bodyPr>
          <a:lstStyle/>
          <a:p>
            <a:pPr marL="514350" indent="-514350">
              <a:buSzPct val="80000"/>
              <a:buFont typeface="+mj-lt"/>
              <a:buAutoNum type="arabicPeriod" startAt="9"/>
            </a:pPr>
            <a:r>
              <a:rPr lang="en-US" sz="3200" dirty="0"/>
              <a:t>When the master of the feast had tasted the water that was made wine, and did not know where it came from (but the servants who had drawn the water knew), the master of the feast called the bridegroom. </a:t>
            </a:r>
          </a:p>
          <a:p>
            <a:pPr marL="514350" indent="-514350">
              <a:buSzPct val="80000"/>
              <a:buFont typeface="+mj-lt"/>
              <a:buAutoNum type="arabicPeriod" startAt="9"/>
            </a:pPr>
            <a:r>
              <a:rPr lang="en-US" sz="3200" dirty="0"/>
              <a:t>And he said to him, “Every man at the beginning sets out the good wine, and when the guests have well drunk, then the inferior. You have kept the good wine until now!”</a:t>
            </a:r>
          </a:p>
        </p:txBody>
      </p:sp>
      <p:pic>
        <p:nvPicPr>
          <p:cNvPr id="6" name="Picture 5" descr="Photo Open Bible Isolated On White Stock Photo 109651385 | Shutterstock">
            <a:extLst>
              <a:ext uri="{FF2B5EF4-FFF2-40B4-BE49-F238E27FC236}">
                <a16:creationId xmlns:a16="http://schemas.microsoft.com/office/drawing/2014/main" id="{0BB79042-F6AD-36C8-217A-1E13D616994E}"/>
              </a:ext>
            </a:extLst>
          </p:cNvPr>
          <p:cNvPicPr>
            <a:picLocks noChangeAspect="1"/>
          </p:cNvPicPr>
          <p:nvPr/>
        </p:nvPicPr>
        <p:blipFill>
          <a:blip r:embed="rId2"/>
          <a:srcRect b="8341"/>
          <a:stretch>
            <a:fillRect/>
          </a:stretch>
        </p:blipFill>
        <p:spPr>
          <a:xfrm>
            <a:off x="6135329" y="4883255"/>
            <a:ext cx="2619835" cy="1724021"/>
          </a:xfrm>
          <a:prstGeom prst="rect">
            <a:avLst/>
          </a:prstGeom>
        </p:spPr>
      </p:pic>
    </p:spTree>
    <p:extLst>
      <p:ext uri="{BB962C8B-B14F-4D97-AF65-F5344CB8AC3E}">
        <p14:creationId xmlns:p14="http://schemas.microsoft.com/office/powerpoint/2010/main" val="257503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E3EC3BA-E55A-F5F3-ED1A-D3E01D09DAC4}"/>
              </a:ext>
            </a:extLst>
          </p:cNvPr>
          <p:cNvSpPr/>
          <p:nvPr/>
        </p:nvSpPr>
        <p:spPr>
          <a:xfrm>
            <a:off x="245806" y="163941"/>
            <a:ext cx="8652388" cy="653182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DA30E7A-D755-9895-8EA9-131E699BCE5B}"/>
              </a:ext>
            </a:extLst>
          </p:cNvPr>
          <p:cNvSpPr>
            <a:spLocks noGrp="1"/>
          </p:cNvSpPr>
          <p:nvPr>
            <p:ph type="title"/>
          </p:nvPr>
        </p:nvSpPr>
        <p:spPr>
          <a:xfrm>
            <a:off x="805631" y="365126"/>
            <a:ext cx="5831144" cy="1325563"/>
          </a:xfrm>
        </p:spPr>
        <p:txBody>
          <a:bodyPr/>
          <a:lstStyle/>
          <a:p>
            <a:pPr algn="ctr"/>
            <a:r>
              <a:rPr lang="en-US" b="1" dirty="0"/>
              <a:t>Examining the Evidence</a:t>
            </a:r>
          </a:p>
        </p:txBody>
      </p:sp>
      <p:sp>
        <p:nvSpPr>
          <p:cNvPr id="3" name="Content Placeholder 2">
            <a:extLst>
              <a:ext uri="{FF2B5EF4-FFF2-40B4-BE49-F238E27FC236}">
                <a16:creationId xmlns:a16="http://schemas.microsoft.com/office/drawing/2014/main" id="{D41E3E10-61A5-6E7F-081F-2FDDE0ABB679}"/>
              </a:ext>
            </a:extLst>
          </p:cNvPr>
          <p:cNvSpPr>
            <a:spLocks noGrp="1"/>
          </p:cNvSpPr>
          <p:nvPr>
            <p:ph idx="1"/>
          </p:nvPr>
        </p:nvSpPr>
        <p:spPr/>
        <p:txBody>
          <a:bodyPr/>
          <a:lstStyle/>
          <a:p>
            <a:r>
              <a:rPr lang="en-US" dirty="0"/>
              <a:t>The master of the feast is an independent witness; his testimony is that wine was brought to him – the best wine of the entire feast. </a:t>
            </a:r>
          </a:p>
          <a:p>
            <a:r>
              <a:rPr lang="en-US" dirty="0"/>
              <a:t>There was no grape residue in the pots. They were ceremonial hand-washing water pots. </a:t>
            </a:r>
          </a:p>
          <a:p>
            <a:r>
              <a:rPr lang="en-US" dirty="0"/>
              <a:t>Nothing else was poured into the pots – they were filled to the brim with water. </a:t>
            </a:r>
          </a:p>
          <a:p>
            <a:r>
              <a:rPr lang="en-US" dirty="0"/>
              <a:t>The wedding guests weren’t in on a hoax – only the disciples and servants knew what was happening. </a:t>
            </a:r>
          </a:p>
        </p:txBody>
      </p:sp>
      <p:pic>
        <p:nvPicPr>
          <p:cNvPr id="4" name="Picture 3" descr="Amazon.com: Bristol Novelty Detective Magnifying Glass, 2X or 3X  Magnification, Glass Lens, Black - Perfect for Artwork, Halloween, Cosplay  &amp; More : Bristol Novelty: Toys &amp; Games">
            <a:extLst>
              <a:ext uri="{FF2B5EF4-FFF2-40B4-BE49-F238E27FC236}">
                <a16:creationId xmlns:a16="http://schemas.microsoft.com/office/drawing/2014/main" id="{9F126037-2EA9-00D4-9D47-2E1399E9375F}"/>
              </a:ext>
            </a:extLst>
          </p:cNvPr>
          <p:cNvPicPr>
            <a:picLocks noChangeAspect="1"/>
          </p:cNvPicPr>
          <p:nvPr/>
        </p:nvPicPr>
        <p:blipFill>
          <a:blip r:embed="rId2"/>
          <a:stretch>
            <a:fillRect/>
          </a:stretch>
        </p:blipFill>
        <p:spPr>
          <a:xfrm rot="19895728" flipH="1">
            <a:off x="7092867" y="388726"/>
            <a:ext cx="1110314" cy="1306252"/>
          </a:xfrm>
          <a:prstGeom prst="rect">
            <a:avLst/>
          </a:prstGeom>
        </p:spPr>
      </p:pic>
    </p:spTree>
    <p:extLst>
      <p:ext uri="{BB962C8B-B14F-4D97-AF65-F5344CB8AC3E}">
        <p14:creationId xmlns:p14="http://schemas.microsoft.com/office/powerpoint/2010/main" val="54247561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AFCD8-6CD1-1E07-B710-093E749F2D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34E8D4-6C3C-C64B-954F-8CC11BDB6139}"/>
              </a:ext>
            </a:extLst>
          </p:cNvPr>
          <p:cNvSpPr>
            <a:spLocks noGrp="1"/>
          </p:cNvSpPr>
          <p:nvPr>
            <p:ph idx="1"/>
          </p:nvPr>
        </p:nvSpPr>
        <p:spPr>
          <a:xfrm>
            <a:off x="628650" y="1111045"/>
            <a:ext cx="7886700" cy="3772210"/>
          </a:xfrm>
        </p:spPr>
        <p:txBody>
          <a:bodyPr>
            <a:normAutofit/>
          </a:bodyPr>
          <a:lstStyle/>
          <a:p>
            <a:pPr marL="514350" indent="-514350">
              <a:buSzPct val="80000"/>
              <a:buFont typeface="+mj-lt"/>
              <a:buAutoNum type="arabicPeriod" startAt="11"/>
            </a:pPr>
            <a:r>
              <a:rPr lang="en-US" sz="3200" dirty="0"/>
              <a:t>This beginning of signs Jesus did in Cana of Galilee, and manifested His glory; and His disciples believed in Him. </a:t>
            </a:r>
          </a:p>
        </p:txBody>
      </p:sp>
      <p:pic>
        <p:nvPicPr>
          <p:cNvPr id="6" name="Picture 5" descr="Photo Open Bible Isolated On White Stock Photo 109651385 | Shutterstock">
            <a:extLst>
              <a:ext uri="{FF2B5EF4-FFF2-40B4-BE49-F238E27FC236}">
                <a16:creationId xmlns:a16="http://schemas.microsoft.com/office/drawing/2014/main" id="{A6BAB001-B0FB-6FB3-BD3A-92ED21384A7C}"/>
              </a:ext>
            </a:extLst>
          </p:cNvPr>
          <p:cNvPicPr>
            <a:picLocks noChangeAspect="1"/>
          </p:cNvPicPr>
          <p:nvPr/>
        </p:nvPicPr>
        <p:blipFill>
          <a:blip r:embed="rId2"/>
          <a:srcRect b="8341"/>
          <a:stretch>
            <a:fillRect/>
          </a:stretch>
        </p:blipFill>
        <p:spPr>
          <a:xfrm>
            <a:off x="6135329" y="4883255"/>
            <a:ext cx="2619835" cy="1724021"/>
          </a:xfrm>
          <a:prstGeom prst="rect">
            <a:avLst/>
          </a:prstGeom>
        </p:spPr>
      </p:pic>
    </p:spTree>
    <p:extLst>
      <p:ext uri="{BB962C8B-B14F-4D97-AF65-F5344CB8AC3E}">
        <p14:creationId xmlns:p14="http://schemas.microsoft.com/office/powerpoint/2010/main" val="290148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16428-799B-15D3-8497-A2A65F207FC0}"/>
              </a:ext>
            </a:extLst>
          </p:cNvPr>
          <p:cNvSpPr>
            <a:spLocks noGrp="1"/>
          </p:cNvSpPr>
          <p:nvPr>
            <p:ph type="title"/>
          </p:nvPr>
        </p:nvSpPr>
        <p:spPr>
          <a:xfrm>
            <a:off x="628650" y="365126"/>
            <a:ext cx="7886700" cy="962229"/>
          </a:xfrm>
          <a:solidFill>
            <a:schemeClr val="accent1"/>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Additional Lessons</a:t>
            </a:r>
          </a:p>
        </p:txBody>
      </p:sp>
      <p:sp>
        <p:nvSpPr>
          <p:cNvPr id="3" name="Content Placeholder 2">
            <a:extLst>
              <a:ext uri="{FF2B5EF4-FFF2-40B4-BE49-F238E27FC236}">
                <a16:creationId xmlns:a16="http://schemas.microsoft.com/office/drawing/2014/main" id="{EEB45232-1D7B-D73E-9F18-0B7E06E7393D}"/>
              </a:ext>
            </a:extLst>
          </p:cNvPr>
          <p:cNvSpPr>
            <a:spLocks noGrp="1"/>
          </p:cNvSpPr>
          <p:nvPr>
            <p:ph idx="1"/>
          </p:nvPr>
        </p:nvSpPr>
        <p:spPr/>
        <p:txBody>
          <a:bodyPr/>
          <a:lstStyle/>
          <a:p>
            <a:r>
              <a:rPr lang="en-US" dirty="0"/>
              <a:t>Jesus attended social gatherings and festive events - </a:t>
            </a:r>
            <a:r>
              <a:rPr lang="en-US" dirty="0">
                <a:solidFill>
                  <a:schemeClr val="accent1"/>
                </a:solidFill>
              </a:rPr>
              <a:t>Matt. 5:13-16 </a:t>
            </a:r>
          </a:p>
          <a:p>
            <a:r>
              <a:rPr lang="en-US" dirty="0"/>
              <a:t>Jesus sanctioned and honored marriage - </a:t>
            </a:r>
            <a:br>
              <a:rPr lang="en-US" dirty="0"/>
            </a:br>
            <a:r>
              <a:rPr lang="en-US" dirty="0">
                <a:solidFill>
                  <a:schemeClr val="accent1"/>
                </a:solidFill>
              </a:rPr>
              <a:t>1 Tim. 4:3 </a:t>
            </a:r>
          </a:p>
          <a:p>
            <a:r>
              <a:rPr lang="en-US" dirty="0"/>
              <a:t>Mary had no special influence or command over the Lord - </a:t>
            </a:r>
            <a:r>
              <a:rPr lang="en-US" dirty="0">
                <a:solidFill>
                  <a:schemeClr val="accent1"/>
                </a:solidFill>
              </a:rPr>
              <a:t>1 Tim. 2:5; John 14:13-14; 16:23-26</a:t>
            </a:r>
          </a:p>
        </p:txBody>
      </p:sp>
    </p:spTree>
    <p:extLst>
      <p:ext uri="{BB962C8B-B14F-4D97-AF65-F5344CB8AC3E}">
        <p14:creationId xmlns:p14="http://schemas.microsoft.com/office/powerpoint/2010/main" val="40799573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6873</TotalTime>
  <Words>410</Words>
  <Application>Microsoft Office PowerPoint</Application>
  <PresentationFormat>On-screen Show (4:3)</PresentationFormat>
  <Paragraphs>23</Paragraphs>
  <Slides>10</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Aptos</vt:lpstr>
      <vt:lpstr>Aptos Display</vt:lpstr>
      <vt:lpstr>Arial</vt:lpstr>
      <vt:lpstr>Calibri</vt:lpstr>
      <vt:lpstr>Century Gothic</vt:lpstr>
      <vt:lpstr>Times New Roman</vt:lpstr>
      <vt:lpstr>Wingdings 3</vt:lpstr>
      <vt:lpstr>2_Ion Boardroom</vt:lpstr>
      <vt:lpstr>Office Theme</vt:lpstr>
      <vt:lpstr>PowerPoint Presentation</vt:lpstr>
      <vt:lpstr>PowerPoint Presentation</vt:lpstr>
      <vt:lpstr>PowerPoint Presentation</vt:lpstr>
      <vt:lpstr>PowerPoint Presentation</vt:lpstr>
      <vt:lpstr>PowerPoint Presentation</vt:lpstr>
      <vt:lpstr>PowerPoint Presentation</vt:lpstr>
      <vt:lpstr>Examining the Evidence</vt:lpstr>
      <vt:lpstr>PowerPoint Presentation</vt:lpstr>
      <vt:lpstr>Additional Lessons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293</cp:revision>
  <dcterms:created xsi:type="dcterms:W3CDTF">2008-03-16T18:22:36Z</dcterms:created>
  <dcterms:modified xsi:type="dcterms:W3CDTF">2026-07-05T21:19:31Z</dcterms:modified>
</cp:coreProperties>
</file>