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  <p:sldMasterId id="2147483759" r:id="rId3"/>
  </p:sldMasterIdLst>
  <p:notesMasterIdLst>
    <p:notesMasterId r:id="rId17"/>
  </p:notesMasterIdLst>
  <p:sldIdLst>
    <p:sldId id="756" r:id="rId4"/>
    <p:sldId id="291" r:id="rId5"/>
    <p:sldId id="290" r:id="rId6"/>
    <p:sldId id="265" r:id="rId7"/>
    <p:sldId id="284" r:id="rId8"/>
    <p:sldId id="285" r:id="rId9"/>
    <p:sldId id="286" r:id="rId10"/>
    <p:sldId id="278" r:id="rId11"/>
    <p:sldId id="262" r:id="rId12"/>
    <p:sldId id="287" r:id="rId13"/>
    <p:sldId id="288" r:id="rId14"/>
    <p:sldId id="264" r:id="rId15"/>
    <p:sldId id="7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91"/>
            <p14:sldId id="290"/>
            <p14:sldId id="265"/>
            <p14:sldId id="284"/>
            <p14:sldId id="285"/>
            <p14:sldId id="286"/>
            <p14:sldId id="278"/>
            <p14:sldId id="262"/>
            <p14:sldId id="287"/>
            <p14:sldId id="288"/>
            <p14:sldId id="264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EE617-B2F9-1258-05CD-4DD67CD0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AB45-8374-191F-C88C-70C955B60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C0D64D-08D8-0CC9-C22B-D6B22E5CB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68A89-2406-3AE3-005A-86FF81C9F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67B3-4CA9-5082-08A8-A0E8F5C0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11ED6-C7CE-85CF-2388-76D827D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8056F-8681-2CAF-20DD-0847F333D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417-6D5F-46F2-4130-034652A8E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78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97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73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7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06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47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07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69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2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10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43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02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9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9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36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94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01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40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4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267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27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62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BB367D8-A6B6-4F14-BA65-AC84C724C294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61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9A-88CC-2FEA-8B66-31DEC1A7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1481B-2DBE-013A-6F00-476FCB893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8A4E042-22AF-1406-12D0-01DCF7159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We Are Commanded to Be Sober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0A4AB-0108-E130-821C-2789E7C6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61389" cy="4351338"/>
          </a:xfrm>
        </p:spPr>
        <p:txBody>
          <a:bodyPr>
            <a:normAutofit/>
          </a:bodyPr>
          <a:lstStyle/>
          <a:p>
            <a:r>
              <a:rPr lang="en-US" sz="3200" dirty="0"/>
              <a:t>sober (</a:t>
            </a:r>
            <a:r>
              <a:rPr lang="en-US" sz="3200" b="1" i="1" dirty="0" err="1"/>
              <a:t>nepho</a:t>
            </a:r>
            <a:r>
              <a:rPr lang="en-US" sz="3200" dirty="0"/>
              <a:t>) </a:t>
            </a:r>
          </a:p>
          <a:p>
            <a:r>
              <a:rPr lang="en-US" sz="3200" dirty="0"/>
              <a:t>“to be free from the influence of intoxicants. Metaphorically, it is used in association with ‘watchfulness’” (Vine). </a:t>
            </a:r>
          </a:p>
        </p:txBody>
      </p:sp>
    </p:spTree>
    <p:extLst>
      <p:ext uri="{BB962C8B-B14F-4D97-AF65-F5344CB8AC3E}">
        <p14:creationId xmlns:p14="http://schemas.microsoft.com/office/powerpoint/2010/main" val="37118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AFB99-ECEC-110A-A271-DE496140C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9462D5E-3862-24EB-7CEA-34DD33574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We Are Commanded to Be Sober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1295DB-71F0-7D37-A2F6-CF6EE2A76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61389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How Alcohol Works 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sz="3200" dirty="0"/>
              <a:t>Metabolized extremely quickly by the body. </a:t>
            </a:r>
          </a:p>
          <a:p>
            <a:r>
              <a:rPr lang="en-US" sz="3200" dirty="0"/>
              <a:t>20% absorbed directly across the walls of an empty stomach, can reach the brain within one minute. </a:t>
            </a:r>
          </a:p>
          <a:p>
            <a:r>
              <a:rPr lang="en-US" sz="3200" dirty="0"/>
              <a:t>Interferes with communication between the nerve cells. </a:t>
            </a:r>
          </a:p>
        </p:txBody>
      </p:sp>
    </p:spTree>
    <p:extLst>
      <p:ext uri="{BB962C8B-B14F-4D97-AF65-F5344CB8AC3E}">
        <p14:creationId xmlns:p14="http://schemas.microsoft.com/office/powerpoint/2010/main" val="390603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5DE91-5296-F920-4A14-67D97EA7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Christian and Drinking Alcohol in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89234-AC98-2839-D8C1-63BFC83A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7461"/>
            <a:ext cx="7886700" cy="4129502"/>
          </a:xfrm>
        </p:spPr>
        <p:txBody>
          <a:bodyPr>
            <a:normAutofit/>
          </a:bodyPr>
          <a:lstStyle/>
          <a:p>
            <a:r>
              <a:rPr lang="en-US" dirty="0"/>
              <a:t>“Jesus turned water into wine.” </a:t>
            </a:r>
          </a:p>
          <a:p>
            <a:pPr lvl="1"/>
            <a:r>
              <a:rPr lang="en-US" dirty="0"/>
              <a:t>In the Bible, wine can and sometimes does refer to grape juice. </a:t>
            </a:r>
          </a:p>
          <a:p>
            <a:pPr lvl="1"/>
            <a:r>
              <a:rPr lang="en-US" dirty="0"/>
              <a:t>Bible wine was not comparable to modern wine.</a:t>
            </a:r>
          </a:p>
          <a:p>
            <a:pPr lvl="1"/>
            <a:r>
              <a:rPr lang="en-US" dirty="0"/>
              <a:t>What we know about Jesus is incompatible with this argument.  </a:t>
            </a:r>
          </a:p>
          <a:p>
            <a:r>
              <a:rPr lang="en-US" dirty="0"/>
              <a:t>Timothy had to be made to use wine medicinally. </a:t>
            </a:r>
          </a:p>
          <a:p>
            <a:r>
              <a:rPr lang="en-US" dirty="0"/>
              <a:t>Alcohol impairs sobriety with the first drink.</a:t>
            </a:r>
          </a:p>
        </p:txBody>
      </p:sp>
    </p:spTree>
    <p:extLst>
      <p:ext uri="{BB962C8B-B14F-4D97-AF65-F5344CB8AC3E}">
        <p14:creationId xmlns:p14="http://schemas.microsoft.com/office/powerpoint/2010/main" val="2710517486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99F00-B4BB-A62A-080F-8200C838F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8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3855DA-412A-9FDC-0010-2177B8872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78428"/>
            <a:ext cx="7772400" cy="2713550"/>
          </a:xfrm>
        </p:spPr>
        <p:txBody>
          <a:bodyPr>
            <a:normAutofit/>
          </a:bodyPr>
          <a:lstStyle/>
          <a:p>
            <a:r>
              <a:rPr lang="en-US" dirty="0"/>
              <a:t>Can a Christian Enjoy Alcohol Socially or in Moderation?</a:t>
            </a:r>
          </a:p>
        </p:txBody>
      </p:sp>
    </p:spTree>
    <p:extLst>
      <p:ext uri="{BB962C8B-B14F-4D97-AF65-F5344CB8AC3E}">
        <p14:creationId xmlns:p14="http://schemas.microsoft.com/office/powerpoint/2010/main" val="3973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A060A942-3501-2215-6477-67254A14E4A2}"/>
              </a:ext>
            </a:extLst>
          </p:cNvPr>
          <p:cNvSpPr/>
          <p:nvPr/>
        </p:nvSpPr>
        <p:spPr>
          <a:xfrm>
            <a:off x="514350" y="1967950"/>
            <a:ext cx="4773267" cy="1361662"/>
          </a:xfrm>
          <a:prstGeom prst="wedgeRectCallout">
            <a:avLst>
              <a:gd name="adj1" fmla="val -38747"/>
              <a:gd name="adj2" fmla="val 8631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A557842E-808D-43CB-E1A5-FA0734FBF44F}"/>
              </a:ext>
            </a:extLst>
          </p:cNvPr>
          <p:cNvSpPr/>
          <p:nvPr/>
        </p:nvSpPr>
        <p:spPr>
          <a:xfrm flipH="1">
            <a:off x="4743448" y="3747051"/>
            <a:ext cx="3886201" cy="1361661"/>
          </a:xfrm>
          <a:prstGeom prst="wedgeRectCallout">
            <a:avLst>
              <a:gd name="adj1" fmla="val -38747"/>
              <a:gd name="adj2" fmla="val 86310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EB650B-37E3-2EE5-F763-2EC1E1F50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2117038"/>
            <a:ext cx="4440307" cy="10734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It is a sin for a Christian to drink alcohol.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E8F905-0FF4-0B70-405D-36A71BA99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9807" y="3925956"/>
            <a:ext cx="3615359" cy="113306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Jesus turned water into wine.</a:t>
            </a:r>
          </a:p>
        </p:txBody>
      </p:sp>
    </p:spTree>
    <p:extLst>
      <p:ext uri="{BB962C8B-B14F-4D97-AF65-F5344CB8AC3E}">
        <p14:creationId xmlns:p14="http://schemas.microsoft.com/office/powerpoint/2010/main" val="307257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9BEE-3189-EEED-AB88-3CA46DF2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How the Bible Uses the Word “Wine”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E8972-3DCE-8AC1-0EC8-E765C71C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4103"/>
            <a:ext cx="7886700" cy="4072860"/>
          </a:xfrm>
        </p:spPr>
        <p:txBody>
          <a:bodyPr>
            <a:normAutofit/>
          </a:bodyPr>
          <a:lstStyle/>
          <a:p>
            <a:r>
              <a:rPr lang="en-US" b="1" i="1" dirty="0" err="1"/>
              <a:t>Oinos</a:t>
            </a:r>
            <a:r>
              <a:rPr lang="en-US" dirty="0"/>
              <a:t> is the Greek word used for “wine” in both the New Testament and the Septuagint translation of the Old Testament. </a:t>
            </a:r>
          </a:p>
          <a:p>
            <a:endParaRPr lang="en-US" sz="800" dirty="0"/>
          </a:p>
          <a:p>
            <a:r>
              <a:rPr lang="en-US" dirty="0"/>
              <a:t>It is a generic term referring to the juice of a grape in every stage – from still being in the cluster on the vine (Is. 65:8) to being an intoxicating beverage. </a:t>
            </a:r>
          </a:p>
        </p:txBody>
      </p:sp>
    </p:spTree>
    <p:extLst>
      <p:ext uri="{BB962C8B-B14F-4D97-AF65-F5344CB8AC3E}">
        <p14:creationId xmlns:p14="http://schemas.microsoft.com/office/powerpoint/2010/main" val="57279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071A1-894E-3617-28B2-F338C447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456CC-D8BC-0AEA-743C-1498E1656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How the Bible Uses the Word “Wine”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B68CE-49E8-76C1-8367-AA014F87E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4103"/>
            <a:ext cx="7886700" cy="4072860"/>
          </a:xfrm>
        </p:spPr>
        <p:txBody>
          <a:bodyPr>
            <a:normAutofit/>
          </a:bodyPr>
          <a:lstStyle/>
          <a:p>
            <a:r>
              <a:rPr lang="en-US" b="1" dirty="0"/>
              <a:t>Fermented and Intoxicating</a:t>
            </a:r>
          </a:p>
          <a:p>
            <a:pPr lvl="1"/>
            <a:r>
              <a:rPr lang="en-US" sz="2800" dirty="0"/>
              <a:t>Genesis 9:21</a:t>
            </a:r>
          </a:p>
          <a:p>
            <a:pPr lvl="1"/>
            <a:r>
              <a:rPr lang="en-US" sz="2800" dirty="0"/>
              <a:t>Genesis 19:33-35</a:t>
            </a:r>
          </a:p>
          <a:p>
            <a:pPr lvl="1"/>
            <a:r>
              <a:rPr lang="en-US" sz="2800" dirty="0"/>
              <a:t>Ephesians 5:18 </a:t>
            </a:r>
          </a:p>
          <a:p>
            <a:endParaRPr lang="en-US" sz="800" dirty="0"/>
          </a:p>
          <a:p>
            <a:r>
              <a:rPr lang="en-US" b="1" dirty="0"/>
              <a:t>Unfermented and Non-Intoxicating</a:t>
            </a:r>
          </a:p>
          <a:p>
            <a:pPr lvl="1"/>
            <a:r>
              <a:rPr lang="en-US" sz="2800" dirty="0"/>
              <a:t>Matthew 9:17</a:t>
            </a:r>
          </a:p>
        </p:txBody>
      </p:sp>
    </p:spTree>
    <p:extLst>
      <p:ext uri="{BB962C8B-B14F-4D97-AF65-F5344CB8AC3E}">
        <p14:creationId xmlns:p14="http://schemas.microsoft.com/office/powerpoint/2010/main" val="335104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2001B-99D3-9976-DB90-B8BED29D5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“A cup of wine in Palestine in A.D. 29”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CD231-F7F9-F15D-DB24-9FF66FBEB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when fermented, Bible wine was </a:t>
            </a:r>
            <a:r>
              <a:rPr lang="en-US" u="sng" dirty="0"/>
              <a:t>not</a:t>
            </a:r>
            <a:r>
              <a:rPr lang="en-US" dirty="0"/>
              <a:t> comparable to modern wine. </a:t>
            </a:r>
          </a:p>
          <a:p>
            <a:endParaRPr lang="en-US" sz="800" dirty="0"/>
          </a:p>
          <a:p>
            <a:r>
              <a:rPr lang="en-US" dirty="0"/>
              <a:t>Wine allowed to ferment naturally results in an alcohol content no higher than 5-8%.</a:t>
            </a:r>
          </a:p>
          <a:p>
            <a:pPr lvl="1"/>
            <a:r>
              <a:rPr lang="en-US" sz="2800" dirty="0"/>
              <a:t>It was common practice to cut or mix wine with water. </a:t>
            </a:r>
          </a:p>
          <a:p>
            <a:pPr lvl="1"/>
            <a:endParaRPr lang="en-US" sz="800" dirty="0"/>
          </a:p>
          <a:p>
            <a:r>
              <a:rPr lang="en-US" dirty="0"/>
              <a:t>Modern wines are fortified with additional alcohol, some of them as high as 20%.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5FB67-03B6-AE59-09E4-E9DDFA4EB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F5E-7059-DF41-0093-84F6A99F6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Character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11BA-D988-9DC7-D881-966F894C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290"/>
            <a:ext cx="7886700" cy="4259673"/>
          </a:xfrm>
        </p:spPr>
        <p:txBody>
          <a:bodyPr>
            <a:normAutofit/>
          </a:bodyPr>
          <a:lstStyle/>
          <a:p>
            <a:r>
              <a:rPr lang="en-US" dirty="0"/>
              <a:t>Jesus came to do the Father’s will - </a:t>
            </a:r>
            <a:r>
              <a:rPr lang="en-US" dirty="0">
                <a:solidFill>
                  <a:srgbClr val="002060"/>
                </a:solidFill>
              </a:rPr>
              <a:t>John 6:38</a:t>
            </a:r>
          </a:p>
          <a:p>
            <a:r>
              <a:rPr lang="en-US" dirty="0"/>
              <a:t>Jesus spoke against drinking with the drunkards -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</a:rPr>
              <a:t>Matt. 24:42-51</a:t>
            </a:r>
          </a:p>
          <a:p>
            <a:r>
              <a:rPr lang="en-US" dirty="0"/>
              <a:t>Jesus did not sin - </a:t>
            </a:r>
            <a:r>
              <a:rPr lang="en-US" dirty="0">
                <a:solidFill>
                  <a:srgbClr val="002060"/>
                </a:solidFill>
              </a:rPr>
              <a:t>1 Peter 2:22</a:t>
            </a:r>
          </a:p>
          <a:p>
            <a:r>
              <a:rPr lang="en-US" dirty="0"/>
              <a:t>Jesus condemned those who cause others to sin - </a:t>
            </a:r>
            <a:r>
              <a:rPr lang="en-US" dirty="0">
                <a:solidFill>
                  <a:srgbClr val="002060"/>
                </a:solidFill>
              </a:rPr>
              <a:t>Matt. 18:6-7</a:t>
            </a:r>
          </a:p>
          <a:p>
            <a:r>
              <a:rPr lang="en-US" dirty="0"/>
              <a:t>Giving alcohol to a neighbor to make him drunk is a sin - </a:t>
            </a:r>
            <a:r>
              <a:rPr lang="en-US" dirty="0">
                <a:solidFill>
                  <a:srgbClr val="002060"/>
                </a:solidFill>
              </a:rPr>
              <a:t>Habakkuk 2:15</a:t>
            </a:r>
          </a:p>
        </p:txBody>
      </p:sp>
    </p:spTree>
    <p:extLst>
      <p:ext uri="{BB962C8B-B14F-4D97-AF65-F5344CB8AC3E}">
        <p14:creationId xmlns:p14="http://schemas.microsoft.com/office/powerpoint/2010/main" val="135055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F5FD8-C52E-DC6E-FAC4-78B4DBEC8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1055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“Timothy was told to drink wine.”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95923-D402-F471-09E1-2BCC5EB7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“No longer drink only water, but </a:t>
            </a:r>
            <a:r>
              <a:rPr lang="en-US" dirty="0">
                <a:highlight>
                  <a:srgbClr val="FFFF00"/>
                </a:highlight>
              </a:rPr>
              <a:t>use</a:t>
            </a:r>
            <a:r>
              <a:rPr lang="en-US" dirty="0"/>
              <a:t> a little wine for your stomach’s sake and your frequent infirmities” (1 Timothy 5:23). </a:t>
            </a:r>
          </a:p>
          <a:p>
            <a:endParaRPr lang="en-US" sz="800" dirty="0"/>
          </a:p>
          <a:p>
            <a:r>
              <a:rPr lang="en-US" dirty="0"/>
              <a:t>He wasn’t told to drink (</a:t>
            </a:r>
            <a:r>
              <a:rPr lang="en-US" b="1" i="1" dirty="0"/>
              <a:t>protos</a:t>
            </a:r>
            <a:r>
              <a:rPr lang="en-US" dirty="0"/>
              <a:t>) wine, he was told to use (</a:t>
            </a:r>
            <a:r>
              <a:rPr lang="en-US" b="1" i="1" dirty="0" err="1"/>
              <a:t>chraomai</a:t>
            </a:r>
            <a:r>
              <a:rPr lang="en-US" dirty="0"/>
              <a:t>) wine for medicinal purposes. </a:t>
            </a:r>
          </a:p>
          <a:p>
            <a:r>
              <a:rPr lang="en-US" dirty="0"/>
              <a:t>The medicinal properties are in the grape juice, not the alcohol. </a:t>
            </a:r>
          </a:p>
          <a:p>
            <a:r>
              <a:rPr lang="en-US" dirty="0"/>
              <a:t>Today, we have better stomach medicines. </a:t>
            </a:r>
          </a:p>
        </p:txBody>
      </p:sp>
    </p:spTree>
    <p:extLst>
      <p:ext uri="{BB962C8B-B14F-4D97-AF65-F5344CB8AC3E}">
        <p14:creationId xmlns:p14="http://schemas.microsoft.com/office/powerpoint/2010/main" val="385524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646B5C-B021-B82B-B350-50BE4CF8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We Are Commanded to Be Sober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7C68E8-1D18-74E4-CA81-7E291D0C8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61389" cy="4351338"/>
          </a:xfrm>
        </p:spPr>
        <p:txBody>
          <a:bodyPr>
            <a:normAutofit/>
          </a:bodyPr>
          <a:lstStyle/>
          <a:p>
            <a:r>
              <a:rPr lang="en-US" sz="3200" dirty="0"/>
              <a:t>“Therefore let us not sleep, as others do, but let us watch and </a:t>
            </a:r>
            <a:r>
              <a:rPr lang="en-US" sz="3200" b="1" dirty="0"/>
              <a:t>be sober</a:t>
            </a:r>
            <a:r>
              <a:rPr lang="en-US" sz="3200" dirty="0"/>
              <a:t>” (1 Thess. 5:6). </a:t>
            </a:r>
          </a:p>
          <a:p>
            <a:r>
              <a:rPr lang="en-US" sz="3200" dirty="0"/>
              <a:t>“That the older men </a:t>
            </a:r>
            <a:r>
              <a:rPr lang="en-US" sz="3200" b="1" dirty="0"/>
              <a:t>be sober</a:t>
            </a:r>
            <a:r>
              <a:rPr lang="en-US" sz="3200" dirty="0"/>
              <a:t>…” (Titus 2:2). </a:t>
            </a:r>
          </a:p>
          <a:p>
            <a:r>
              <a:rPr lang="en-US" sz="3200" dirty="0"/>
              <a:t>“Therefore gird up the loins of your mind, </a:t>
            </a:r>
            <a:br>
              <a:rPr lang="en-US" sz="3200" dirty="0"/>
            </a:br>
            <a:r>
              <a:rPr lang="en-US" sz="3200" b="1" dirty="0"/>
              <a:t>be sober</a:t>
            </a:r>
            <a:r>
              <a:rPr lang="en-US" sz="3200" dirty="0"/>
              <a:t>…” (1 Pet. 1:13). </a:t>
            </a:r>
          </a:p>
          <a:p>
            <a:r>
              <a:rPr lang="en-US" sz="3200" dirty="0"/>
              <a:t>“</a:t>
            </a:r>
            <a:r>
              <a:rPr lang="en-US" sz="3200" b="1" dirty="0"/>
              <a:t>Be sober</a:t>
            </a:r>
            <a:r>
              <a:rPr lang="en-US" sz="3200" dirty="0"/>
              <a:t>, be vigilant; because your </a:t>
            </a:r>
            <a:br>
              <a:rPr lang="en-US" sz="3200" dirty="0"/>
            </a:br>
            <a:r>
              <a:rPr lang="en-US" sz="3200" dirty="0"/>
              <a:t>adversary the devil walks about like a </a:t>
            </a:r>
            <a:br>
              <a:rPr lang="en-US" sz="3200" dirty="0"/>
            </a:br>
            <a:r>
              <a:rPr lang="en-US" sz="3200" dirty="0"/>
              <a:t>roaring lion…” (1 Pet. 5:8). </a:t>
            </a:r>
          </a:p>
        </p:txBody>
      </p:sp>
    </p:spTree>
    <p:extLst>
      <p:ext uri="{BB962C8B-B14F-4D97-AF65-F5344CB8AC3E}">
        <p14:creationId xmlns:p14="http://schemas.microsoft.com/office/powerpoint/2010/main" val="238348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564</Words>
  <Application>Microsoft Office PowerPoint</Application>
  <PresentationFormat>On-screen Show (4:3)</PresentationFormat>
  <Paragraphs>57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1_Office Theme</vt:lpstr>
      <vt:lpstr>4_Office Theme</vt:lpstr>
      <vt:lpstr>6_Office Theme</vt:lpstr>
      <vt:lpstr>PowerPoint Presentation</vt:lpstr>
      <vt:lpstr>Can a Christian Enjoy Alcohol Socially or in Moderation?</vt:lpstr>
      <vt:lpstr>PowerPoint Presentation</vt:lpstr>
      <vt:lpstr>How the Bible Uses the Word “Wine”</vt:lpstr>
      <vt:lpstr>How the Bible Uses the Word “Wine”</vt:lpstr>
      <vt:lpstr>“A cup of wine in Palestine in A.D. 29”</vt:lpstr>
      <vt:lpstr>The Character of Jesus</vt:lpstr>
      <vt:lpstr>“Timothy was told to drink wine.” </vt:lpstr>
      <vt:lpstr>We Are Commanded to Be Sober</vt:lpstr>
      <vt:lpstr>We Are Commanded to Be Sober</vt:lpstr>
      <vt:lpstr>We Are Commanded to Be Sober</vt:lpstr>
      <vt:lpstr>The Christian and Drinking Alcohol in Moderation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101</cp:revision>
  <dcterms:created xsi:type="dcterms:W3CDTF">2008-03-16T18:22:36Z</dcterms:created>
  <dcterms:modified xsi:type="dcterms:W3CDTF">2026-07-05T21:18:43Z</dcterms:modified>
</cp:coreProperties>
</file>