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  <p:sldMasterId id="2147483759" r:id="rId3"/>
  </p:sldMasterIdLst>
  <p:notesMasterIdLst>
    <p:notesMasterId r:id="rId11"/>
  </p:notesMasterIdLst>
  <p:sldIdLst>
    <p:sldId id="756" r:id="rId4"/>
    <p:sldId id="760" r:id="rId5"/>
    <p:sldId id="257" r:id="rId6"/>
    <p:sldId id="261" r:id="rId7"/>
    <p:sldId id="262" r:id="rId8"/>
    <p:sldId id="258" r:id="rId9"/>
    <p:sldId id="7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760"/>
            <p14:sldId id="257"/>
            <p14:sldId id="261"/>
            <p14:sldId id="262"/>
            <p14:sldId id="258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8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EE617-B2F9-1258-05CD-4DD67CD0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1AB45-8374-191F-C88C-70C955B60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C0D64D-08D8-0CC9-C22B-D6B22E5CB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68A89-2406-3AE3-005A-86FF81C9F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67B3-4CA9-5082-08A8-A0E8F5C0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11ED6-C7CE-85CF-2388-76D827DC2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8056F-8681-2CAF-20DD-0847F333D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7417-6D5F-46F2-4130-034652A8E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78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40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00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94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02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00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510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46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2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41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91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562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24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79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34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347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359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574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6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230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748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199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5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7AD911-5D47-467C-8EF6-D1E70EFFF01C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06F3FD-8B51-451B-BAFC-AC2ADFAAD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8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0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9A-88CC-2FEA-8B66-31DEC1A7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8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1D5EE-9BF4-A585-D09E-15CF74C73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8541" y="308484"/>
            <a:ext cx="4554793" cy="3427773"/>
          </a:xfrm>
        </p:spPr>
        <p:txBody>
          <a:bodyPr/>
          <a:lstStyle/>
          <a:p>
            <a:r>
              <a:rPr lang="en-US" dirty="0">
                <a:latin typeface="Impact" panose="020B0806030902050204" pitchFamily="34" charset="0"/>
              </a:rPr>
              <a:t>Endeavoring with </a:t>
            </a:r>
            <a:br>
              <a:rPr lang="en-US" dirty="0">
                <a:latin typeface="Impact" panose="020B0806030902050204" pitchFamily="34" charset="0"/>
              </a:rPr>
            </a:br>
            <a:r>
              <a:rPr lang="en-US" dirty="0">
                <a:latin typeface="Impact" panose="020B0806030902050204" pitchFamily="34" charset="0"/>
              </a:rPr>
              <a:t>All Diligence</a:t>
            </a:r>
          </a:p>
        </p:txBody>
      </p:sp>
      <p:pic>
        <p:nvPicPr>
          <p:cNvPr id="4" name="Picture 3" descr="Гонки NASCAR: что важно знать">
            <a:extLst>
              <a:ext uri="{FF2B5EF4-FFF2-40B4-BE49-F238E27FC236}">
                <a16:creationId xmlns:a16="http://schemas.microsoft.com/office/drawing/2014/main" id="{320D9FAC-68D0-C3EB-5F9E-B57306090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2476" y="4538189"/>
            <a:ext cx="5301523" cy="23198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urvivor's Guilt in the Mountains | The New Yorker">
            <a:extLst>
              <a:ext uri="{FF2B5EF4-FFF2-40B4-BE49-F238E27FC236}">
                <a16:creationId xmlns:a16="http://schemas.microsoft.com/office/drawing/2014/main" id="{755D2BF9-2E99-2C1B-D3C4-14B0E4A92F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5505"/>
          <a:stretch>
            <a:fillRect/>
          </a:stretch>
        </p:blipFill>
        <p:spPr>
          <a:xfrm>
            <a:off x="-559" y="2562024"/>
            <a:ext cx="3843036" cy="429597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 descr="420+ Runners Crossing Finish Line Stock Photos, Pictures &amp; Royalty-Free  Images - iStock | Track &amp; field runners, Runners at finish line, Running">
            <a:extLst>
              <a:ext uri="{FF2B5EF4-FFF2-40B4-BE49-F238E27FC236}">
                <a16:creationId xmlns:a16="http://schemas.microsoft.com/office/drawing/2014/main" id="{A9E0AEB1-5B4B-0B7C-6E4F-4F9A7124A7A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6617" b="6617"/>
          <a:stretch>
            <a:fillRect/>
          </a:stretch>
        </p:blipFill>
        <p:spPr>
          <a:xfrm>
            <a:off x="-559" y="-1"/>
            <a:ext cx="3843036" cy="25620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7215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B8C5D-763C-0E36-A11E-B1653C074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σπ</a:t>
            </a:r>
            <a:r>
              <a:rPr lang="en-US" b="1" dirty="0" err="1"/>
              <a:t>ουδάζω</a:t>
            </a:r>
            <a:r>
              <a:rPr lang="en-US" dirty="0"/>
              <a:t> - </a:t>
            </a:r>
            <a:r>
              <a:rPr lang="en-US" b="1" dirty="0" err="1"/>
              <a:t>spoudazó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DF0B5-080D-37CB-9122-2007A5E8A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“to use speed, i.e. to make effort, to be prompt or earnest” (Strong)</a:t>
            </a:r>
          </a:p>
          <a:p>
            <a:r>
              <a:rPr lang="en-US" dirty="0"/>
              <a:t>“to hasten, make haste; to exert oneself, endeavor, give difference” (Thayer) </a:t>
            </a:r>
          </a:p>
          <a:p>
            <a:r>
              <a:rPr lang="en-US" dirty="0"/>
              <a:t>“to hasten to do a thing, to exert oneself, endeavor, give diligence” (Vine) </a:t>
            </a:r>
          </a:p>
          <a:p>
            <a:r>
              <a:rPr lang="en-US" dirty="0"/>
              <a:t>“be especially conscientious in discharging an obligation, be zealous/eager, take pains, make every effort” (Bauer) </a:t>
            </a:r>
          </a:p>
        </p:txBody>
      </p:sp>
    </p:spTree>
    <p:extLst>
      <p:ext uri="{BB962C8B-B14F-4D97-AF65-F5344CB8AC3E}">
        <p14:creationId xmlns:p14="http://schemas.microsoft.com/office/powerpoint/2010/main" val="184350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72A89-CE2A-9CF2-67EB-EE8DFEC94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51639-0589-DE27-2404-9A702D3F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σπ</a:t>
            </a:r>
            <a:r>
              <a:rPr lang="en-US" b="1" dirty="0" err="1"/>
              <a:t>ουδάζω</a:t>
            </a:r>
            <a:r>
              <a:rPr lang="en-US" dirty="0"/>
              <a:t> - </a:t>
            </a:r>
            <a:r>
              <a:rPr lang="en-US" b="1" dirty="0" err="1"/>
              <a:t>spoudazó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8961F-8FF9-096E-9620-6E44C6928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494" y="1825625"/>
            <a:ext cx="7449856" cy="4351338"/>
          </a:xfrm>
        </p:spPr>
        <p:txBody>
          <a:bodyPr/>
          <a:lstStyle/>
          <a:p>
            <a:r>
              <a:rPr lang="en-US" dirty="0"/>
              <a:t>endeavor</a:t>
            </a:r>
          </a:p>
          <a:p>
            <a:r>
              <a:rPr lang="en-US" dirty="0"/>
              <a:t>diligence</a:t>
            </a:r>
          </a:p>
          <a:p>
            <a:r>
              <a:rPr lang="en-US" dirty="0"/>
              <a:t>labor</a:t>
            </a:r>
          </a:p>
          <a:p>
            <a:r>
              <a:rPr lang="en-US" dirty="0"/>
              <a:t>strive</a:t>
            </a:r>
          </a:p>
          <a:p>
            <a:r>
              <a:rPr lang="en-US" dirty="0"/>
              <a:t>work hard</a:t>
            </a:r>
          </a:p>
          <a:p>
            <a:r>
              <a:rPr lang="en-US" dirty="0"/>
              <a:t>eager</a:t>
            </a:r>
          </a:p>
          <a:p>
            <a:r>
              <a:rPr lang="en-US" dirty="0"/>
              <a:t>make every effort</a:t>
            </a:r>
          </a:p>
          <a:p>
            <a:r>
              <a:rPr lang="en-US" dirty="0"/>
              <a:t>do your best</a:t>
            </a:r>
          </a:p>
        </p:txBody>
      </p:sp>
      <p:pic>
        <p:nvPicPr>
          <p:cNvPr id="6" name="Picture 5" descr="Open Bible Isolated Images – Browse 51,456 Stock Photos, Vectors, and Video  | Adobe Stock">
            <a:extLst>
              <a:ext uri="{FF2B5EF4-FFF2-40B4-BE49-F238E27FC236}">
                <a16:creationId xmlns:a16="http://schemas.microsoft.com/office/drawing/2014/main" id="{3A31F94E-58B7-8228-3E80-6D221F4E8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981141"/>
            <a:ext cx="3506506" cy="182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8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1A803-7D8D-FB6C-9574-BFECBC28A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D40DC-46E0-989F-B733-6CE78952D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σπ</a:t>
            </a:r>
            <a:r>
              <a:rPr lang="en-US" b="1" dirty="0" err="1"/>
              <a:t>ουδάζω</a:t>
            </a:r>
            <a:r>
              <a:rPr lang="en-US" dirty="0"/>
              <a:t> - </a:t>
            </a:r>
            <a:r>
              <a:rPr lang="en-US" b="1" dirty="0" err="1"/>
              <a:t>spoudazó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987F6-207C-F7A3-A14D-9AF41AB5F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5"/>
            <a:ext cx="8534400" cy="4351338"/>
          </a:xfrm>
        </p:spPr>
        <p:txBody>
          <a:bodyPr/>
          <a:lstStyle/>
          <a:p>
            <a:r>
              <a:rPr lang="en-US" i="1" dirty="0"/>
              <a:t>“be diligent to come to be quickly” </a:t>
            </a:r>
            <a:r>
              <a:rPr lang="en-US" dirty="0"/>
              <a:t>(2 Tim. 4:9)</a:t>
            </a:r>
          </a:p>
          <a:p>
            <a:r>
              <a:rPr lang="en-US" i="1" dirty="0"/>
              <a:t>“do your utmost to come before winter” </a:t>
            </a:r>
            <a:r>
              <a:rPr lang="en-US" dirty="0"/>
              <a:t>(2 Tim. 4:21)</a:t>
            </a:r>
          </a:p>
          <a:p>
            <a:r>
              <a:rPr lang="en-US" i="1" dirty="0"/>
              <a:t>“be diligent to come to me at Nicopolis”</a:t>
            </a:r>
            <a:r>
              <a:rPr lang="en-US" dirty="0"/>
              <a:t> (Titus 3:12) </a:t>
            </a:r>
          </a:p>
        </p:txBody>
      </p:sp>
    </p:spTree>
    <p:extLst>
      <p:ext uri="{BB962C8B-B14F-4D97-AF65-F5344CB8AC3E}">
        <p14:creationId xmlns:p14="http://schemas.microsoft.com/office/powerpoint/2010/main" val="300228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3173-D1BE-F5AC-0C66-28CE78EA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Five </a:t>
            </a:r>
            <a:r>
              <a:rPr lang="en-US" b="1" i="1" dirty="0" err="1"/>
              <a:t>Spoudazo</a:t>
            </a:r>
            <a:r>
              <a:rPr lang="en-US" b="1" dirty="0"/>
              <a:t> Admonitions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6897B-6CBC-5D51-9D86-D8DD83EB3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825625"/>
            <a:ext cx="821055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Keeping the Unity of the Spirit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Eph. 4:3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Studying to Show Ourselves Approved -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solidFill>
                  <a:srgbClr val="0070C0"/>
                </a:solidFill>
              </a:rPr>
              <a:t>2 Tim. 2:15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Entering Our Rest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Heb. 4:11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Making Our Call and Election Sure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2 Pet. 1:10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Being Found in Christ without Spot or Blemish </a:t>
            </a:r>
            <a:r>
              <a:rPr lang="en-US" dirty="0"/>
              <a:t>- </a:t>
            </a:r>
            <a:r>
              <a:rPr lang="en-US" dirty="0">
                <a:solidFill>
                  <a:srgbClr val="0070C0"/>
                </a:solidFill>
              </a:rPr>
              <a:t>2 Pet. 3:14</a:t>
            </a:r>
          </a:p>
        </p:txBody>
      </p:sp>
    </p:spTree>
    <p:extLst>
      <p:ext uri="{BB962C8B-B14F-4D97-AF65-F5344CB8AC3E}">
        <p14:creationId xmlns:p14="http://schemas.microsoft.com/office/powerpoint/2010/main" val="413575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99F00-B4BB-A62A-080F-8200C838F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85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213</Words>
  <Application>Microsoft Office PowerPoint</Application>
  <PresentationFormat>On-screen Show (4:3)</PresentationFormat>
  <Paragraphs>27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Calibri Light</vt:lpstr>
      <vt:lpstr>Impact</vt:lpstr>
      <vt:lpstr>1_Office Theme</vt:lpstr>
      <vt:lpstr>4_Office Theme</vt:lpstr>
      <vt:lpstr>Office 2013 - 2022 Theme</vt:lpstr>
      <vt:lpstr>PowerPoint Presentation</vt:lpstr>
      <vt:lpstr>Endeavoring with  All Diligence</vt:lpstr>
      <vt:lpstr>σπουδάζω - spoudazó</vt:lpstr>
      <vt:lpstr>σπουδάζω - spoudazó</vt:lpstr>
      <vt:lpstr>σπουδάζω - spoudazó</vt:lpstr>
      <vt:lpstr>Five Spoudazo Admonitions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97</cp:revision>
  <dcterms:created xsi:type="dcterms:W3CDTF">2008-03-16T18:22:36Z</dcterms:created>
  <dcterms:modified xsi:type="dcterms:W3CDTF">2026-06-15T12:51:53Z</dcterms:modified>
</cp:coreProperties>
</file>