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14"/>
  </p:notesMasterIdLst>
  <p:sldIdLst>
    <p:sldId id="756" r:id="rId2"/>
    <p:sldId id="256" r:id="rId3"/>
    <p:sldId id="267" r:id="rId4"/>
    <p:sldId id="259" r:id="rId5"/>
    <p:sldId id="275" r:id="rId6"/>
    <p:sldId id="276" r:id="rId7"/>
    <p:sldId id="277" r:id="rId8"/>
    <p:sldId id="278" r:id="rId9"/>
    <p:sldId id="279" r:id="rId10"/>
    <p:sldId id="281" r:id="rId11"/>
    <p:sldId id="282" r:id="rId12"/>
    <p:sldId id="75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Opening song" id="{0654DAB5-AE50-44A2-8AF8-8E0510C8D86D}">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756"/>
            <p14:sldId id="256"/>
            <p14:sldId id="267"/>
            <p14:sldId id="259"/>
            <p14:sldId id="275"/>
            <p14:sldId id="276"/>
            <p14:sldId id="277"/>
            <p14:sldId id="278"/>
            <p14:sldId id="279"/>
            <p14:sldId id="281"/>
            <p14:sldId id="282"/>
            <p14:sldId id="757"/>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03" autoAdjust="0"/>
    <p:restoredTop sz="86469" autoAdjust="0"/>
  </p:normalViewPr>
  <p:slideViewPr>
    <p:cSldViewPr>
      <p:cViewPr varScale="1">
        <p:scale>
          <a:sx n="70" d="100"/>
          <a:sy n="70" d="100"/>
        </p:scale>
        <p:origin x="423" y="45"/>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1956"/>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5/31/2026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BD3A9-F852-8DF7-01D1-33893C0F02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9DF523-6490-0A0D-D6BE-0E5E09F0E9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0F9B84-0CC7-51E3-04A1-D9BFEFD402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5DED08-FC9B-C962-B8E2-17A2352B6BC0}"/>
              </a:ext>
            </a:extLst>
          </p:cNvPr>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369094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BF048-5A15-EA24-250F-E44D756013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5B385D-A5DF-63BF-B684-89EB7EB3DF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EEF101-8B1E-8CDE-B6C8-04021CC347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3F00E2-E2EE-7A5F-BEA7-EDF1178C0995}"/>
              </a:ext>
            </a:extLst>
          </p:cNvPr>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21601927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41CD2-E73B-F123-A15C-7926A5DC35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3D45EE-90EB-5128-D55C-B864D86862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435359-3516-CEC5-DFE0-7D467DE714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09C520-CD5A-5773-09A7-8B8B0778B03C}"/>
              </a:ext>
            </a:extLst>
          </p:cNvPr>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2334246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28271-E171-5317-D30F-E4520F0D9F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FDB82B-F5DD-C199-9F7A-19D9DE4F4B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6EE3FC-2CE3-F6DC-6616-7F819C83F2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F1B5E7-4B10-1DC2-49E0-4DA5CF95A708}"/>
              </a:ext>
            </a:extLst>
          </p:cNvPr>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2172891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207EC-16FC-CFE7-8B22-C0BEA1E570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B804F2-0C07-1C75-90B1-3540D0687C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EB0ECA-DA6D-31CE-3AA9-DC12502145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931806-052B-C2E5-BBDE-80A289E15E8A}"/>
              </a:ext>
            </a:extLst>
          </p:cNvPr>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4247923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F9AC2-5D15-63D8-D625-5885ABA4DB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DCE9B3-F6CC-4B27-B6A4-89654C5CFD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B89DFD-7448-7CFA-521E-62E57CDEBD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1EEF38-AABE-6BA1-98CA-4C4F8671F1D1}"/>
              </a:ext>
            </a:extLst>
          </p:cNvPr>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257425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3C6E7-B657-7B1A-8A54-7F9D21A547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746203-1BBA-0804-E772-6228E97652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9DD8D8-0E2E-B781-BCA9-477078D6E0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BC0F22-FA01-DA5A-D331-FADE73E13EE9}"/>
              </a:ext>
            </a:extLst>
          </p:cNvPr>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2537999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714918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25210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584074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HymnalMaster">
    <p:bg>
      <p:bgPr>
        <a:solidFill>
          <a:srgbClr val="FFFFFF"/>
        </a:solidFill>
        <a:effectLst/>
      </p:bgPr>
    </p:bg>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8366760" y="6446520"/>
            <a:ext cx="600000" cy="300000"/>
          </a:xfrm>
          <a:prstGeom prst="rect">
            <a:avLst/>
          </a:prstGeom>
          <a:extLst>
            <a:ext uri="{C572A759-6A51-4108-AA02-DFA0A04FC94B}">
              <ma14:wrappingTextBoxFlag xmlns="" xmlns:ma14="http://schemas.microsoft.com/office/mac/drawingml/2011/main" val="0"/>
            </a:ext>
          </a:extLst>
        </p:spPr>
        <p:txBody>
          <a:bodyPr/>
          <a:lstStyle>
            <a:lvl1pPr>
              <a:defRPr sz="600">
                <a:solidFill>
                  <a:srgbClr val="E6D3B1"/>
                </a:solidFill>
              </a:defRPr>
            </a:lvl1pPr>
          </a:lstStyle>
          <a:p>
            <a:pPr algn="l"/>
            <a:fld id="{F7021451-1387-4CA6-816F-3879F97B5CBC}" type="slidenum">
              <a:rPr lang="en-US" b="0"/>
              <a:t>‹#›</a:t>
            </a:fld>
            <a:endParaRPr lang="en-US"/>
          </a:p>
        </p:txBody>
      </p:sp>
    </p:spTree>
    <p:extLst>
      <p:ext uri="{BB962C8B-B14F-4D97-AF65-F5344CB8AC3E}">
        <p14:creationId xmlns:p14="http://schemas.microsoft.com/office/powerpoint/2010/main" val="66249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776980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4373FE-46E5-4EC3-8B09-87BB8EC91198}" type="datetimeFigureOut">
              <a:rPr lang="en-US" smtClean="0"/>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08693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4373FE-46E5-4EC3-8B09-87BB8EC91198}" type="datetimeFigureOut">
              <a:rPr lang="en-US" smtClean="0"/>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45884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4373FE-46E5-4EC3-8B09-87BB8EC91198}" type="datetimeFigureOut">
              <a:rPr lang="en-US" smtClean="0"/>
              <a:t>5/31/2026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824099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4373FE-46E5-4EC3-8B09-87BB8EC91198}" type="datetimeFigureOut">
              <a:rPr lang="en-US" smtClean="0"/>
              <a:t>5/31/2026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4256400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373FE-46E5-4EC3-8B09-87BB8EC91198}" type="datetimeFigureOut">
              <a:rPr lang="en-US" smtClean="0"/>
              <a:t>5/31/2026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935497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3016785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466738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373FE-46E5-4EC3-8B09-87BB8EC91198}" type="datetimeFigureOut">
              <a:rPr lang="en-US" smtClean="0"/>
              <a:t>5/31/2026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4E781A-A49D-456A-A786-A4020587AF63}" type="slidenum">
              <a:rPr lang="en-US" smtClean="0"/>
              <a:t>‹#›</a:t>
            </a:fld>
            <a:endParaRPr lang="en-US"/>
          </a:p>
        </p:txBody>
      </p:sp>
    </p:spTree>
    <p:extLst>
      <p:ext uri="{BB962C8B-B14F-4D97-AF65-F5344CB8AC3E}">
        <p14:creationId xmlns:p14="http://schemas.microsoft.com/office/powerpoint/2010/main" val="169759790"/>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74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3266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94797-2D7D-A562-203F-1717189F8410}"/>
            </a:ext>
          </a:extLst>
        </p:cNvPr>
        <p:cNvGrpSpPr/>
        <p:nvPr/>
      </p:nvGrpSpPr>
      <p:grpSpPr>
        <a:xfrm>
          <a:off x="0" y="0"/>
          <a:ext cx="0" cy="0"/>
          <a:chOff x="0" y="0"/>
          <a:chExt cx="0" cy="0"/>
        </a:xfrm>
      </p:grpSpPr>
      <p:pic>
        <p:nvPicPr>
          <p:cNvPr id="2" name="Image 0" descr="/mnt/data/hymnal_variants/bg_left_light_fade.jpg">
            <a:extLst>
              <a:ext uri="{FF2B5EF4-FFF2-40B4-BE49-F238E27FC236}">
                <a16:creationId xmlns:a16="http://schemas.microsoft.com/office/drawing/2014/main" id="{F1CBD7FA-DE77-3E5D-8B22-261CBAA475E7}"/>
              </a:ext>
            </a:extLst>
          </p:cNvPr>
          <p:cNvPicPr>
            <a:picLocks noChangeAspect="1"/>
          </p:cNvPicPr>
          <p:nvPr/>
        </p:nvPicPr>
        <p:blipFill>
          <a:blip r:embed="rId3"/>
          <a:srcRect l="7973" r="17511"/>
          <a:stretch>
            <a:fillRect/>
          </a:stretch>
        </p:blipFill>
        <p:spPr>
          <a:xfrm>
            <a:off x="0" y="-22312"/>
            <a:ext cx="9144000" cy="6902623"/>
          </a:xfrm>
          <a:prstGeom prst="rect">
            <a:avLst/>
          </a:prstGeom>
        </p:spPr>
      </p:pic>
      <p:sp>
        <p:nvSpPr>
          <p:cNvPr id="3" name="Text 0">
            <a:extLst>
              <a:ext uri="{FF2B5EF4-FFF2-40B4-BE49-F238E27FC236}">
                <a16:creationId xmlns:a16="http://schemas.microsoft.com/office/drawing/2014/main" id="{A922C898-A3F5-19A9-989F-97A77C885F5D}"/>
              </a:ext>
            </a:extLst>
          </p:cNvPr>
          <p:cNvSpPr/>
          <p:nvPr/>
        </p:nvSpPr>
        <p:spPr>
          <a:xfrm>
            <a:off x="562356" y="1378458"/>
            <a:ext cx="4594860" cy="342900"/>
          </a:xfrm>
          <a:prstGeom prst="rect">
            <a:avLst/>
          </a:prstGeom>
          <a:noFill/>
          <a:ln/>
        </p:spPr>
        <p:txBody>
          <a:bodyPr wrap="square" lIns="0" tIns="0" rIns="0" bIns="0" rtlCol="0" anchor="ctr">
            <a:normAutofit lnSpcReduction="10000"/>
          </a:bodyPr>
          <a:lstStyle/>
          <a:p>
            <a:pPr>
              <a:lnSpc>
                <a:spcPct val="105000"/>
              </a:lnSpc>
            </a:pPr>
            <a:r>
              <a:rPr lang="en-US" sz="2250" b="1" dirty="0">
                <a:solidFill>
                  <a:srgbClr val="251E17"/>
                </a:solidFill>
                <a:latin typeface="Georgia" pitchFamily="34" charset="0"/>
                <a:ea typeface="Georgia" pitchFamily="34" charset="-122"/>
                <a:cs typeface="Georgia" pitchFamily="34" charset="-120"/>
              </a:rPr>
              <a:t>A Sacrifice of Praise</a:t>
            </a:r>
            <a:endParaRPr lang="en-US" sz="2250" dirty="0"/>
          </a:p>
        </p:txBody>
      </p:sp>
      <p:sp>
        <p:nvSpPr>
          <p:cNvPr id="4" name="Text 1">
            <a:extLst>
              <a:ext uri="{FF2B5EF4-FFF2-40B4-BE49-F238E27FC236}">
                <a16:creationId xmlns:a16="http://schemas.microsoft.com/office/drawing/2014/main" id="{D38D1CFC-C8C9-084E-058F-3341D31577F4}"/>
              </a:ext>
            </a:extLst>
          </p:cNvPr>
          <p:cNvSpPr/>
          <p:nvPr/>
        </p:nvSpPr>
        <p:spPr>
          <a:xfrm>
            <a:off x="658368" y="2139696"/>
            <a:ext cx="384048" cy="219456"/>
          </a:xfrm>
          <a:prstGeom prst="rect">
            <a:avLst/>
          </a:prstGeom>
          <a:noFill/>
          <a:ln/>
        </p:spPr>
        <p:txBody>
          <a:bodyPr wrap="square" lIns="0" tIns="0" rIns="0" bIns="0" rtlCol="0" anchor="ctr">
            <a:normAutofit/>
          </a:bodyPr>
          <a:lstStyle/>
          <a:p>
            <a:pPr>
              <a:lnSpc>
                <a:spcPct val="105000"/>
              </a:lnSpc>
            </a:pPr>
            <a:r>
              <a:rPr lang="en-US" sz="1200" b="1" dirty="0">
                <a:solidFill>
                  <a:srgbClr val="8A6737"/>
                </a:solidFill>
                <a:latin typeface="Georgia" pitchFamily="34" charset="0"/>
                <a:ea typeface="Georgia" pitchFamily="34" charset="-122"/>
                <a:cs typeface="Georgia" pitchFamily="34" charset="-120"/>
              </a:rPr>
              <a:t>01</a:t>
            </a:r>
            <a:endParaRPr lang="en-US" sz="1200" dirty="0"/>
          </a:p>
        </p:txBody>
      </p:sp>
      <p:sp>
        <p:nvSpPr>
          <p:cNvPr id="5" name="Text 2">
            <a:extLst>
              <a:ext uri="{FF2B5EF4-FFF2-40B4-BE49-F238E27FC236}">
                <a16:creationId xmlns:a16="http://schemas.microsoft.com/office/drawing/2014/main" id="{D3BF54E3-6879-DD3E-61B7-A44D28A7ED2A}"/>
              </a:ext>
            </a:extLst>
          </p:cNvPr>
          <p:cNvSpPr/>
          <p:nvPr/>
        </p:nvSpPr>
        <p:spPr>
          <a:xfrm>
            <a:off x="1200150" y="2125980"/>
            <a:ext cx="6515100" cy="377190"/>
          </a:xfrm>
          <a:prstGeom prst="rect">
            <a:avLst/>
          </a:prstGeom>
          <a:noFill/>
          <a:ln/>
        </p:spPr>
        <p:txBody>
          <a:bodyPr wrap="square" lIns="0" tIns="0" rIns="0" bIns="0" rtlCol="0" anchor="ctr">
            <a:normAutofit/>
          </a:bodyPr>
          <a:lstStyle/>
          <a:p>
            <a:pPr>
              <a:lnSpc>
                <a:spcPct val="105000"/>
              </a:lnSpc>
            </a:pPr>
            <a:r>
              <a:rPr lang="en-US" sz="1500" dirty="0">
                <a:solidFill>
                  <a:srgbClr val="251E17"/>
                </a:solidFill>
                <a:latin typeface="Aptos" pitchFamily="34" charset="0"/>
                <a:ea typeface="Aptos" pitchFamily="34" charset="-122"/>
                <a:cs typeface="Aptos" pitchFamily="34" charset="-120"/>
              </a:rPr>
              <a:t>Singing is a Form of Sacrifice</a:t>
            </a:r>
            <a:endParaRPr lang="en-US" sz="1500" dirty="0"/>
          </a:p>
        </p:txBody>
      </p:sp>
      <p:sp>
        <p:nvSpPr>
          <p:cNvPr id="6" name="Shape 3">
            <a:extLst>
              <a:ext uri="{FF2B5EF4-FFF2-40B4-BE49-F238E27FC236}">
                <a16:creationId xmlns:a16="http://schemas.microsoft.com/office/drawing/2014/main" id="{FD154664-FC8C-78D7-7896-6891D71F7A47}"/>
              </a:ext>
            </a:extLst>
          </p:cNvPr>
          <p:cNvSpPr/>
          <p:nvPr/>
        </p:nvSpPr>
        <p:spPr>
          <a:xfrm>
            <a:off x="1200150" y="2647188"/>
            <a:ext cx="6035040" cy="0"/>
          </a:xfrm>
          <a:prstGeom prst="line">
            <a:avLst/>
          </a:prstGeom>
          <a:noFill/>
          <a:ln w="10160">
            <a:solidFill>
              <a:srgbClr val="C7AA7C">
                <a:alpha val="70000"/>
              </a:srgbClr>
            </a:solidFill>
            <a:prstDash val="solid"/>
          </a:ln>
        </p:spPr>
        <p:txBody>
          <a:bodyPr/>
          <a:lstStyle/>
          <a:p>
            <a:endParaRPr lang="en-US" sz="1350"/>
          </a:p>
        </p:txBody>
      </p:sp>
      <p:sp>
        <p:nvSpPr>
          <p:cNvPr id="7" name="Text 4">
            <a:extLst>
              <a:ext uri="{FF2B5EF4-FFF2-40B4-BE49-F238E27FC236}">
                <a16:creationId xmlns:a16="http://schemas.microsoft.com/office/drawing/2014/main" id="{326720A4-10D3-81AA-32BC-388656742D13}"/>
              </a:ext>
            </a:extLst>
          </p:cNvPr>
          <p:cNvSpPr/>
          <p:nvPr/>
        </p:nvSpPr>
        <p:spPr>
          <a:xfrm>
            <a:off x="658368" y="3051810"/>
            <a:ext cx="384048" cy="219456"/>
          </a:xfrm>
          <a:prstGeom prst="rect">
            <a:avLst/>
          </a:prstGeom>
          <a:noFill/>
          <a:ln/>
        </p:spPr>
        <p:txBody>
          <a:bodyPr wrap="square" lIns="0" tIns="0" rIns="0" bIns="0" rtlCol="0" anchor="ctr">
            <a:normAutofit/>
          </a:bodyPr>
          <a:lstStyle/>
          <a:p>
            <a:pPr>
              <a:lnSpc>
                <a:spcPct val="105000"/>
              </a:lnSpc>
            </a:pPr>
            <a:r>
              <a:rPr lang="en-US" sz="1200" b="1" dirty="0">
                <a:solidFill>
                  <a:srgbClr val="8A6737"/>
                </a:solidFill>
                <a:latin typeface="Georgia" pitchFamily="34" charset="0"/>
                <a:ea typeface="Georgia" pitchFamily="34" charset="-122"/>
                <a:cs typeface="Georgia" pitchFamily="34" charset="-120"/>
              </a:rPr>
              <a:t>02</a:t>
            </a:r>
            <a:endParaRPr lang="en-US" sz="1200" dirty="0"/>
          </a:p>
        </p:txBody>
      </p:sp>
      <p:sp>
        <p:nvSpPr>
          <p:cNvPr id="9" name="Shape 6">
            <a:extLst>
              <a:ext uri="{FF2B5EF4-FFF2-40B4-BE49-F238E27FC236}">
                <a16:creationId xmlns:a16="http://schemas.microsoft.com/office/drawing/2014/main" id="{DFEDEBB9-A192-834A-9C7F-0F904B51B505}"/>
              </a:ext>
            </a:extLst>
          </p:cNvPr>
          <p:cNvSpPr/>
          <p:nvPr/>
        </p:nvSpPr>
        <p:spPr>
          <a:xfrm>
            <a:off x="1200150" y="3559302"/>
            <a:ext cx="6035040" cy="0"/>
          </a:xfrm>
          <a:prstGeom prst="line">
            <a:avLst/>
          </a:prstGeom>
          <a:noFill/>
          <a:ln w="10160">
            <a:solidFill>
              <a:srgbClr val="C7AA7C">
                <a:alpha val="70000"/>
              </a:srgbClr>
            </a:solidFill>
            <a:prstDash val="solid"/>
          </a:ln>
        </p:spPr>
        <p:txBody>
          <a:bodyPr/>
          <a:lstStyle/>
          <a:p>
            <a:endParaRPr lang="en-US" sz="1350"/>
          </a:p>
        </p:txBody>
      </p:sp>
      <p:sp>
        <p:nvSpPr>
          <p:cNvPr id="10" name="Text 7">
            <a:extLst>
              <a:ext uri="{FF2B5EF4-FFF2-40B4-BE49-F238E27FC236}">
                <a16:creationId xmlns:a16="http://schemas.microsoft.com/office/drawing/2014/main" id="{E1C59898-1CF4-13E7-3803-20785716B186}"/>
              </a:ext>
            </a:extLst>
          </p:cNvPr>
          <p:cNvSpPr/>
          <p:nvPr/>
        </p:nvSpPr>
        <p:spPr>
          <a:xfrm>
            <a:off x="658368" y="3963924"/>
            <a:ext cx="384048" cy="219456"/>
          </a:xfrm>
          <a:prstGeom prst="rect">
            <a:avLst/>
          </a:prstGeom>
          <a:noFill/>
          <a:ln/>
        </p:spPr>
        <p:txBody>
          <a:bodyPr wrap="square" lIns="0" tIns="0" rIns="0" bIns="0" rtlCol="0" anchor="ctr">
            <a:normAutofit/>
          </a:bodyPr>
          <a:lstStyle/>
          <a:p>
            <a:pPr>
              <a:lnSpc>
                <a:spcPct val="105000"/>
              </a:lnSpc>
            </a:pPr>
            <a:r>
              <a:rPr lang="en-US" sz="1200" b="1" dirty="0">
                <a:solidFill>
                  <a:srgbClr val="8A6737"/>
                </a:solidFill>
                <a:latin typeface="Georgia" pitchFamily="34" charset="0"/>
                <a:ea typeface="Georgia" pitchFamily="34" charset="-122"/>
                <a:cs typeface="Georgia" pitchFamily="34" charset="-120"/>
              </a:rPr>
              <a:t>03</a:t>
            </a:r>
            <a:endParaRPr lang="en-US" sz="1200" dirty="0"/>
          </a:p>
        </p:txBody>
      </p:sp>
      <p:sp>
        <p:nvSpPr>
          <p:cNvPr id="11" name="Text 8">
            <a:extLst>
              <a:ext uri="{FF2B5EF4-FFF2-40B4-BE49-F238E27FC236}">
                <a16:creationId xmlns:a16="http://schemas.microsoft.com/office/drawing/2014/main" id="{9227BFBE-7261-7045-0F0B-6CCAA0478851}"/>
              </a:ext>
            </a:extLst>
          </p:cNvPr>
          <p:cNvSpPr/>
          <p:nvPr/>
        </p:nvSpPr>
        <p:spPr>
          <a:xfrm>
            <a:off x="1200150" y="3950208"/>
            <a:ext cx="6515100" cy="377190"/>
          </a:xfrm>
          <a:prstGeom prst="rect">
            <a:avLst/>
          </a:prstGeom>
          <a:noFill/>
          <a:ln/>
        </p:spPr>
        <p:txBody>
          <a:bodyPr wrap="square" lIns="0" tIns="0" rIns="0" bIns="0" rtlCol="0" anchor="ctr">
            <a:normAutofit/>
          </a:bodyPr>
          <a:lstStyle/>
          <a:p>
            <a:pPr>
              <a:lnSpc>
                <a:spcPct val="105000"/>
              </a:lnSpc>
            </a:pPr>
            <a:r>
              <a:rPr lang="en-US" sz="1500" dirty="0">
                <a:solidFill>
                  <a:srgbClr val="251E17"/>
                </a:solidFill>
                <a:latin typeface="Aptos" pitchFamily="34" charset="0"/>
              </a:rPr>
              <a:t>Singing is a Skill to be Improved</a:t>
            </a:r>
            <a:endParaRPr lang="en-US" sz="1500" dirty="0"/>
          </a:p>
        </p:txBody>
      </p:sp>
      <p:sp>
        <p:nvSpPr>
          <p:cNvPr id="12" name="Shape 9">
            <a:extLst>
              <a:ext uri="{FF2B5EF4-FFF2-40B4-BE49-F238E27FC236}">
                <a16:creationId xmlns:a16="http://schemas.microsoft.com/office/drawing/2014/main" id="{A2E665AE-710D-FE0B-EB91-786787C8B943}"/>
              </a:ext>
            </a:extLst>
          </p:cNvPr>
          <p:cNvSpPr/>
          <p:nvPr/>
        </p:nvSpPr>
        <p:spPr>
          <a:xfrm>
            <a:off x="1200150" y="4471416"/>
            <a:ext cx="6035040" cy="0"/>
          </a:xfrm>
          <a:prstGeom prst="line">
            <a:avLst/>
          </a:prstGeom>
          <a:noFill/>
          <a:ln w="10160">
            <a:solidFill>
              <a:srgbClr val="C7AA7C">
                <a:alpha val="70000"/>
              </a:srgbClr>
            </a:solidFill>
            <a:prstDash val="solid"/>
          </a:ln>
        </p:spPr>
        <p:txBody>
          <a:bodyPr/>
          <a:lstStyle/>
          <a:p>
            <a:endParaRPr lang="en-US" sz="1350"/>
          </a:p>
        </p:txBody>
      </p:sp>
      <p:sp>
        <p:nvSpPr>
          <p:cNvPr id="15" name="Text 5">
            <a:extLst>
              <a:ext uri="{FF2B5EF4-FFF2-40B4-BE49-F238E27FC236}">
                <a16:creationId xmlns:a16="http://schemas.microsoft.com/office/drawing/2014/main" id="{6337FB08-E53E-54C9-5EA9-E357D861C5F6}"/>
              </a:ext>
            </a:extLst>
          </p:cNvPr>
          <p:cNvSpPr/>
          <p:nvPr/>
        </p:nvSpPr>
        <p:spPr>
          <a:xfrm>
            <a:off x="1200150" y="3038094"/>
            <a:ext cx="6515100" cy="377190"/>
          </a:xfrm>
          <a:prstGeom prst="rect">
            <a:avLst/>
          </a:prstGeom>
          <a:noFill/>
          <a:ln/>
        </p:spPr>
        <p:txBody>
          <a:bodyPr wrap="square" lIns="0" tIns="0" rIns="0" bIns="0" rtlCol="0" anchor="ctr">
            <a:normAutofit/>
          </a:bodyPr>
          <a:lstStyle/>
          <a:p>
            <a:pPr>
              <a:lnSpc>
                <a:spcPct val="105000"/>
              </a:lnSpc>
            </a:pPr>
            <a:r>
              <a:rPr lang="en-US" sz="1500" dirty="0">
                <a:solidFill>
                  <a:srgbClr val="251E17"/>
                </a:solidFill>
                <a:latin typeface="Aptos" pitchFamily="34" charset="0"/>
                <a:ea typeface="Aptos" pitchFamily="34" charset="-122"/>
                <a:cs typeface="Aptos" pitchFamily="34" charset="-120"/>
              </a:rPr>
              <a:t>What Makes a Good Sacrifice?</a:t>
            </a:r>
            <a:endParaRPr lang="en-US" sz="1500" dirty="0"/>
          </a:p>
        </p:txBody>
      </p:sp>
    </p:spTree>
    <p:extLst>
      <p:ext uri="{BB962C8B-B14F-4D97-AF65-F5344CB8AC3E}">
        <p14:creationId xmlns:p14="http://schemas.microsoft.com/office/powerpoint/2010/main" val="83834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0E548-1140-39D7-FF9F-659350624510}"/>
            </a:ext>
          </a:extLst>
        </p:cNvPr>
        <p:cNvGrpSpPr/>
        <p:nvPr/>
      </p:nvGrpSpPr>
      <p:grpSpPr>
        <a:xfrm>
          <a:off x="0" y="0"/>
          <a:ext cx="0" cy="0"/>
          <a:chOff x="0" y="0"/>
          <a:chExt cx="0" cy="0"/>
        </a:xfrm>
      </p:grpSpPr>
      <p:pic>
        <p:nvPicPr>
          <p:cNvPr id="2" name="Image 0" descr="/mnt/data/hymnal_variants/bg_dark_vignette.jpg">
            <a:extLst>
              <a:ext uri="{FF2B5EF4-FFF2-40B4-BE49-F238E27FC236}">
                <a16:creationId xmlns:a16="http://schemas.microsoft.com/office/drawing/2014/main" id="{5E13C682-193B-D45D-8C1D-5AA4696A55CD}"/>
              </a:ext>
            </a:extLst>
          </p:cNvPr>
          <p:cNvPicPr>
            <a:picLocks noChangeAspect="1"/>
          </p:cNvPicPr>
          <p:nvPr/>
        </p:nvPicPr>
        <p:blipFill>
          <a:blip r:embed="rId3"/>
          <a:srcRect l="12500" r="12498"/>
          <a:stretch>
            <a:fillRect/>
          </a:stretch>
        </p:blipFill>
        <p:spPr>
          <a:xfrm>
            <a:off x="0" y="0"/>
            <a:ext cx="9144000" cy="6858000"/>
          </a:xfrm>
          <a:prstGeom prst="rect">
            <a:avLst/>
          </a:prstGeom>
        </p:spPr>
      </p:pic>
      <p:sp>
        <p:nvSpPr>
          <p:cNvPr id="3" name="Shape 0">
            <a:extLst>
              <a:ext uri="{FF2B5EF4-FFF2-40B4-BE49-F238E27FC236}">
                <a16:creationId xmlns:a16="http://schemas.microsoft.com/office/drawing/2014/main" id="{DA5C2095-9F6E-5512-0D86-A102B205FE37}"/>
              </a:ext>
            </a:extLst>
          </p:cNvPr>
          <p:cNvSpPr/>
          <p:nvPr/>
        </p:nvSpPr>
        <p:spPr>
          <a:xfrm>
            <a:off x="493776" y="1666494"/>
            <a:ext cx="1234440" cy="0"/>
          </a:xfrm>
          <a:prstGeom prst="line">
            <a:avLst/>
          </a:prstGeom>
          <a:noFill/>
          <a:ln w="25400">
            <a:solidFill>
              <a:srgbClr val="C79A54"/>
            </a:solidFill>
            <a:prstDash val="solid"/>
          </a:ln>
        </p:spPr>
        <p:txBody>
          <a:bodyPr/>
          <a:lstStyle/>
          <a:p>
            <a:endParaRPr lang="en-US" sz="1350"/>
          </a:p>
        </p:txBody>
      </p:sp>
      <p:sp>
        <p:nvSpPr>
          <p:cNvPr id="4" name="Text 1">
            <a:extLst>
              <a:ext uri="{FF2B5EF4-FFF2-40B4-BE49-F238E27FC236}">
                <a16:creationId xmlns:a16="http://schemas.microsoft.com/office/drawing/2014/main" id="{5BBA038D-C6CC-60FE-35B3-5E4B267C14F4}"/>
              </a:ext>
            </a:extLst>
          </p:cNvPr>
          <p:cNvSpPr/>
          <p:nvPr/>
        </p:nvSpPr>
        <p:spPr>
          <a:xfrm>
            <a:off x="493775" y="1831086"/>
            <a:ext cx="5816713" cy="1131570"/>
          </a:xfrm>
          <a:prstGeom prst="rect">
            <a:avLst/>
          </a:prstGeom>
          <a:noFill/>
          <a:ln/>
        </p:spPr>
        <p:txBody>
          <a:bodyPr wrap="square" lIns="0" tIns="0" rIns="0" bIns="0" rtlCol="0" anchor="ctr">
            <a:normAutofit/>
          </a:bodyPr>
          <a:lstStyle/>
          <a:p>
            <a:pPr>
              <a:lnSpc>
                <a:spcPct val="92000"/>
              </a:lnSpc>
            </a:pPr>
            <a:r>
              <a:rPr lang="en-US" sz="4400" b="1" dirty="0">
                <a:solidFill>
                  <a:srgbClr val="FFF9F0"/>
                </a:solidFill>
                <a:latin typeface="Georgia" pitchFamily="34" charset="0"/>
                <a:ea typeface="Georgia" pitchFamily="34" charset="-122"/>
                <a:cs typeface="Georgia" pitchFamily="34" charset="-120"/>
              </a:rPr>
              <a:t>A Sacrifice of Praise</a:t>
            </a:r>
            <a:endParaRPr lang="en-US" sz="4400" dirty="0"/>
          </a:p>
        </p:txBody>
      </p:sp>
      <p:sp>
        <p:nvSpPr>
          <p:cNvPr id="5" name="Text 2">
            <a:extLst>
              <a:ext uri="{FF2B5EF4-FFF2-40B4-BE49-F238E27FC236}">
                <a16:creationId xmlns:a16="http://schemas.microsoft.com/office/drawing/2014/main" id="{0D4FDD98-9803-B7A5-0B6E-F0CC58B45670}"/>
              </a:ext>
            </a:extLst>
          </p:cNvPr>
          <p:cNvSpPr/>
          <p:nvPr/>
        </p:nvSpPr>
        <p:spPr>
          <a:xfrm>
            <a:off x="534924" y="3065526"/>
            <a:ext cx="4114800" cy="308610"/>
          </a:xfrm>
          <a:prstGeom prst="rect">
            <a:avLst/>
          </a:prstGeom>
          <a:noFill/>
          <a:ln/>
        </p:spPr>
        <p:txBody>
          <a:bodyPr wrap="square" lIns="0" tIns="0" rIns="0" bIns="0" rtlCol="0" anchor="ctr">
            <a:normAutofit/>
          </a:bodyPr>
          <a:lstStyle/>
          <a:p>
            <a:pPr>
              <a:lnSpc>
                <a:spcPct val="105000"/>
              </a:lnSpc>
            </a:pPr>
            <a:r>
              <a:rPr lang="en-US" dirty="0">
                <a:solidFill>
                  <a:srgbClr val="E7D4B6"/>
                </a:solidFill>
                <a:latin typeface="Aptos" pitchFamily="34" charset="0"/>
                <a:ea typeface="Aptos" pitchFamily="34" charset="-122"/>
                <a:cs typeface="Aptos" pitchFamily="34" charset="-120"/>
              </a:rPr>
              <a:t>Hebrews 13:10-16</a:t>
            </a:r>
            <a:endParaRPr lang="en-US" dirty="0"/>
          </a:p>
        </p:txBody>
      </p:sp>
      <p:sp>
        <p:nvSpPr>
          <p:cNvPr id="6" name="Text 3">
            <a:extLst>
              <a:ext uri="{FF2B5EF4-FFF2-40B4-BE49-F238E27FC236}">
                <a16:creationId xmlns:a16="http://schemas.microsoft.com/office/drawing/2014/main" id="{CC3D3B3D-0457-AF13-CD55-74F8D256C37F}"/>
              </a:ext>
            </a:extLst>
          </p:cNvPr>
          <p:cNvSpPr/>
          <p:nvPr/>
        </p:nvSpPr>
        <p:spPr>
          <a:xfrm>
            <a:off x="534924" y="5369814"/>
            <a:ext cx="3429000" cy="171450"/>
          </a:xfrm>
          <a:prstGeom prst="rect">
            <a:avLst/>
          </a:prstGeom>
          <a:noFill/>
          <a:ln/>
        </p:spPr>
        <p:txBody>
          <a:bodyPr wrap="square" lIns="0" tIns="0" rIns="0" bIns="0" rtlCol="0" anchor="ctr">
            <a:normAutofit/>
          </a:bodyPr>
          <a:lstStyle/>
          <a:p>
            <a:pPr>
              <a:lnSpc>
                <a:spcPct val="105000"/>
              </a:lnSpc>
            </a:pPr>
            <a:r>
              <a:rPr lang="en-US" sz="825" dirty="0">
                <a:solidFill>
                  <a:srgbClr val="BFA98C"/>
                </a:solidFill>
                <a:latin typeface="Aptos" pitchFamily="34" charset="0"/>
                <a:ea typeface="Aptos" pitchFamily="34" charset="-122"/>
                <a:cs typeface="Aptos" pitchFamily="34" charset="-120"/>
              </a:rPr>
              <a:t>Knollwood Church of Christ • 5/31/26</a:t>
            </a:r>
            <a:endParaRPr lang="en-US" sz="825" dirty="0"/>
          </a:p>
        </p:txBody>
      </p:sp>
    </p:spTree>
    <p:extLst>
      <p:ext uri="{BB962C8B-B14F-4D97-AF65-F5344CB8AC3E}">
        <p14:creationId xmlns:p14="http://schemas.microsoft.com/office/powerpoint/2010/main" val="1289455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6B7A606-6071-3517-3A7F-302D008E7105}"/>
            </a:ext>
          </a:extLst>
        </p:cNvPr>
        <p:cNvGrpSpPr/>
        <p:nvPr/>
      </p:nvGrpSpPr>
      <p:grpSpPr>
        <a:xfrm>
          <a:off x="0" y="0"/>
          <a:ext cx="0" cy="0"/>
          <a:chOff x="0" y="0"/>
          <a:chExt cx="0" cy="0"/>
        </a:xfrm>
      </p:grpSpPr>
    </p:spTree>
    <p:extLst>
      <p:ext uri="{BB962C8B-B14F-4D97-AF65-F5344CB8AC3E}">
        <p14:creationId xmlns:p14="http://schemas.microsoft.com/office/powerpoint/2010/main" val="49124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mnt/data/hymnal_variants/bg_dark_vignette.jpg"/>
          <p:cNvPicPr>
            <a:picLocks noChangeAspect="1"/>
          </p:cNvPicPr>
          <p:nvPr/>
        </p:nvPicPr>
        <p:blipFill>
          <a:blip r:embed="rId3"/>
          <a:srcRect l="12500" r="12498"/>
          <a:stretch>
            <a:fillRect/>
          </a:stretch>
        </p:blipFill>
        <p:spPr>
          <a:xfrm>
            <a:off x="0" y="0"/>
            <a:ext cx="9144000" cy="6858000"/>
          </a:xfrm>
          <a:prstGeom prst="rect">
            <a:avLst/>
          </a:prstGeom>
        </p:spPr>
      </p:pic>
      <p:sp>
        <p:nvSpPr>
          <p:cNvPr id="3" name="Shape 0"/>
          <p:cNvSpPr/>
          <p:nvPr/>
        </p:nvSpPr>
        <p:spPr>
          <a:xfrm>
            <a:off x="493776" y="1666494"/>
            <a:ext cx="1234440" cy="0"/>
          </a:xfrm>
          <a:prstGeom prst="line">
            <a:avLst/>
          </a:prstGeom>
          <a:noFill/>
          <a:ln w="25400">
            <a:solidFill>
              <a:srgbClr val="C79A54"/>
            </a:solidFill>
            <a:prstDash val="solid"/>
          </a:ln>
        </p:spPr>
        <p:txBody>
          <a:bodyPr/>
          <a:lstStyle/>
          <a:p>
            <a:endParaRPr lang="en-US" sz="1350"/>
          </a:p>
        </p:txBody>
      </p:sp>
      <p:sp>
        <p:nvSpPr>
          <p:cNvPr id="4" name="Text 1"/>
          <p:cNvSpPr/>
          <p:nvPr/>
        </p:nvSpPr>
        <p:spPr>
          <a:xfrm>
            <a:off x="493775" y="1831086"/>
            <a:ext cx="5816713" cy="1131570"/>
          </a:xfrm>
          <a:prstGeom prst="rect">
            <a:avLst/>
          </a:prstGeom>
          <a:noFill/>
          <a:ln/>
        </p:spPr>
        <p:txBody>
          <a:bodyPr wrap="square" lIns="0" tIns="0" rIns="0" bIns="0" rtlCol="0" anchor="ctr">
            <a:normAutofit/>
          </a:bodyPr>
          <a:lstStyle/>
          <a:p>
            <a:pPr>
              <a:lnSpc>
                <a:spcPct val="92000"/>
              </a:lnSpc>
            </a:pPr>
            <a:r>
              <a:rPr lang="en-US" sz="4400" b="1" dirty="0">
                <a:solidFill>
                  <a:srgbClr val="FFF9F0"/>
                </a:solidFill>
                <a:latin typeface="Georgia" pitchFamily="34" charset="0"/>
                <a:ea typeface="Georgia" pitchFamily="34" charset="-122"/>
                <a:cs typeface="Georgia" pitchFamily="34" charset="-120"/>
              </a:rPr>
              <a:t>A Sacrifice of Praise</a:t>
            </a:r>
            <a:endParaRPr lang="en-US" sz="4400" dirty="0"/>
          </a:p>
        </p:txBody>
      </p:sp>
      <p:sp>
        <p:nvSpPr>
          <p:cNvPr id="5" name="Text 2"/>
          <p:cNvSpPr/>
          <p:nvPr/>
        </p:nvSpPr>
        <p:spPr>
          <a:xfrm>
            <a:off x="534924" y="3065526"/>
            <a:ext cx="4114800" cy="308610"/>
          </a:xfrm>
          <a:prstGeom prst="rect">
            <a:avLst/>
          </a:prstGeom>
          <a:noFill/>
          <a:ln/>
        </p:spPr>
        <p:txBody>
          <a:bodyPr wrap="square" lIns="0" tIns="0" rIns="0" bIns="0" rtlCol="0" anchor="ctr">
            <a:normAutofit/>
          </a:bodyPr>
          <a:lstStyle/>
          <a:p>
            <a:pPr>
              <a:lnSpc>
                <a:spcPct val="105000"/>
              </a:lnSpc>
            </a:pPr>
            <a:r>
              <a:rPr lang="en-US" dirty="0">
                <a:solidFill>
                  <a:srgbClr val="E7D4B6"/>
                </a:solidFill>
                <a:latin typeface="Aptos" pitchFamily="34" charset="0"/>
                <a:ea typeface="Aptos" pitchFamily="34" charset="-122"/>
                <a:cs typeface="Aptos" pitchFamily="34" charset="-120"/>
              </a:rPr>
              <a:t>Hebrews 13:10-16</a:t>
            </a:r>
            <a:endParaRPr lang="en-US" dirty="0"/>
          </a:p>
        </p:txBody>
      </p:sp>
      <p:sp>
        <p:nvSpPr>
          <p:cNvPr id="6" name="Text 3"/>
          <p:cNvSpPr/>
          <p:nvPr/>
        </p:nvSpPr>
        <p:spPr>
          <a:xfrm>
            <a:off x="534924" y="5369814"/>
            <a:ext cx="3429000" cy="171450"/>
          </a:xfrm>
          <a:prstGeom prst="rect">
            <a:avLst/>
          </a:prstGeom>
          <a:noFill/>
          <a:ln/>
        </p:spPr>
        <p:txBody>
          <a:bodyPr wrap="square" lIns="0" tIns="0" rIns="0" bIns="0" rtlCol="0" anchor="ctr">
            <a:normAutofit/>
          </a:bodyPr>
          <a:lstStyle/>
          <a:p>
            <a:pPr>
              <a:lnSpc>
                <a:spcPct val="105000"/>
              </a:lnSpc>
            </a:pPr>
            <a:r>
              <a:rPr lang="en-US" sz="825" dirty="0">
                <a:solidFill>
                  <a:srgbClr val="BFA98C"/>
                </a:solidFill>
                <a:latin typeface="Aptos" pitchFamily="34" charset="0"/>
                <a:ea typeface="Aptos" pitchFamily="34" charset="-122"/>
                <a:cs typeface="Aptos" pitchFamily="34" charset="-120"/>
              </a:rPr>
              <a:t>Knollwood Church of Christ • 5/31/26</a:t>
            </a:r>
            <a:endParaRPr lang="en-US" sz="825"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mnt/data/hymnal_variants/bg_left_light_fade.jpg"/>
          <p:cNvPicPr>
            <a:picLocks noChangeAspect="1"/>
          </p:cNvPicPr>
          <p:nvPr/>
        </p:nvPicPr>
        <p:blipFill>
          <a:blip r:embed="rId3"/>
          <a:srcRect l="7973" r="17511"/>
          <a:stretch>
            <a:fillRect/>
          </a:stretch>
        </p:blipFill>
        <p:spPr>
          <a:xfrm>
            <a:off x="0" y="-22312"/>
            <a:ext cx="9144000" cy="6902623"/>
          </a:xfrm>
          <a:prstGeom prst="rect">
            <a:avLst/>
          </a:prstGeom>
        </p:spPr>
      </p:pic>
      <p:sp>
        <p:nvSpPr>
          <p:cNvPr id="3" name="Text 0"/>
          <p:cNvSpPr/>
          <p:nvPr/>
        </p:nvSpPr>
        <p:spPr>
          <a:xfrm>
            <a:off x="562356" y="1378458"/>
            <a:ext cx="4594860" cy="342900"/>
          </a:xfrm>
          <a:prstGeom prst="rect">
            <a:avLst/>
          </a:prstGeom>
          <a:noFill/>
          <a:ln/>
        </p:spPr>
        <p:txBody>
          <a:bodyPr wrap="square" lIns="0" tIns="0" rIns="0" bIns="0" rtlCol="0" anchor="ctr">
            <a:normAutofit lnSpcReduction="10000"/>
          </a:bodyPr>
          <a:lstStyle/>
          <a:p>
            <a:pPr>
              <a:lnSpc>
                <a:spcPct val="105000"/>
              </a:lnSpc>
            </a:pPr>
            <a:r>
              <a:rPr lang="en-US" sz="2250" b="1" dirty="0">
                <a:solidFill>
                  <a:srgbClr val="251E17"/>
                </a:solidFill>
                <a:latin typeface="Georgia" pitchFamily="34" charset="0"/>
                <a:ea typeface="Georgia" pitchFamily="34" charset="-122"/>
                <a:cs typeface="Georgia" pitchFamily="34" charset="-120"/>
              </a:rPr>
              <a:t>A Sacrifice of Praise</a:t>
            </a:r>
            <a:endParaRPr lang="en-US" sz="2250" dirty="0"/>
          </a:p>
        </p:txBody>
      </p:sp>
      <p:sp>
        <p:nvSpPr>
          <p:cNvPr id="4" name="Text 1"/>
          <p:cNvSpPr/>
          <p:nvPr/>
        </p:nvSpPr>
        <p:spPr>
          <a:xfrm>
            <a:off x="658368" y="2139696"/>
            <a:ext cx="384048" cy="219456"/>
          </a:xfrm>
          <a:prstGeom prst="rect">
            <a:avLst/>
          </a:prstGeom>
          <a:noFill/>
          <a:ln/>
        </p:spPr>
        <p:txBody>
          <a:bodyPr wrap="square" lIns="0" tIns="0" rIns="0" bIns="0" rtlCol="0" anchor="ctr">
            <a:normAutofit/>
          </a:bodyPr>
          <a:lstStyle/>
          <a:p>
            <a:pPr>
              <a:lnSpc>
                <a:spcPct val="105000"/>
              </a:lnSpc>
            </a:pPr>
            <a:r>
              <a:rPr lang="en-US" sz="1200" b="1" dirty="0">
                <a:solidFill>
                  <a:srgbClr val="8A6737"/>
                </a:solidFill>
                <a:latin typeface="Georgia" pitchFamily="34" charset="0"/>
                <a:ea typeface="Georgia" pitchFamily="34" charset="-122"/>
                <a:cs typeface="Georgia" pitchFamily="34" charset="-120"/>
              </a:rPr>
              <a:t>01</a:t>
            </a:r>
            <a:endParaRPr lang="en-US" sz="1200" dirty="0"/>
          </a:p>
        </p:txBody>
      </p:sp>
      <p:sp>
        <p:nvSpPr>
          <p:cNvPr id="5" name="Text 2"/>
          <p:cNvSpPr/>
          <p:nvPr/>
        </p:nvSpPr>
        <p:spPr>
          <a:xfrm>
            <a:off x="1200150" y="2125980"/>
            <a:ext cx="6515100" cy="377190"/>
          </a:xfrm>
          <a:prstGeom prst="rect">
            <a:avLst/>
          </a:prstGeom>
          <a:noFill/>
          <a:ln/>
        </p:spPr>
        <p:txBody>
          <a:bodyPr wrap="square" lIns="0" tIns="0" rIns="0" bIns="0" rtlCol="0" anchor="ctr">
            <a:normAutofit/>
          </a:bodyPr>
          <a:lstStyle/>
          <a:p>
            <a:pPr>
              <a:lnSpc>
                <a:spcPct val="105000"/>
              </a:lnSpc>
            </a:pPr>
            <a:r>
              <a:rPr lang="en-US" sz="1500" dirty="0">
                <a:solidFill>
                  <a:srgbClr val="251E17"/>
                </a:solidFill>
                <a:latin typeface="Aptos" pitchFamily="34" charset="0"/>
                <a:ea typeface="Aptos" pitchFamily="34" charset="-122"/>
                <a:cs typeface="Aptos" pitchFamily="34" charset="-120"/>
              </a:rPr>
              <a:t>Singing is a Form of Sacrifice</a:t>
            </a:r>
            <a:endParaRPr lang="en-US" sz="1500" dirty="0"/>
          </a:p>
        </p:txBody>
      </p:sp>
      <p:sp>
        <p:nvSpPr>
          <p:cNvPr id="6" name="Shape 3"/>
          <p:cNvSpPr/>
          <p:nvPr/>
        </p:nvSpPr>
        <p:spPr>
          <a:xfrm>
            <a:off x="1200150" y="2647188"/>
            <a:ext cx="6035040" cy="0"/>
          </a:xfrm>
          <a:prstGeom prst="line">
            <a:avLst/>
          </a:prstGeom>
          <a:noFill/>
          <a:ln w="10160">
            <a:solidFill>
              <a:srgbClr val="C7AA7C">
                <a:alpha val="70000"/>
              </a:srgbClr>
            </a:solidFill>
            <a:prstDash val="solid"/>
          </a:ln>
        </p:spPr>
        <p:txBody>
          <a:bodyPr/>
          <a:lstStyle/>
          <a:p>
            <a:endParaRPr lang="en-US" sz="1350"/>
          </a:p>
        </p:txBody>
      </p:sp>
      <p:sp>
        <p:nvSpPr>
          <p:cNvPr id="7" name="Text 4"/>
          <p:cNvSpPr/>
          <p:nvPr/>
        </p:nvSpPr>
        <p:spPr>
          <a:xfrm>
            <a:off x="658368" y="3051810"/>
            <a:ext cx="384048" cy="219456"/>
          </a:xfrm>
          <a:prstGeom prst="rect">
            <a:avLst/>
          </a:prstGeom>
          <a:noFill/>
          <a:ln/>
        </p:spPr>
        <p:txBody>
          <a:bodyPr wrap="square" lIns="0" tIns="0" rIns="0" bIns="0" rtlCol="0" anchor="ctr">
            <a:normAutofit/>
          </a:bodyPr>
          <a:lstStyle/>
          <a:p>
            <a:pPr>
              <a:lnSpc>
                <a:spcPct val="105000"/>
              </a:lnSpc>
            </a:pPr>
            <a:r>
              <a:rPr lang="en-US" sz="1200" b="1" dirty="0">
                <a:solidFill>
                  <a:srgbClr val="8A6737"/>
                </a:solidFill>
                <a:latin typeface="Georgia" pitchFamily="34" charset="0"/>
                <a:ea typeface="Georgia" pitchFamily="34" charset="-122"/>
                <a:cs typeface="Georgia" pitchFamily="34" charset="-120"/>
              </a:rPr>
              <a:t>02</a:t>
            </a:r>
            <a:endParaRPr lang="en-US" sz="1200" dirty="0"/>
          </a:p>
        </p:txBody>
      </p:sp>
      <p:sp>
        <p:nvSpPr>
          <p:cNvPr id="9" name="Shape 6"/>
          <p:cNvSpPr/>
          <p:nvPr/>
        </p:nvSpPr>
        <p:spPr>
          <a:xfrm>
            <a:off x="1200150" y="3559302"/>
            <a:ext cx="6035040" cy="0"/>
          </a:xfrm>
          <a:prstGeom prst="line">
            <a:avLst/>
          </a:prstGeom>
          <a:noFill/>
          <a:ln w="10160">
            <a:solidFill>
              <a:srgbClr val="C7AA7C">
                <a:alpha val="70000"/>
              </a:srgbClr>
            </a:solidFill>
            <a:prstDash val="solid"/>
          </a:ln>
        </p:spPr>
        <p:txBody>
          <a:bodyPr/>
          <a:lstStyle/>
          <a:p>
            <a:endParaRPr lang="en-US" sz="1350"/>
          </a:p>
        </p:txBody>
      </p:sp>
      <p:sp>
        <p:nvSpPr>
          <p:cNvPr id="10" name="Text 7"/>
          <p:cNvSpPr/>
          <p:nvPr/>
        </p:nvSpPr>
        <p:spPr>
          <a:xfrm>
            <a:off x="658368" y="3963924"/>
            <a:ext cx="384048" cy="219456"/>
          </a:xfrm>
          <a:prstGeom prst="rect">
            <a:avLst/>
          </a:prstGeom>
          <a:noFill/>
          <a:ln/>
        </p:spPr>
        <p:txBody>
          <a:bodyPr wrap="square" lIns="0" tIns="0" rIns="0" bIns="0" rtlCol="0" anchor="ctr">
            <a:normAutofit/>
          </a:bodyPr>
          <a:lstStyle/>
          <a:p>
            <a:pPr>
              <a:lnSpc>
                <a:spcPct val="105000"/>
              </a:lnSpc>
            </a:pPr>
            <a:r>
              <a:rPr lang="en-US" sz="1200" b="1" dirty="0">
                <a:solidFill>
                  <a:srgbClr val="8A6737"/>
                </a:solidFill>
                <a:latin typeface="Georgia" pitchFamily="34" charset="0"/>
                <a:ea typeface="Georgia" pitchFamily="34" charset="-122"/>
                <a:cs typeface="Georgia" pitchFamily="34" charset="-120"/>
              </a:rPr>
              <a:t>03</a:t>
            </a:r>
            <a:endParaRPr lang="en-US" sz="1200" dirty="0"/>
          </a:p>
        </p:txBody>
      </p:sp>
      <p:sp>
        <p:nvSpPr>
          <p:cNvPr id="11" name="Text 8"/>
          <p:cNvSpPr/>
          <p:nvPr/>
        </p:nvSpPr>
        <p:spPr>
          <a:xfrm>
            <a:off x="1200150" y="3950208"/>
            <a:ext cx="6515100" cy="377190"/>
          </a:xfrm>
          <a:prstGeom prst="rect">
            <a:avLst/>
          </a:prstGeom>
          <a:noFill/>
          <a:ln/>
        </p:spPr>
        <p:txBody>
          <a:bodyPr wrap="square" lIns="0" tIns="0" rIns="0" bIns="0" rtlCol="0" anchor="ctr">
            <a:normAutofit/>
          </a:bodyPr>
          <a:lstStyle/>
          <a:p>
            <a:pPr>
              <a:lnSpc>
                <a:spcPct val="105000"/>
              </a:lnSpc>
            </a:pPr>
            <a:endParaRPr lang="en-US" sz="1500" dirty="0">
              <a:solidFill>
                <a:srgbClr val="251E17"/>
              </a:solidFill>
              <a:latin typeface="Aptos" pitchFamily="34" charset="0"/>
            </a:endParaRPr>
          </a:p>
        </p:txBody>
      </p:sp>
      <p:sp>
        <p:nvSpPr>
          <p:cNvPr id="12" name="Shape 9"/>
          <p:cNvSpPr/>
          <p:nvPr/>
        </p:nvSpPr>
        <p:spPr>
          <a:xfrm>
            <a:off x="1200150" y="4471416"/>
            <a:ext cx="6035040" cy="0"/>
          </a:xfrm>
          <a:prstGeom prst="line">
            <a:avLst/>
          </a:prstGeom>
          <a:noFill/>
          <a:ln w="10160">
            <a:solidFill>
              <a:srgbClr val="C7AA7C">
                <a:alpha val="70000"/>
              </a:srgbClr>
            </a:solidFill>
            <a:prstDash val="solid"/>
          </a:ln>
        </p:spPr>
        <p:txBody>
          <a:bodyPr/>
          <a:lstStyle/>
          <a:p>
            <a:endParaRPr lang="en-US" sz="135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mnt/data/hymnal_variants/bg_center_spotlight.jpg"/>
          <p:cNvPicPr>
            <a:picLocks noChangeAspect="1"/>
          </p:cNvPicPr>
          <p:nvPr/>
        </p:nvPicPr>
        <p:blipFill>
          <a:blip r:embed="rId3"/>
          <a:srcRect l="12499" r="12499"/>
          <a:stretch>
            <a:fillRect/>
          </a:stretch>
        </p:blipFill>
        <p:spPr>
          <a:xfrm>
            <a:off x="-1" y="0"/>
            <a:ext cx="9144001" cy="6858000"/>
          </a:xfrm>
          <a:prstGeom prst="rect">
            <a:avLst/>
          </a:prstGeom>
        </p:spPr>
      </p:pic>
      <p:sp>
        <p:nvSpPr>
          <p:cNvPr id="3" name="Shape 0"/>
          <p:cNvSpPr/>
          <p:nvPr/>
        </p:nvSpPr>
        <p:spPr>
          <a:xfrm>
            <a:off x="857250" y="1714500"/>
            <a:ext cx="7440930" cy="3223260"/>
          </a:xfrm>
          <a:prstGeom prst="roundRect">
            <a:avLst>
              <a:gd name="adj" fmla="val 3191"/>
            </a:avLst>
          </a:prstGeom>
          <a:solidFill>
            <a:srgbClr val="000000">
              <a:alpha val="64000"/>
            </a:srgbClr>
          </a:solidFill>
          <a:ln w="10160">
            <a:solidFill>
              <a:srgbClr val="C79A54">
                <a:alpha val="50000"/>
              </a:srgbClr>
            </a:solidFill>
            <a:prstDash val="solid"/>
          </a:ln>
        </p:spPr>
        <p:txBody>
          <a:bodyPr/>
          <a:lstStyle/>
          <a:p>
            <a:endParaRPr lang="en-US" sz="1350"/>
          </a:p>
        </p:txBody>
      </p:sp>
      <p:sp>
        <p:nvSpPr>
          <p:cNvPr id="5" name="Text 2"/>
          <p:cNvSpPr/>
          <p:nvPr/>
        </p:nvSpPr>
        <p:spPr>
          <a:xfrm>
            <a:off x="1016668" y="1861887"/>
            <a:ext cx="7188869" cy="2348869"/>
          </a:xfrm>
          <a:prstGeom prst="rect">
            <a:avLst/>
          </a:prstGeom>
          <a:noFill/>
          <a:ln/>
        </p:spPr>
        <p:txBody>
          <a:bodyPr wrap="square" lIns="191" tIns="191" rIns="191" bIns="191" rtlCol="0" anchor="ctr">
            <a:normAutofit/>
          </a:bodyPr>
          <a:lstStyle/>
          <a:p>
            <a:pPr algn="ctr">
              <a:lnSpc>
                <a:spcPct val="98000"/>
              </a:lnSpc>
            </a:pPr>
            <a:r>
              <a:rPr lang="en-US" sz="1400" b="1" dirty="0">
                <a:solidFill>
                  <a:srgbClr val="FFF9F0"/>
                </a:solidFill>
                <a:latin typeface="Georgia" pitchFamily="34" charset="0"/>
                <a:ea typeface="Georgia" pitchFamily="34" charset="-122"/>
                <a:cs typeface="Georgia" pitchFamily="34" charset="-120"/>
              </a:rPr>
              <a:t>“We have an altar from which those who serve the tent have no right to eat. For the bodies of those animals whose blood is brought into the holy places by the high priest as a sacrifice for sin are burned outside the camp. So Jesus also suffered outside the gate in order to sanctify the people through his own blood. Therefore let us go to him outside the camp and bear the reproach he endured. For here we have no lasting city, but we seek the city that is to come. Through him then let us continually offer up a sacrifice of praise to God, that is, the fruit of lips that acknowledge his name. Do not neglect to do good and to share what you have, for such sacrifices are pleasing to God.”</a:t>
            </a:r>
            <a:endParaRPr lang="en-US" sz="1400" dirty="0"/>
          </a:p>
        </p:txBody>
      </p:sp>
      <p:sp>
        <p:nvSpPr>
          <p:cNvPr id="6" name="Text 3"/>
          <p:cNvSpPr/>
          <p:nvPr/>
        </p:nvSpPr>
        <p:spPr>
          <a:xfrm>
            <a:off x="1623059" y="4362350"/>
            <a:ext cx="5897880" cy="342900"/>
          </a:xfrm>
          <a:prstGeom prst="rect">
            <a:avLst/>
          </a:prstGeom>
          <a:noFill/>
          <a:ln/>
        </p:spPr>
        <p:txBody>
          <a:bodyPr wrap="square" lIns="0" tIns="0" rIns="0" bIns="0" rtlCol="0" anchor="ctr">
            <a:normAutofit/>
          </a:bodyPr>
          <a:lstStyle/>
          <a:p>
            <a:pPr algn="ctr">
              <a:lnSpc>
                <a:spcPct val="105000"/>
              </a:lnSpc>
            </a:pPr>
            <a:r>
              <a:rPr lang="en-US" sz="1275" dirty="0">
                <a:solidFill>
                  <a:srgbClr val="E6D1B5"/>
                </a:solidFill>
                <a:latin typeface="Aptos" pitchFamily="34" charset="0"/>
                <a:ea typeface="Aptos" pitchFamily="34" charset="-122"/>
                <a:cs typeface="Aptos" pitchFamily="34" charset="-120"/>
              </a:rPr>
              <a:t>Hebrews 13:10-16 (ESV)</a:t>
            </a:r>
            <a:endParaRPr lang="en-US" sz="1275"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2700D-DB67-1858-C978-D31E7E13FE83}"/>
            </a:ext>
          </a:extLst>
        </p:cNvPr>
        <p:cNvGrpSpPr/>
        <p:nvPr/>
      </p:nvGrpSpPr>
      <p:grpSpPr>
        <a:xfrm>
          <a:off x="0" y="0"/>
          <a:ext cx="0" cy="0"/>
          <a:chOff x="0" y="0"/>
          <a:chExt cx="0" cy="0"/>
        </a:xfrm>
      </p:grpSpPr>
      <p:pic>
        <p:nvPicPr>
          <p:cNvPr id="2" name="Image 0" descr="/mnt/data/hymnal_variants/bg_center_spotlight.jpg">
            <a:extLst>
              <a:ext uri="{FF2B5EF4-FFF2-40B4-BE49-F238E27FC236}">
                <a16:creationId xmlns:a16="http://schemas.microsoft.com/office/drawing/2014/main" id="{EAD19420-578A-E960-4291-D56838CA3110}"/>
              </a:ext>
            </a:extLst>
          </p:cNvPr>
          <p:cNvPicPr>
            <a:picLocks noChangeAspect="1"/>
          </p:cNvPicPr>
          <p:nvPr/>
        </p:nvPicPr>
        <p:blipFill>
          <a:blip r:embed="rId3"/>
          <a:srcRect l="12499" r="12499"/>
          <a:stretch>
            <a:fillRect/>
          </a:stretch>
        </p:blipFill>
        <p:spPr>
          <a:xfrm>
            <a:off x="-1" y="0"/>
            <a:ext cx="9144001" cy="6858000"/>
          </a:xfrm>
          <a:prstGeom prst="rect">
            <a:avLst/>
          </a:prstGeom>
        </p:spPr>
      </p:pic>
      <p:sp>
        <p:nvSpPr>
          <p:cNvPr id="3" name="Shape 0">
            <a:extLst>
              <a:ext uri="{FF2B5EF4-FFF2-40B4-BE49-F238E27FC236}">
                <a16:creationId xmlns:a16="http://schemas.microsoft.com/office/drawing/2014/main" id="{4055C824-7F59-2A11-5CFA-AFBEA5AD0E8E}"/>
              </a:ext>
            </a:extLst>
          </p:cNvPr>
          <p:cNvSpPr/>
          <p:nvPr/>
        </p:nvSpPr>
        <p:spPr>
          <a:xfrm>
            <a:off x="857250" y="1714500"/>
            <a:ext cx="7440930" cy="3223260"/>
          </a:xfrm>
          <a:prstGeom prst="roundRect">
            <a:avLst>
              <a:gd name="adj" fmla="val 3191"/>
            </a:avLst>
          </a:prstGeom>
          <a:solidFill>
            <a:srgbClr val="000000">
              <a:alpha val="64000"/>
            </a:srgbClr>
          </a:solidFill>
          <a:ln w="10160">
            <a:solidFill>
              <a:srgbClr val="C79A54">
                <a:alpha val="50000"/>
              </a:srgbClr>
            </a:solidFill>
            <a:prstDash val="solid"/>
          </a:ln>
        </p:spPr>
        <p:txBody>
          <a:bodyPr/>
          <a:lstStyle/>
          <a:p>
            <a:endParaRPr lang="en-US" sz="1350"/>
          </a:p>
        </p:txBody>
      </p:sp>
      <p:sp>
        <p:nvSpPr>
          <p:cNvPr id="5" name="Text 2">
            <a:extLst>
              <a:ext uri="{FF2B5EF4-FFF2-40B4-BE49-F238E27FC236}">
                <a16:creationId xmlns:a16="http://schemas.microsoft.com/office/drawing/2014/main" id="{EFC30E4E-6272-9636-2F36-AF3F9AF5FB4A}"/>
              </a:ext>
            </a:extLst>
          </p:cNvPr>
          <p:cNvSpPr/>
          <p:nvPr/>
        </p:nvSpPr>
        <p:spPr>
          <a:xfrm>
            <a:off x="1016668" y="1861887"/>
            <a:ext cx="7188869" cy="2348869"/>
          </a:xfrm>
          <a:prstGeom prst="rect">
            <a:avLst/>
          </a:prstGeom>
          <a:noFill/>
          <a:ln/>
        </p:spPr>
        <p:txBody>
          <a:bodyPr wrap="square" lIns="191" tIns="191" rIns="191" bIns="191" rtlCol="0" anchor="ctr">
            <a:normAutofit/>
          </a:bodyPr>
          <a:lstStyle/>
          <a:p>
            <a:pPr algn="ctr">
              <a:lnSpc>
                <a:spcPct val="98000"/>
              </a:lnSpc>
            </a:pPr>
            <a:r>
              <a:rPr lang="en-US" sz="2000" b="1" dirty="0">
                <a:latin typeface="Georgia" panose="02040502050405020303" pitchFamily="18" charset="0"/>
              </a:rPr>
              <a:t>“By faith Abel offered to God a more acceptable sacrifice than Cain, through which he was commended as righteous, God commending him by accepting his gifts. And through his faith, though he died, he still speaks.”</a:t>
            </a:r>
            <a:endParaRPr lang="en-US" b="1" dirty="0">
              <a:latin typeface="Georgia" panose="02040502050405020303" pitchFamily="18" charset="0"/>
            </a:endParaRPr>
          </a:p>
        </p:txBody>
      </p:sp>
      <p:sp>
        <p:nvSpPr>
          <p:cNvPr id="6" name="Text 3">
            <a:extLst>
              <a:ext uri="{FF2B5EF4-FFF2-40B4-BE49-F238E27FC236}">
                <a16:creationId xmlns:a16="http://schemas.microsoft.com/office/drawing/2014/main" id="{F68AD759-9C6A-9471-03C9-45256DC097C6}"/>
              </a:ext>
            </a:extLst>
          </p:cNvPr>
          <p:cNvSpPr/>
          <p:nvPr/>
        </p:nvSpPr>
        <p:spPr>
          <a:xfrm>
            <a:off x="1623059" y="4362350"/>
            <a:ext cx="5897880" cy="342900"/>
          </a:xfrm>
          <a:prstGeom prst="rect">
            <a:avLst/>
          </a:prstGeom>
          <a:noFill/>
          <a:ln/>
        </p:spPr>
        <p:txBody>
          <a:bodyPr wrap="square" lIns="0" tIns="0" rIns="0" bIns="0" rtlCol="0" anchor="ctr">
            <a:normAutofit/>
          </a:bodyPr>
          <a:lstStyle/>
          <a:p>
            <a:pPr algn="ctr">
              <a:lnSpc>
                <a:spcPct val="105000"/>
              </a:lnSpc>
            </a:pPr>
            <a:r>
              <a:rPr lang="en-US" sz="1275" dirty="0">
                <a:solidFill>
                  <a:srgbClr val="E6D1B5"/>
                </a:solidFill>
                <a:latin typeface="Aptos" pitchFamily="34" charset="0"/>
                <a:ea typeface="Aptos" pitchFamily="34" charset="-122"/>
                <a:cs typeface="Aptos" pitchFamily="34" charset="-120"/>
              </a:rPr>
              <a:t>Hebrews 11:4 (ESV)</a:t>
            </a:r>
            <a:endParaRPr lang="en-US" sz="1275" dirty="0"/>
          </a:p>
        </p:txBody>
      </p:sp>
    </p:spTree>
    <p:extLst>
      <p:ext uri="{BB962C8B-B14F-4D97-AF65-F5344CB8AC3E}">
        <p14:creationId xmlns:p14="http://schemas.microsoft.com/office/powerpoint/2010/main" val="452126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E6CA0-49C1-25BD-AB4D-613B3CBA18B1}"/>
            </a:ext>
          </a:extLst>
        </p:cNvPr>
        <p:cNvGrpSpPr/>
        <p:nvPr/>
      </p:nvGrpSpPr>
      <p:grpSpPr>
        <a:xfrm>
          <a:off x="0" y="0"/>
          <a:ext cx="0" cy="0"/>
          <a:chOff x="0" y="0"/>
          <a:chExt cx="0" cy="0"/>
        </a:xfrm>
      </p:grpSpPr>
      <p:pic>
        <p:nvPicPr>
          <p:cNvPr id="2" name="Image 0" descr="/mnt/data/hymnal_variants/bg_left_light_fade.jpg">
            <a:extLst>
              <a:ext uri="{FF2B5EF4-FFF2-40B4-BE49-F238E27FC236}">
                <a16:creationId xmlns:a16="http://schemas.microsoft.com/office/drawing/2014/main" id="{AF152513-EC12-C4A5-3AA3-FEC5714EDF02}"/>
              </a:ext>
            </a:extLst>
          </p:cNvPr>
          <p:cNvPicPr>
            <a:picLocks noChangeAspect="1"/>
          </p:cNvPicPr>
          <p:nvPr/>
        </p:nvPicPr>
        <p:blipFill>
          <a:blip r:embed="rId3"/>
          <a:srcRect l="7973" r="17511"/>
          <a:stretch>
            <a:fillRect/>
          </a:stretch>
        </p:blipFill>
        <p:spPr>
          <a:xfrm>
            <a:off x="0" y="-22312"/>
            <a:ext cx="9144000" cy="6902623"/>
          </a:xfrm>
          <a:prstGeom prst="rect">
            <a:avLst/>
          </a:prstGeom>
        </p:spPr>
      </p:pic>
      <p:sp>
        <p:nvSpPr>
          <p:cNvPr id="3" name="Text 0">
            <a:extLst>
              <a:ext uri="{FF2B5EF4-FFF2-40B4-BE49-F238E27FC236}">
                <a16:creationId xmlns:a16="http://schemas.microsoft.com/office/drawing/2014/main" id="{F31D5ECC-9AAF-C63B-F8B9-37E7FA447F77}"/>
              </a:ext>
            </a:extLst>
          </p:cNvPr>
          <p:cNvSpPr/>
          <p:nvPr/>
        </p:nvSpPr>
        <p:spPr>
          <a:xfrm>
            <a:off x="562356" y="1378458"/>
            <a:ext cx="4594860" cy="342900"/>
          </a:xfrm>
          <a:prstGeom prst="rect">
            <a:avLst/>
          </a:prstGeom>
          <a:noFill/>
          <a:ln/>
        </p:spPr>
        <p:txBody>
          <a:bodyPr wrap="square" lIns="0" tIns="0" rIns="0" bIns="0" rtlCol="0" anchor="ctr">
            <a:normAutofit lnSpcReduction="10000"/>
          </a:bodyPr>
          <a:lstStyle/>
          <a:p>
            <a:pPr>
              <a:lnSpc>
                <a:spcPct val="105000"/>
              </a:lnSpc>
            </a:pPr>
            <a:r>
              <a:rPr lang="en-US" sz="2250" b="1" dirty="0">
                <a:solidFill>
                  <a:srgbClr val="251E17"/>
                </a:solidFill>
                <a:latin typeface="Georgia" pitchFamily="34" charset="0"/>
                <a:ea typeface="Georgia" pitchFamily="34" charset="-122"/>
                <a:cs typeface="Georgia" pitchFamily="34" charset="-120"/>
              </a:rPr>
              <a:t>A Sacrifice of Praise</a:t>
            </a:r>
            <a:endParaRPr lang="en-US" sz="2250" dirty="0"/>
          </a:p>
        </p:txBody>
      </p:sp>
      <p:sp>
        <p:nvSpPr>
          <p:cNvPr id="4" name="Text 1">
            <a:extLst>
              <a:ext uri="{FF2B5EF4-FFF2-40B4-BE49-F238E27FC236}">
                <a16:creationId xmlns:a16="http://schemas.microsoft.com/office/drawing/2014/main" id="{9DDFD57A-4E62-302B-4E4B-08EF47A8E175}"/>
              </a:ext>
            </a:extLst>
          </p:cNvPr>
          <p:cNvSpPr/>
          <p:nvPr/>
        </p:nvSpPr>
        <p:spPr>
          <a:xfrm>
            <a:off x="658368" y="2139696"/>
            <a:ext cx="384048" cy="219456"/>
          </a:xfrm>
          <a:prstGeom prst="rect">
            <a:avLst/>
          </a:prstGeom>
          <a:noFill/>
          <a:ln/>
        </p:spPr>
        <p:txBody>
          <a:bodyPr wrap="square" lIns="0" tIns="0" rIns="0" bIns="0" rtlCol="0" anchor="ctr">
            <a:normAutofit/>
          </a:bodyPr>
          <a:lstStyle/>
          <a:p>
            <a:pPr>
              <a:lnSpc>
                <a:spcPct val="105000"/>
              </a:lnSpc>
            </a:pPr>
            <a:r>
              <a:rPr lang="en-US" sz="1200" b="1" dirty="0">
                <a:solidFill>
                  <a:srgbClr val="8A6737"/>
                </a:solidFill>
                <a:latin typeface="Georgia" pitchFamily="34" charset="0"/>
                <a:ea typeface="Georgia" pitchFamily="34" charset="-122"/>
                <a:cs typeface="Georgia" pitchFamily="34" charset="-120"/>
              </a:rPr>
              <a:t>01</a:t>
            </a:r>
            <a:endParaRPr lang="en-US" sz="1200" dirty="0"/>
          </a:p>
        </p:txBody>
      </p:sp>
      <p:sp>
        <p:nvSpPr>
          <p:cNvPr id="5" name="Text 2">
            <a:extLst>
              <a:ext uri="{FF2B5EF4-FFF2-40B4-BE49-F238E27FC236}">
                <a16:creationId xmlns:a16="http://schemas.microsoft.com/office/drawing/2014/main" id="{88DFDD92-8A86-97DA-54BB-C0188DE00A83}"/>
              </a:ext>
            </a:extLst>
          </p:cNvPr>
          <p:cNvSpPr/>
          <p:nvPr/>
        </p:nvSpPr>
        <p:spPr>
          <a:xfrm>
            <a:off x="1200150" y="2125980"/>
            <a:ext cx="6515100" cy="377190"/>
          </a:xfrm>
          <a:prstGeom prst="rect">
            <a:avLst/>
          </a:prstGeom>
          <a:noFill/>
          <a:ln/>
        </p:spPr>
        <p:txBody>
          <a:bodyPr wrap="square" lIns="0" tIns="0" rIns="0" bIns="0" rtlCol="0" anchor="ctr">
            <a:normAutofit/>
          </a:bodyPr>
          <a:lstStyle/>
          <a:p>
            <a:pPr>
              <a:lnSpc>
                <a:spcPct val="105000"/>
              </a:lnSpc>
            </a:pPr>
            <a:r>
              <a:rPr lang="en-US" sz="1500" dirty="0">
                <a:solidFill>
                  <a:srgbClr val="251E17"/>
                </a:solidFill>
                <a:latin typeface="Aptos" pitchFamily="34" charset="0"/>
                <a:ea typeface="Aptos" pitchFamily="34" charset="-122"/>
                <a:cs typeface="Aptos" pitchFamily="34" charset="-120"/>
              </a:rPr>
              <a:t>Singing is a Form of Sacrifice</a:t>
            </a:r>
            <a:endParaRPr lang="en-US" sz="1500" dirty="0"/>
          </a:p>
        </p:txBody>
      </p:sp>
      <p:sp>
        <p:nvSpPr>
          <p:cNvPr id="6" name="Shape 3">
            <a:extLst>
              <a:ext uri="{FF2B5EF4-FFF2-40B4-BE49-F238E27FC236}">
                <a16:creationId xmlns:a16="http://schemas.microsoft.com/office/drawing/2014/main" id="{9B9B8322-9EB7-90A2-2656-00D79DC21FF6}"/>
              </a:ext>
            </a:extLst>
          </p:cNvPr>
          <p:cNvSpPr/>
          <p:nvPr/>
        </p:nvSpPr>
        <p:spPr>
          <a:xfrm>
            <a:off x="1200150" y="2647188"/>
            <a:ext cx="6035040" cy="0"/>
          </a:xfrm>
          <a:prstGeom prst="line">
            <a:avLst/>
          </a:prstGeom>
          <a:noFill/>
          <a:ln w="10160">
            <a:solidFill>
              <a:srgbClr val="C7AA7C">
                <a:alpha val="70000"/>
              </a:srgbClr>
            </a:solidFill>
            <a:prstDash val="solid"/>
          </a:ln>
        </p:spPr>
        <p:txBody>
          <a:bodyPr/>
          <a:lstStyle/>
          <a:p>
            <a:endParaRPr lang="en-US" sz="1350"/>
          </a:p>
        </p:txBody>
      </p:sp>
      <p:sp>
        <p:nvSpPr>
          <p:cNvPr id="7" name="Text 4">
            <a:extLst>
              <a:ext uri="{FF2B5EF4-FFF2-40B4-BE49-F238E27FC236}">
                <a16:creationId xmlns:a16="http://schemas.microsoft.com/office/drawing/2014/main" id="{1BDEB792-434D-30EA-D135-92D3FD7C48D4}"/>
              </a:ext>
            </a:extLst>
          </p:cNvPr>
          <p:cNvSpPr/>
          <p:nvPr/>
        </p:nvSpPr>
        <p:spPr>
          <a:xfrm>
            <a:off x="658368" y="3051810"/>
            <a:ext cx="384048" cy="219456"/>
          </a:xfrm>
          <a:prstGeom prst="rect">
            <a:avLst/>
          </a:prstGeom>
          <a:noFill/>
          <a:ln/>
        </p:spPr>
        <p:txBody>
          <a:bodyPr wrap="square" lIns="0" tIns="0" rIns="0" bIns="0" rtlCol="0" anchor="ctr">
            <a:normAutofit/>
          </a:bodyPr>
          <a:lstStyle/>
          <a:p>
            <a:pPr>
              <a:lnSpc>
                <a:spcPct val="105000"/>
              </a:lnSpc>
            </a:pPr>
            <a:r>
              <a:rPr lang="en-US" sz="1200" b="1" dirty="0">
                <a:solidFill>
                  <a:srgbClr val="8A6737"/>
                </a:solidFill>
                <a:latin typeface="Georgia" pitchFamily="34" charset="0"/>
                <a:ea typeface="Georgia" pitchFamily="34" charset="-122"/>
                <a:cs typeface="Georgia" pitchFamily="34" charset="-120"/>
              </a:rPr>
              <a:t>02</a:t>
            </a:r>
            <a:endParaRPr lang="en-US" sz="1200" dirty="0"/>
          </a:p>
        </p:txBody>
      </p:sp>
      <p:sp>
        <p:nvSpPr>
          <p:cNvPr id="9" name="Shape 6">
            <a:extLst>
              <a:ext uri="{FF2B5EF4-FFF2-40B4-BE49-F238E27FC236}">
                <a16:creationId xmlns:a16="http://schemas.microsoft.com/office/drawing/2014/main" id="{D82336E7-E9F3-7DF8-0BF5-D9752C27F402}"/>
              </a:ext>
            </a:extLst>
          </p:cNvPr>
          <p:cNvSpPr/>
          <p:nvPr/>
        </p:nvSpPr>
        <p:spPr>
          <a:xfrm>
            <a:off x="1200150" y="3559302"/>
            <a:ext cx="6035040" cy="0"/>
          </a:xfrm>
          <a:prstGeom prst="line">
            <a:avLst/>
          </a:prstGeom>
          <a:noFill/>
          <a:ln w="10160">
            <a:solidFill>
              <a:srgbClr val="C7AA7C">
                <a:alpha val="70000"/>
              </a:srgbClr>
            </a:solidFill>
            <a:prstDash val="solid"/>
          </a:ln>
        </p:spPr>
        <p:txBody>
          <a:bodyPr/>
          <a:lstStyle/>
          <a:p>
            <a:endParaRPr lang="en-US" sz="1350"/>
          </a:p>
        </p:txBody>
      </p:sp>
      <p:sp>
        <p:nvSpPr>
          <p:cNvPr id="10" name="Text 7">
            <a:extLst>
              <a:ext uri="{FF2B5EF4-FFF2-40B4-BE49-F238E27FC236}">
                <a16:creationId xmlns:a16="http://schemas.microsoft.com/office/drawing/2014/main" id="{EAC042C1-A8D5-7C82-6774-CBC3CA5E0BB9}"/>
              </a:ext>
            </a:extLst>
          </p:cNvPr>
          <p:cNvSpPr/>
          <p:nvPr/>
        </p:nvSpPr>
        <p:spPr>
          <a:xfrm>
            <a:off x="658368" y="3963924"/>
            <a:ext cx="384048" cy="219456"/>
          </a:xfrm>
          <a:prstGeom prst="rect">
            <a:avLst/>
          </a:prstGeom>
          <a:noFill/>
          <a:ln/>
        </p:spPr>
        <p:txBody>
          <a:bodyPr wrap="square" lIns="0" tIns="0" rIns="0" bIns="0" rtlCol="0" anchor="ctr">
            <a:normAutofit/>
          </a:bodyPr>
          <a:lstStyle/>
          <a:p>
            <a:pPr>
              <a:lnSpc>
                <a:spcPct val="105000"/>
              </a:lnSpc>
            </a:pPr>
            <a:r>
              <a:rPr lang="en-US" sz="1200" b="1" dirty="0">
                <a:solidFill>
                  <a:srgbClr val="8A6737"/>
                </a:solidFill>
                <a:latin typeface="Georgia" pitchFamily="34" charset="0"/>
                <a:ea typeface="Georgia" pitchFamily="34" charset="-122"/>
                <a:cs typeface="Georgia" pitchFamily="34" charset="-120"/>
              </a:rPr>
              <a:t>03</a:t>
            </a:r>
            <a:endParaRPr lang="en-US" sz="1200" dirty="0"/>
          </a:p>
        </p:txBody>
      </p:sp>
      <p:sp>
        <p:nvSpPr>
          <p:cNvPr id="11" name="Text 8">
            <a:extLst>
              <a:ext uri="{FF2B5EF4-FFF2-40B4-BE49-F238E27FC236}">
                <a16:creationId xmlns:a16="http://schemas.microsoft.com/office/drawing/2014/main" id="{A9912FD4-314A-B196-2BD4-3CA6E2BACD09}"/>
              </a:ext>
            </a:extLst>
          </p:cNvPr>
          <p:cNvSpPr/>
          <p:nvPr/>
        </p:nvSpPr>
        <p:spPr>
          <a:xfrm>
            <a:off x="1200150" y="3950208"/>
            <a:ext cx="6515100" cy="377190"/>
          </a:xfrm>
          <a:prstGeom prst="rect">
            <a:avLst/>
          </a:prstGeom>
          <a:noFill/>
          <a:ln/>
        </p:spPr>
        <p:txBody>
          <a:bodyPr wrap="square" lIns="0" tIns="0" rIns="0" bIns="0" rtlCol="0" anchor="ctr">
            <a:normAutofit/>
          </a:bodyPr>
          <a:lstStyle/>
          <a:p>
            <a:pPr>
              <a:lnSpc>
                <a:spcPct val="105000"/>
              </a:lnSpc>
            </a:pPr>
            <a:endParaRPr lang="en-US" sz="1500" dirty="0"/>
          </a:p>
        </p:txBody>
      </p:sp>
      <p:sp>
        <p:nvSpPr>
          <p:cNvPr id="12" name="Shape 9">
            <a:extLst>
              <a:ext uri="{FF2B5EF4-FFF2-40B4-BE49-F238E27FC236}">
                <a16:creationId xmlns:a16="http://schemas.microsoft.com/office/drawing/2014/main" id="{85024599-1D55-BBF0-6899-D49A3C87C79B}"/>
              </a:ext>
            </a:extLst>
          </p:cNvPr>
          <p:cNvSpPr/>
          <p:nvPr/>
        </p:nvSpPr>
        <p:spPr>
          <a:xfrm>
            <a:off x="1200150" y="4471416"/>
            <a:ext cx="6035040" cy="0"/>
          </a:xfrm>
          <a:prstGeom prst="line">
            <a:avLst/>
          </a:prstGeom>
          <a:noFill/>
          <a:ln w="10160">
            <a:solidFill>
              <a:srgbClr val="C7AA7C">
                <a:alpha val="70000"/>
              </a:srgbClr>
            </a:solidFill>
            <a:prstDash val="solid"/>
          </a:ln>
        </p:spPr>
        <p:txBody>
          <a:bodyPr/>
          <a:lstStyle/>
          <a:p>
            <a:endParaRPr lang="en-US" sz="1350"/>
          </a:p>
        </p:txBody>
      </p:sp>
      <p:sp>
        <p:nvSpPr>
          <p:cNvPr id="15" name="Text 5">
            <a:extLst>
              <a:ext uri="{FF2B5EF4-FFF2-40B4-BE49-F238E27FC236}">
                <a16:creationId xmlns:a16="http://schemas.microsoft.com/office/drawing/2014/main" id="{BBD8557B-ADD8-F35C-966F-8A51FAC80149}"/>
              </a:ext>
            </a:extLst>
          </p:cNvPr>
          <p:cNvSpPr/>
          <p:nvPr/>
        </p:nvSpPr>
        <p:spPr>
          <a:xfrm>
            <a:off x="1200150" y="3038094"/>
            <a:ext cx="6515100" cy="377190"/>
          </a:xfrm>
          <a:prstGeom prst="rect">
            <a:avLst/>
          </a:prstGeom>
          <a:noFill/>
          <a:ln/>
        </p:spPr>
        <p:txBody>
          <a:bodyPr wrap="square" lIns="0" tIns="0" rIns="0" bIns="0" rtlCol="0" anchor="ctr">
            <a:normAutofit/>
          </a:bodyPr>
          <a:lstStyle/>
          <a:p>
            <a:pPr>
              <a:lnSpc>
                <a:spcPct val="105000"/>
              </a:lnSpc>
            </a:pPr>
            <a:r>
              <a:rPr lang="en-US" sz="1500" dirty="0">
                <a:solidFill>
                  <a:srgbClr val="251E17"/>
                </a:solidFill>
                <a:latin typeface="Aptos" pitchFamily="34" charset="0"/>
                <a:ea typeface="Aptos" pitchFamily="34" charset="-122"/>
                <a:cs typeface="Aptos" pitchFamily="34" charset="-120"/>
              </a:rPr>
              <a:t>What Makes a Good Sacrifice?</a:t>
            </a:r>
            <a:endParaRPr lang="en-US" sz="1500" dirty="0"/>
          </a:p>
        </p:txBody>
      </p:sp>
    </p:spTree>
    <p:extLst>
      <p:ext uri="{BB962C8B-B14F-4D97-AF65-F5344CB8AC3E}">
        <p14:creationId xmlns:p14="http://schemas.microsoft.com/office/powerpoint/2010/main" val="3001560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DDA71-9362-A1B3-4B47-C0734F6BEC47}"/>
            </a:ext>
          </a:extLst>
        </p:cNvPr>
        <p:cNvGrpSpPr/>
        <p:nvPr/>
      </p:nvGrpSpPr>
      <p:grpSpPr>
        <a:xfrm>
          <a:off x="0" y="0"/>
          <a:ext cx="0" cy="0"/>
          <a:chOff x="0" y="0"/>
          <a:chExt cx="0" cy="0"/>
        </a:xfrm>
      </p:grpSpPr>
      <p:pic>
        <p:nvPicPr>
          <p:cNvPr id="2" name="Image 0" descr="/mnt/data/hymnal_variants/bg_center_spotlight.jpg">
            <a:extLst>
              <a:ext uri="{FF2B5EF4-FFF2-40B4-BE49-F238E27FC236}">
                <a16:creationId xmlns:a16="http://schemas.microsoft.com/office/drawing/2014/main" id="{823EFC29-9AF5-B5F6-D677-CA6326918165}"/>
              </a:ext>
            </a:extLst>
          </p:cNvPr>
          <p:cNvPicPr>
            <a:picLocks noChangeAspect="1"/>
          </p:cNvPicPr>
          <p:nvPr/>
        </p:nvPicPr>
        <p:blipFill>
          <a:blip r:embed="rId3"/>
          <a:srcRect l="12499" r="12499"/>
          <a:stretch>
            <a:fillRect/>
          </a:stretch>
        </p:blipFill>
        <p:spPr>
          <a:xfrm>
            <a:off x="-1" y="0"/>
            <a:ext cx="9144001" cy="6858000"/>
          </a:xfrm>
          <a:prstGeom prst="rect">
            <a:avLst/>
          </a:prstGeom>
        </p:spPr>
      </p:pic>
      <p:sp>
        <p:nvSpPr>
          <p:cNvPr id="3" name="Shape 0">
            <a:extLst>
              <a:ext uri="{FF2B5EF4-FFF2-40B4-BE49-F238E27FC236}">
                <a16:creationId xmlns:a16="http://schemas.microsoft.com/office/drawing/2014/main" id="{2400F5C8-8AA8-5038-C753-6A771106C17A}"/>
              </a:ext>
            </a:extLst>
          </p:cNvPr>
          <p:cNvSpPr/>
          <p:nvPr/>
        </p:nvSpPr>
        <p:spPr>
          <a:xfrm>
            <a:off x="857250" y="1714500"/>
            <a:ext cx="7440930" cy="3223260"/>
          </a:xfrm>
          <a:prstGeom prst="roundRect">
            <a:avLst>
              <a:gd name="adj" fmla="val 3191"/>
            </a:avLst>
          </a:prstGeom>
          <a:solidFill>
            <a:srgbClr val="000000">
              <a:alpha val="64000"/>
            </a:srgbClr>
          </a:solidFill>
          <a:ln w="10160">
            <a:solidFill>
              <a:srgbClr val="C79A54">
                <a:alpha val="50000"/>
              </a:srgbClr>
            </a:solidFill>
            <a:prstDash val="solid"/>
          </a:ln>
        </p:spPr>
        <p:txBody>
          <a:bodyPr/>
          <a:lstStyle/>
          <a:p>
            <a:endParaRPr lang="en-US" sz="1350"/>
          </a:p>
        </p:txBody>
      </p:sp>
      <p:sp>
        <p:nvSpPr>
          <p:cNvPr id="5" name="Text 2">
            <a:extLst>
              <a:ext uri="{FF2B5EF4-FFF2-40B4-BE49-F238E27FC236}">
                <a16:creationId xmlns:a16="http://schemas.microsoft.com/office/drawing/2014/main" id="{4D485542-3B3B-C4EE-405B-111FA2E47167}"/>
              </a:ext>
            </a:extLst>
          </p:cNvPr>
          <p:cNvSpPr/>
          <p:nvPr/>
        </p:nvSpPr>
        <p:spPr>
          <a:xfrm>
            <a:off x="1016668" y="1861887"/>
            <a:ext cx="7188869" cy="2348869"/>
          </a:xfrm>
          <a:prstGeom prst="rect">
            <a:avLst/>
          </a:prstGeom>
          <a:noFill/>
          <a:ln/>
        </p:spPr>
        <p:txBody>
          <a:bodyPr wrap="square" lIns="191" tIns="191" rIns="191" bIns="191" rtlCol="0" anchor="ctr">
            <a:normAutofit/>
          </a:bodyPr>
          <a:lstStyle/>
          <a:p>
            <a:pPr algn="ctr"/>
            <a:r>
              <a:rPr lang="en-US" sz="1600" b="1" dirty="0">
                <a:latin typeface="Georgia" panose="02040502050405020303" pitchFamily="18" charset="0"/>
              </a:rPr>
              <a:t>“Look carefully then how you walk, not as unwise but as wise, making the best use of the time, because the days are evil. Therefore do not be foolish, but understand what the will of the Lord is. And do not get drunk with wine, for that is debauchery, but be filled with the Spirit, addressing one another in psalms and hymns and spiritual songs, singing and making melody to the Lord with your heart, giving thanks always and for everything to God the Father in the name of our Lord Jesus Christ, submitting to one another out of reverence for Christ.”</a:t>
            </a:r>
          </a:p>
        </p:txBody>
      </p:sp>
      <p:sp>
        <p:nvSpPr>
          <p:cNvPr id="6" name="Text 3">
            <a:extLst>
              <a:ext uri="{FF2B5EF4-FFF2-40B4-BE49-F238E27FC236}">
                <a16:creationId xmlns:a16="http://schemas.microsoft.com/office/drawing/2014/main" id="{82691A8C-84AA-F25A-BB24-197C49E58CDD}"/>
              </a:ext>
            </a:extLst>
          </p:cNvPr>
          <p:cNvSpPr/>
          <p:nvPr/>
        </p:nvSpPr>
        <p:spPr>
          <a:xfrm>
            <a:off x="1623059" y="4362350"/>
            <a:ext cx="5897880" cy="342900"/>
          </a:xfrm>
          <a:prstGeom prst="rect">
            <a:avLst/>
          </a:prstGeom>
          <a:noFill/>
          <a:ln/>
        </p:spPr>
        <p:txBody>
          <a:bodyPr wrap="square" lIns="0" tIns="0" rIns="0" bIns="0" rtlCol="0" anchor="ctr">
            <a:normAutofit/>
          </a:bodyPr>
          <a:lstStyle/>
          <a:p>
            <a:pPr algn="ctr">
              <a:lnSpc>
                <a:spcPct val="105000"/>
              </a:lnSpc>
            </a:pPr>
            <a:r>
              <a:rPr lang="en-US" sz="1275" dirty="0">
                <a:solidFill>
                  <a:srgbClr val="E6D1B5"/>
                </a:solidFill>
                <a:latin typeface="Aptos" pitchFamily="34" charset="0"/>
                <a:ea typeface="Aptos" pitchFamily="34" charset="-122"/>
                <a:cs typeface="Aptos" pitchFamily="34" charset="-120"/>
              </a:rPr>
              <a:t>Ephesians 5:15-21 (ESV)</a:t>
            </a:r>
            <a:endParaRPr lang="en-US" sz="1275" dirty="0"/>
          </a:p>
        </p:txBody>
      </p:sp>
    </p:spTree>
    <p:extLst>
      <p:ext uri="{BB962C8B-B14F-4D97-AF65-F5344CB8AC3E}">
        <p14:creationId xmlns:p14="http://schemas.microsoft.com/office/powerpoint/2010/main" val="2127694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8E9C9C-5277-0841-9005-46A91F667DCA}"/>
            </a:ext>
          </a:extLst>
        </p:cNvPr>
        <p:cNvGrpSpPr/>
        <p:nvPr/>
      </p:nvGrpSpPr>
      <p:grpSpPr>
        <a:xfrm>
          <a:off x="0" y="0"/>
          <a:ext cx="0" cy="0"/>
          <a:chOff x="0" y="0"/>
          <a:chExt cx="0" cy="0"/>
        </a:xfrm>
      </p:grpSpPr>
      <p:pic>
        <p:nvPicPr>
          <p:cNvPr id="2" name="Image 0" descr="/mnt/data/hymnal_variants/bg_center_spotlight.jpg">
            <a:extLst>
              <a:ext uri="{FF2B5EF4-FFF2-40B4-BE49-F238E27FC236}">
                <a16:creationId xmlns:a16="http://schemas.microsoft.com/office/drawing/2014/main" id="{959CD198-D68E-D4AE-7F5C-036DE1B2A0CC}"/>
              </a:ext>
            </a:extLst>
          </p:cNvPr>
          <p:cNvPicPr>
            <a:picLocks noChangeAspect="1"/>
          </p:cNvPicPr>
          <p:nvPr/>
        </p:nvPicPr>
        <p:blipFill>
          <a:blip r:embed="rId3"/>
          <a:srcRect l="12499" r="12499"/>
          <a:stretch>
            <a:fillRect/>
          </a:stretch>
        </p:blipFill>
        <p:spPr>
          <a:xfrm>
            <a:off x="-1" y="0"/>
            <a:ext cx="9144001" cy="6858000"/>
          </a:xfrm>
          <a:prstGeom prst="rect">
            <a:avLst/>
          </a:prstGeom>
        </p:spPr>
      </p:pic>
      <p:sp>
        <p:nvSpPr>
          <p:cNvPr id="3" name="Shape 0">
            <a:extLst>
              <a:ext uri="{FF2B5EF4-FFF2-40B4-BE49-F238E27FC236}">
                <a16:creationId xmlns:a16="http://schemas.microsoft.com/office/drawing/2014/main" id="{1B1F344F-2DCC-582C-F627-0C33E5FA8CD4}"/>
              </a:ext>
            </a:extLst>
          </p:cNvPr>
          <p:cNvSpPr/>
          <p:nvPr/>
        </p:nvSpPr>
        <p:spPr>
          <a:xfrm>
            <a:off x="857250" y="1714500"/>
            <a:ext cx="7440930" cy="3223260"/>
          </a:xfrm>
          <a:prstGeom prst="roundRect">
            <a:avLst>
              <a:gd name="adj" fmla="val 3191"/>
            </a:avLst>
          </a:prstGeom>
          <a:solidFill>
            <a:srgbClr val="000000">
              <a:alpha val="64000"/>
            </a:srgbClr>
          </a:solidFill>
          <a:ln w="10160">
            <a:solidFill>
              <a:srgbClr val="C79A54">
                <a:alpha val="50000"/>
              </a:srgbClr>
            </a:solidFill>
            <a:prstDash val="solid"/>
          </a:ln>
        </p:spPr>
        <p:txBody>
          <a:bodyPr/>
          <a:lstStyle/>
          <a:p>
            <a:endParaRPr lang="en-US" sz="1350"/>
          </a:p>
        </p:txBody>
      </p:sp>
      <p:sp>
        <p:nvSpPr>
          <p:cNvPr id="5" name="Text 2">
            <a:extLst>
              <a:ext uri="{FF2B5EF4-FFF2-40B4-BE49-F238E27FC236}">
                <a16:creationId xmlns:a16="http://schemas.microsoft.com/office/drawing/2014/main" id="{F98EF62F-0BC9-386F-ADA4-523216973C47}"/>
              </a:ext>
            </a:extLst>
          </p:cNvPr>
          <p:cNvSpPr/>
          <p:nvPr/>
        </p:nvSpPr>
        <p:spPr>
          <a:xfrm>
            <a:off x="1016668" y="1861887"/>
            <a:ext cx="7188869" cy="2348869"/>
          </a:xfrm>
          <a:prstGeom prst="rect">
            <a:avLst/>
          </a:prstGeom>
          <a:noFill/>
          <a:ln/>
        </p:spPr>
        <p:txBody>
          <a:bodyPr wrap="square" lIns="191" tIns="191" rIns="191" bIns="191" rtlCol="0" anchor="ctr">
            <a:normAutofit/>
          </a:bodyPr>
          <a:lstStyle/>
          <a:p>
            <a:pPr algn="ctr"/>
            <a:r>
              <a:rPr lang="en-US" b="1" dirty="0">
                <a:latin typeface="Georgia" panose="02040502050405020303" pitchFamily="18" charset="0"/>
              </a:rPr>
              <a:t>“Let the word of Christ dwell in you richly, teaching and admonishing one another in all wisdom, singing psalms and hymns and spiritual songs, with thankfulness in your hearts to God. And whatever you do, in word or deed, do everything in the name of the Lord Jesus, giving thanks to God the Father through him.”</a:t>
            </a:r>
          </a:p>
        </p:txBody>
      </p:sp>
      <p:sp>
        <p:nvSpPr>
          <p:cNvPr id="6" name="Text 3">
            <a:extLst>
              <a:ext uri="{FF2B5EF4-FFF2-40B4-BE49-F238E27FC236}">
                <a16:creationId xmlns:a16="http://schemas.microsoft.com/office/drawing/2014/main" id="{66A064B9-08FB-6ECD-D36F-8008823F48F7}"/>
              </a:ext>
            </a:extLst>
          </p:cNvPr>
          <p:cNvSpPr/>
          <p:nvPr/>
        </p:nvSpPr>
        <p:spPr>
          <a:xfrm>
            <a:off x="1623059" y="4362350"/>
            <a:ext cx="5897880" cy="342900"/>
          </a:xfrm>
          <a:prstGeom prst="rect">
            <a:avLst/>
          </a:prstGeom>
          <a:noFill/>
          <a:ln/>
        </p:spPr>
        <p:txBody>
          <a:bodyPr wrap="square" lIns="0" tIns="0" rIns="0" bIns="0" rtlCol="0" anchor="ctr">
            <a:normAutofit/>
          </a:bodyPr>
          <a:lstStyle/>
          <a:p>
            <a:pPr algn="ctr">
              <a:lnSpc>
                <a:spcPct val="105000"/>
              </a:lnSpc>
            </a:pPr>
            <a:r>
              <a:rPr lang="en-US" sz="1275" dirty="0">
                <a:solidFill>
                  <a:srgbClr val="E6D1B5"/>
                </a:solidFill>
                <a:latin typeface="Aptos" pitchFamily="34" charset="0"/>
                <a:ea typeface="Aptos" pitchFamily="34" charset="-122"/>
                <a:cs typeface="Aptos" pitchFamily="34" charset="-120"/>
              </a:rPr>
              <a:t>Colossians 3:16-17 (ESV)</a:t>
            </a:r>
            <a:endParaRPr lang="en-US" sz="1275" dirty="0"/>
          </a:p>
        </p:txBody>
      </p:sp>
    </p:spTree>
    <p:extLst>
      <p:ext uri="{BB962C8B-B14F-4D97-AF65-F5344CB8AC3E}">
        <p14:creationId xmlns:p14="http://schemas.microsoft.com/office/powerpoint/2010/main" val="2894605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D0480-BF2B-DB7A-8940-826D17B82EF1}"/>
            </a:ext>
          </a:extLst>
        </p:cNvPr>
        <p:cNvGrpSpPr/>
        <p:nvPr/>
      </p:nvGrpSpPr>
      <p:grpSpPr>
        <a:xfrm>
          <a:off x="0" y="0"/>
          <a:ext cx="0" cy="0"/>
          <a:chOff x="0" y="0"/>
          <a:chExt cx="0" cy="0"/>
        </a:xfrm>
      </p:grpSpPr>
      <p:pic>
        <p:nvPicPr>
          <p:cNvPr id="2" name="Image 0" descr="/mnt/data/hymnal_variants/bg_center_spotlight.jpg">
            <a:extLst>
              <a:ext uri="{FF2B5EF4-FFF2-40B4-BE49-F238E27FC236}">
                <a16:creationId xmlns:a16="http://schemas.microsoft.com/office/drawing/2014/main" id="{A6DCAC8B-AD91-E118-7DBC-90FF48693C31}"/>
              </a:ext>
            </a:extLst>
          </p:cNvPr>
          <p:cNvPicPr>
            <a:picLocks noChangeAspect="1"/>
          </p:cNvPicPr>
          <p:nvPr/>
        </p:nvPicPr>
        <p:blipFill>
          <a:blip r:embed="rId3"/>
          <a:srcRect l="12499" r="12499"/>
          <a:stretch>
            <a:fillRect/>
          </a:stretch>
        </p:blipFill>
        <p:spPr>
          <a:xfrm>
            <a:off x="-1" y="0"/>
            <a:ext cx="9144001" cy="6858000"/>
          </a:xfrm>
          <a:prstGeom prst="rect">
            <a:avLst/>
          </a:prstGeom>
        </p:spPr>
      </p:pic>
      <p:sp>
        <p:nvSpPr>
          <p:cNvPr id="3" name="Shape 0">
            <a:extLst>
              <a:ext uri="{FF2B5EF4-FFF2-40B4-BE49-F238E27FC236}">
                <a16:creationId xmlns:a16="http://schemas.microsoft.com/office/drawing/2014/main" id="{E21A5C62-BFF8-8FC5-13AE-37888065A3AB}"/>
              </a:ext>
            </a:extLst>
          </p:cNvPr>
          <p:cNvSpPr/>
          <p:nvPr/>
        </p:nvSpPr>
        <p:spPr>
          <a:xfrm>
            <a:off x="857250" y="1714500"/>
            <a:ext cx="7440930" cy="3223260"/>
          </a:xfrm>
          <a:prstGeom prst="roundRect">
            <a:avLst>
              <a:gd name="adj" fmla="val 3191"/>
            </a:avLst>
          </a:prstGeom>
          <a:solidFill>
            <a:srgbClr val="000000">
              <a:alpha val="64000"/>
            </a:srgbClr>
          </a:solidFill>
          <a:ln w="10160">
            <a:solidFill>
              <a:srgbClr val="C79A54">
                <a:alpha val="50000"/>
              </a:srgbClr>
            </a:solidFill>
            <a:prstDash val="solid"/>
          </a:ln>
        </p:spPr>
        <p:txBody>
          <a:bodyPr/>
          <a:lstStyle/>
          <a:p>
            <a:endParaRPr lang="en-US" sz="1350"/>
          </a:p>
        </p:txBody>
      </p:sp>
      <p:sp>
        <p:nvSpPr>
          <p:cNvPr id="5" name="Text 2">
            <a:extLst>
              <a:ext uri="{FF2B5EF4-FFF2-40B4-BE49-F238E27FC236}">
                <a16:creationId xmlns:a16="http://schemas.microsoft.com/office/drawing/2014/main" id="{097C8BD1-B5B9-C9BC-9584-DA74B5525D62}"/>
              </a:ext>
            </a:extLst>
          </p:cNvPr>
          <p:cNvSpPr/>
          <p:nvPr/>
        </p:nvSpPr>
        <p:spPr>
          <a:xfrm>
            <a:off x="1016668" y="1861887"/>
            <a:ext cx="7188869" cy="2348869"/>
          </a:xfrm>
          <a:prstGeom prst="rect">
            <a:avLst/>
          </a:prstGeom>
          <a:noFill/>
          <a:ln/>
        </p:spPr>
        <p:txBody>
          <a:bodyPr wrap="square" lIns="191" tIns="191" rIns="191" bIns="191" rtlCol="0" anchor="ctr">
            <a:normAutofit/>
          </a:bodyPr>
          <a:lstStyle/>
          <a:p>
            <a:pPr algn="ctr"/>
            <a:r>
              <a:rPr lang="en-US" sz="2400" b="1" dirty="0">
                <a:latin typeface="Georgia" panose="02040502050405020303" pitchFamily="18" charset="0"/>
              </a:rPr>
              <a:t>“What then, brothers? When you come together, each one has a hymn, a lesson, a revelation, a tongue, or an interpretation. Let all things be done for building up.”</a:t>
            </a:r>
          </a:p>
        </p:txBody>
      </p:sp>
      <p:sp>
        <p:nvSpPr>
          <p:cNvPr id="6" name="Text 3">
            <a:extLst>
              <a:ext uri="{FF2B5EF4-FFF2-40B4-BE49-F238E27FC236}">
                <a16:creationId xmlns:a16="http://schemas.microsoft.com/office/drawing/2014/main" id="{785D47D4-CB67-4003-01AF-15F75F5ECAA2}"/>
              </a:ext>
            </a:extLst>
          </p:cNvPr>
          <p:cNvSpPr/>
          <p:nvPr/>
        </p:nvSpPr>
        <p:spPr>
          <a:xfrm>
            <a:off x="1623059" y="4362350"/>
            <a:ext cx="5897880" cy="342900"/>
          </a:xfrm>
          <a:prstGeom prst="rect">
            <a:avLst/>
          </a:prstGeom>
          <a:noFill/>
          <a:ln/>
        </p:spPr>
        <p:txBody>
          <a:bodyPr wrap="square" lIns="0" tIns="0" rIns="0" bIns="0" rtlCol="0" anchor="ctr">
            <a:normAutofit/>
          </a:bodyPr>
          <a:lstStyle/>
          <a:p>
            <a:pPr algn="ctr">
              <a:lnSpc>
                <a:spcPct val="105000"/>
              </a:lnSpc>
            </a:pPr>
            <a:r>
              <a:rPr lang="en-US" sz="1275" dirty="0">
                <a:solidFill>
                  <a:srgbClr val="E6D1B5"/>
                </a:solidFill>
                <a:latin typeface="Aptos" pitchFamily="34" charset="0"/>
                <a:ea typeface="Aptos" pitchFamily="34" charset="-122"/>
                <a:cs typeface="Aptos" pitchFamily="34" charset="-120"/>
              </a:rPr>
              <a:t>1 Corinthians 14:26 (ESV)</a:t>
            </a:r>
            <a:endParaRPr lang="en-US" sz="1275" dirty="0"/>
          </a:p>
        </p:txBody>
      </p:sp>
    </p:spTree>
    <p:extLst>
      <p:ext uri="{BB962C8B-B14F-4D97-AF65-F5344CB8AC3E}">
        <p14:creationId xmlns:p14="http://schemas.microsoft.com/office/powerpoint/2010/main" val="3754661570"/>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1286</TotalTime>
  <Words>528</Words>
  <Application>Microsoft Office PowerPoint</Application>
  <PresentationFormat>On-screen Show (4:3)</PresentationFormat>
  <Paragraphs>44</Paragraphs>
  <Slides>12</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Arial</vt:lpstr>
      <vt:lpstr>Calibri</vt:lpstr>
      <vt:lpstr>Calibri Light</vt:lpstr>
      <vt:lpstr>Georgia</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103</cp:revision>
  <dcterms:created xsi:type="dcterms:W3CDTF">2008-03-16T18:22:36Z</dcterms:created>
  <dcterms:modified xsi:type="dcterms:W3CDTF">2026-05-31T20:28:30Z</dcterms:modified>
</cp:coreProperties>
</file>