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4" r:id="rId1"/>
  </p:sldMasterIdLst>
  <p:notesMasterIdLst>
    <p:notesMasterId r:id="rId12"/>
  </p:notesMasterIdLst>
  <p:sldIdLst>
    <p:sldId id="262" r:id="rId2"/>
    <p:sldId id="311" r:id="rId3"/>
    <p:sldId id="313" r:id="rId4"/>
    <p:sldId id="315" r:id="rId5"/>
    <p:sldId id="317" r:id="rId6"/>
    <p:sldId id="316" r:id="rId7"/>
    <p:sldId id="318" r:id="rId8"/>
    <p:sldId id="319" r:id="rId9"/>
    <p:sldId id="314" r:id="rId10"/>
    <p:sldId id="26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3C64C86B-CB58-4823-BD8C-F68585D6F563}">
          <p14:sldIdLst/>
        </p14:section>
        <p14:section name="Song" id="{D8F5DF2E-0DD5-48CF-943A-FBF98F807EFB}">
          <p14:sldIdLst/>
        </p14:section>
        <p14:section name="Prayer" id="{785FF2CF-754D-491F-BE90-82FA25063A3E}">
          <p14:sldIdLst/>
        </p14:section>
        <p14:section name="Exhortation and Dismissal" id="{ABD5E9EE-E79A-42ED-AA6A-24EF3777B493}">
          <p14:sldIdLst>
            <p14:sldId id="262"/>
            <p14:sldId id="311"/>
            <p14:sldId id="313"/>
            <p14:sldId id="315"/>
            <p14:sldId id="317"/>
            <p14:sldId id="316"/>
            <p14:sldId id="318"/>
            <p14:sldId id="319"/>
            <p14:sldId id="314"/>
            <p14:sldId id="26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65" d="100"/>
          <a:sy n="65" d="100"/>
        </p:scale>
        <p:origin x="1035" y="2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3/30/2026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470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757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696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148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668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496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084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532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786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17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260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34C1E1F-2B90-4632-A886-F97F3FBA8E98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956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5" r:id="rId1"/>
    <p:sldLayoutId id="2147483856" r:id="rId2"/>
    <p:sldLayoutId id="2147483857" r:id="rId3"/>
    <p:sldLayoutId id="2147483858" r:id="rId4"/>
    <p:sldLayoutId id="2147483859" r:id="rId5"/>
    <p:sldLayoutId id="2147483860" r:id="rId6"/>
    <p:sldLayoutId id="2147483861" r:id="rId7"/>
    <p:sldLayoutId id="2147483862" r:id="rId8"/>
    <p:sldLayoutId id="2147483863" r:id="rId9"/>
    <p:sldLayoutId id="2147483864" r:id="rId10"/>
    <p:sldLayoutId id="214748386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 Am The True Vine – revPACman">
            <a:extLst>
              <a:ext uri="{FF2B5EF4-FFF2-40B4-BE49-F238E27FC236}">
                <a16:creationId xmlns:a16="http://schemas.microsoft.com/office/drawing/2014/main" id="{1659842E-A03C-B851-448E-4F55D46F59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851867"/>
            <a:ext cx="7413171" cy="555473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 descr="1 - The &quot;I AM&quot; Statements of Jesus | Victory Baptist Church of Benton">
            <a:extLst>
              <a:ext uri="{FF2B5EF4-FFF2-40B4-BE49-F238E27FC236}">
                <a16:creationId xmlns:a16="http://schemas.microsoft.com/office/drawing/2014/main" id="{FBFC47C9-F69B-EEC0-92E7-F68EC9F628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9057" y="451403"/>
            <a:ext cx="3091543" cy="1738993"/>
          </a:xfrm>
          <a:prstGeom prst="rect">
            <a:avLst/>
          </a:prstGeom>
          <a:noFill/>
          <a:ln w="2857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C644D45A-5B8A-F503-3219-C8D41FAC7833}"/>
              </a:ext>
            </a:extLst>
          </p:cNvPr>
          <p:cNvSpPr/>
          <p:nvPr/>
        </p:nvSpPr>
        <p:spPr>
          <a:xfrm>
            <a:off x="5519057" y="5693229"/>
            <a:ext cx="3091543" cy="903514"/>
          </a:xfrm>
          <a:prstGeom prst="rect">
            <a:avLst/>
          </a:prstGeom>
          <a:solidFill>
            <a:schemeClr val="accent6">
              <a:lumMod val="7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DE70CDB-04A3-9F75-C428-3E3C31F64D70}"/>
              </a:ext>
            </a:extLst>
          </p:cNvPr>
          <p:cNvSpPr txBox="1"/>
          <p:nvPr/>
        </p:nvSpPr>
        <p:spPr>
          <a:xfrm>
            <a:off x="5693228" y="5883376"/>
            <a:ext cx="2743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John 15:1-8</a:t>
            </a:r>
          </a:p>
        </p:txBody>
      </p:sp>
    </p:spTree>
    <p:extLst>
      <p:ext uri="{BB962C8B-B14F-4D97-AF65-F5344CB8AC3E}">
        <p14:creationId xmlns:p14="http://schemas.microsoft.com/office/powerpoint/2010/main" val="1370679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233975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C4596-2E12-4680-9666-6384DCFF0F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The Vine and the Branches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DEF1D2-4A2F-FC1B-C39D-03EA757736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Support</a:t>
            </a:r>
            <a:r>
              <a:rPr lang="en-US" sz="3200" dirty="0"/>
              <a:t> - </a:t>
            </a:r>
            <a:r>
              <a:rPr lang="en-US" sz="3200" dirty="0">
                <a:solidFill>
                  <a:schemeClr val="accent3"/>
                </a:solidFill>
              </a:rPr>
              <a:t>Matt. 28:20; Phil. 4:13</a:t>
            </a:r>
          </a:p>
          <a:p>
            <a:r>
              <a:rPr lang="en-US" sz="3200" b="1" dirty="0"/>
              <a:t>Life</a:t>
            </a:r>
            <a:r>
              <a:rPr lang="en-US" sz="3200" dirty="0"/>
              <a:t> - </a:t>
            </a:r>
            <a:r>
              <a:rPr lang="en-US" sz="3200" dirty="0">
                <a:solidFill>
                  <a:schemeClr val="accent3"/>
                </a:solidFill>
              </a:rPr>
              <a:t>vs. 2, 6</a:t>
            </a:r>
          </a:p>
          <a:p>
            <a:r>
              <a:rPr lang="en-US" sz="3200" b="1" dirty="0"/>
              <a:t>Ability to Produce Fruit </a:t>
            </a:r>
            <a:r>
              <a:rPr lang="en-US" sz="3200" dirty="0"/>
              <a:t>- </a:t>
            </a:r>
            <a:r>
              <a:rPr lang="en-US" sz="3200" dirty="0">
                <a:solidFill>
                  <a:schemeClr val="accent3"/>
                </a:solidFill>
              </a:rPr>
              <a:t>v. 5</a:t>
            </a:r>
          </a:p>
          <a:p>
            <a:r>
              <a:rPr lang="en-US" sz="3200" b="1" dirty="0"/>
              <a:t>Identity</a:t>
            </a:r>
            <a:r>
              <a:rPr lang="en-US" sz="3200" dirty="0"/>
              <a:t> - </a:t>
            </a:r>
            <a:r>
              <a:rPr lang="en-US" sz="3200" dirty="0">
                <a:solidFill>
                  <a:schemeClr val="accent3"/>
                </a:solidFill>
              </a:rPr>
              <a:t>1 John 2:6; 3:3</a:t>
            </a:r>
          </a:p>
        </p:txBody>
      </p:sp>
      <p:pic>
        <p:nvPicPr>
          <p:cNvPr id="1028" name="Picture 4" descr="7 Grapes &amp; Vines ideas | grape vines, vines, grapes">
            <a:extLst>
              <a:ext uri="{FF2B5EF4-FFF2-40B4-BE49-F238E27FC236}">
                <a16:creationId xmlns:a16="http://schemas.microsoft.com/office/drawing/2014/main" id="{E529A9F5-203C-50B0-305E-4E612D915A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4762650"/>
            <a:ext cx="6686550" cy="20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8152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10D36A3-A948-D2B8-57E7-4B0DAEC4A4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924FB-FE2B-1704-01D7-0F03436013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1. “Abide in Me”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277D98-E80E-4A0A-EE78-94BFB205D9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i="1" dirty="0" err="1"/>
              <a:t>meno</a:t>
            </a:r>
            <a:r>
              <a:rPr lang="en-US" sz="3200" b="1" dirty="0"/>
              <a:t> </a:t>
            </a:r>
            <a:r>
              <a:rPr lang="en-US" sz="3200" dirty="0"/>
              <a:t>– “to stay (in a given place, state, relation or expectancy)”</a:t>
            </a:r>
          </a:p>
          <a:p>
            <a:r>
              <a:rPr lang="en-US" sz="3200" dirty="0"/>
              <a:t>To maintain an unbroken connection with Christ; emphasizing the necessity of a constant, active relationship. </a:t>
            </a:r>
          </a:p>
        </p:txBody>
      </p:sp>
      <p:pic>
        <p:nvPicPr>
          <p:cNvPr id="1028" name="Picture 4" descr="7 Grapes &amp; Vines ideas | grape vines, vines, grapes">
            <a:extLst>
              <a:ext uri="{FF2B5EF4-FFF2-40B4-BE49-F238E27FC236}">
                <a16:creationId xmlns:a16="http://schemas.microsoft.com/office/drawing/2014/main" id="{3530A381-789E-1665-7E2C-EDE9D4390B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4762650"/>
            <a:ext cx="6686550" cy="20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5787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B43E7D7-C7FF-7DA0-590B-191ED77729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434D48-9474-604A-8710-9F5FA6A455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1. “Abide in Me”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F55946-B4C4-0116-D44B-D7FD8FC911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dirty="0"/>
              <a:t>We live in a </a:t>
            </a:r>
            <a:r>
              <a:rPr lang="en-US" sz="3200" i="1" dirty="0"/>
              <a:t>connected</a:t>
            </a:r>
            <a:r>
              <a:rPr lang="en-US" sz="3200" dirty="0"/>
              <a:t> world.</a:t>
            </a:r>
          </a:p>
        </p:txBody>
      </p:sp>
      <p:pic>
        <p:nvPicPr>
          <p:cNvPr id="3076" name="Picture 4" descr="Wi-Fi logo PNG transparent image download, size: 960x693px">
            <a:extLst>
              <a:ext uri="{FF2B5EF4-FFF2-40B4-BE49-F238E27FC236}">
                <a16:creationId xmlns:a16="http://schemas.microsoft.com/office/drawing/2014/main" id="{0151D268-EBCF-6DBB-90AC-4125A44AC5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9543" y="2329542"/>
            <a:ext cx="4484914" cy="44849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7728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BC0E86A-1340-8408-4DF9-47E477EA18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CA51E9-D186-DBA4-0C41-0F4491080D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1. “Abide in Me”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15510E8-ECAB-67F0-758C-466EEE386166}"/>
              </a:ext>
            </a:extLst>
          </p:cNvPr>
          <p:cNvSpPr/>
          <p:nvPr/>
        </p:nvSpPr>
        <p:spPr>
          <a:xfrm>
            <a:off x="1284514" y="1782080"/>
            <a:ext cx="6574972" cy="466724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B67B01-CBFF-2950-BEED-2807BB502D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4886" y="2035629"/>
            <a:ext cx="6150428" cy="41413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“If you abide in Me, and My words abide in you…” (v. 7)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3200" dirty="0"/>
              <a:t>“If you keep My commandments, you will abide in My love…” (v. 10) 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3200" dirty="0"/>
              <a:t>“Now he who keeps His commandments abides in Him, and He in him…” (1 John 3:24)</a:t>
            </a:r>
          </a:p>
        </p:txBody>
      </p:sp>
    </p:spTree>
    <p:extLst>
      <p:ext uri="{BB962C8B-B14F-4D97-AF65-F5344CB8AC3E}">
        <p14:creationId xmlns:p14="http://schemas.microsoft.com/office/powerpoint/2010/main" val="3255559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50DE93A-D886-DAD5-B47A-7AF0329425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02EB59-BB3A-5E9C-E845-D6988F87D1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2. “Bear Fruit”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E844DA-FFD7-7E81-D55F-3318E6C28A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Making More Disciples</a:t>
            </a:r>
            <a:r>
              <a:rPr lang="en-US" sz="3200" dirty="0"/>
              <a:t> - </a:t>
            </a:r>
            <a:r>
              <a:rPr lang="en-US" sz="3200" dirty="0">
                <a:solidFill>
                  <a:schemeClr val="accent3"/>
                </a:solidFill>
              </a:rPr>
              <a:t>Rom. 1:13</a:t>
            </a:r>
          </a:p>
          <a:p>
            <a:r>
              <a:rPr lang="en-US" sz="3200" b="1" dirty="0"/>
              <a:t>Generosity</a:t>
            </a:r>
            <a:r>
              <a:rPr lang="en-US" sz="3200" dirty="0"/>
              <a:t> - </a:t>
            </a:r>
            <a:r>
              <a:rPr lang="en-US" sz="3200" dirty="0">
                <a:solidFill>
                  <a:schemeClr val="accent3"/>
                </a:solidFill>
              </a:rPr>
              <a:t>Rom. 15:28</a:t>
            </a:r>
          </a:p>
          <a:p>
            <a:r>
              <a:rPr lang="en-US" sz="3200" b="1" dirty="0"/>
              <a:t>Character Growth </a:t>
            </a:r>
            <a:r>
              <a:rPr lang="en-US" sz="3200" dirty="0"/>
              <a:t>- </a:t>
            </a:r>
            <a:r>
              <a:rPr lang="en-US" sz="3200" dirty="0">
                <a:solidFill>
                  <a:schemeClr val="accent3"/>
                </a:solidFill>
              </a:rPr>
              <a:t>Gal. 5:22-23</a:t>
            </a:r>
          </a:p>
          <a:p>
            <a:r>
              <a:rPr lang="en-US" sz="3200" b="1" dirty="0"/>
              <a:t>Praise and Worship</a:t>
            </a:r>
            <a:r>
              <a:rPr lang="en-US" sz="3200" dirty="0"/>
              <a:t> - </a:t>
            </a:r>
            <a:r>
              <a:rPr lang="en-US" sz="3200" dirty="0">
                <a:solidFill>
                  <a:schemeClr val="accent3"/>
                </a:solidFill>
              </a:rPr>
              <a:t>Heb. 13:15</a:t>
            </a:r>
          </a:p>
          <a:p>
            <a:r>
              <a:rPr lang="en-US" sz="3200" b="1" dirty="0"/>
              <a:t>Righteousness and Peace</a:t>
            </a:r>
            <a:r>
              <a:rPr lang="en-US" sz="3200" dirty="0"/>
              <a:t> -</a:t>
            </a:r>
            <a:r>
              <a:rPr lang="en-US" sz="3200" dirty="0">
                <a:solidFill>
                  <a:schemeClr val="accent3"/>
                </a:solidFill>
              </a:rPr>
              <a:t> James 3:18</a:t>
            </a:r>
          </a:p>
        </p:txBody>
      </p:sp>
      <p:pic>
        <p:nvPicPr>
          <p:cNvPr id="1028" name="Picture 4" descr="7 Grapes &amp; Vines ideas | grape vines, vines, grapes">
            <a:extLst>
              <a:ext uri="{FF2B5EF4-FFF2-40B4-BE49-F238E27FC236}">
                <a16:creationId xmlns:a16="http://schemas.microsoft.com/office/drawing/2014/main" id="{7A92BA67-E43C-CB0A-5BB5-180D438C00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4762650"/>
            <a:ext cx="6686550" cy="20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2017841"/>
      </p:ext>
    </p:extLst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C9049CD-3C46-B13C-6AC7-DDFE38D25D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10AF65-9996-599A-CA93-AD3A619120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2. “Bear Fruit”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3A06A3-8083-31FB-C6A8-22F34AF57B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b="1" dirty="0"/>
              <a:t>God is the Vinedresser</a:t>
            </a:r>
            <a:endParaRPr lang="en-US" sz="3200" dirty="0">
              <a:solidFill>
                <a:schemeClr val="accent3"/>
              </a:solidFill>
            </a:endParaRPr>
          </a:p>
          <a:p>
            <a:r>
              <a:rPr lang="en-US" sz="3200" dirty="0"/>
              <a:t>Inspects the Branches</a:t>
            </a:r>
            <a:endParaRPr lang="en-US" sz="3200" dirty="0">
              <a:solidFill>
                <a:schemeClr val="accent3"/>
              </a:solidFill>
            </a:endParaRPr>
          </a:p>
          <a:p>
            <a:r>
              <a:rPr lang="en-US" sz="3200" dirty="0"/>
              <a:t>Removes Unfruitful Branches - </a:t>
            </a:r>
            <a:r>
              <a:rPr lang="en-US" sz="3200" dirty="0">
                <a:solidFill>
                  <a:schemeClr val="accent3"/>
                </a:solidFill>
              </a:rPr>
              <a:t>vs. 2, 6</a:t>
            </a:r>
          </a:p>
          <a:p>
            <a:r>
              <a:rPr lang="en-US" sz="3200" dirty="0"/>
              <a:t>Prunes Fruitful Branches - </a:t>
            </a:r>
            <a:r>
              <a:rPr lang="en-US" sz="3200" dirty="0">
                <a:solidFill>
                  <a:schemeClr val="accent3"/>
                </a:solidFill>
              </a:rPr>
              <a:t>v. 2</a:t>
            </a:r>
          </a:p>
          <a:p>
            <a:r>
              <a:rPr lang="en-US" sz="3200" dirty="0"/>
              <a:t>Answers Our Prayers -</a:t>
            </a:r>
            <a:r>
              <a:rPr lang="en-US" sz="3200" dirty="0">
                <a:solidFill>
                  <a:schemeClr val="accent3"/>
                </a:solidFill>
              </a:rPr>
              <a:t> v. 7</a:t>
            </a:r>
          </a:p>
        </p:txBody>
      </p:sp>
      <p:pic>
        <p:nvPicPr>
          <p:cNvPr id="1028" name="Picture 4" descr="7 Grapes &amp; Vines ideas | grape vines, vines, grapes">
            <a:extLst>
              <a:ext uri="{FF2B5EF4-FFF2-40B4-BE49-F238E27FC236}">
                <a16:creationId xmlns:a16="http://schemas.microsoft.com/office/drawing/2014/main" id="{1D6F25B7-F90C-09A2-C942-DC9C52A379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4762650"/>
            <a:ext cx="6686550" cy="20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5330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DD5A61C-F82C-AB8E-4F79-5572A2D0EB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0B1DDA-94C6-29C3-FAB3-0CC2701AEA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2. “Bear Fruit”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49D8FD-CA0D-0B0C-0C1A-05013BA441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702" y="3178631"/>
            <a:ext cx="2582636" cy="170028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dirty="0"/>
              <a:t>“Bear Fruit” </a:t>
            </a:r>
            <a:br>
              <a:rPr lang="en-US" sz="3200" dirty="0"/>
            </a:br>
            <a:r>
              <a:rPr lang="en-US" sz="3200" dirty="0">
                <a:solidFill>
                  <a:schemeClr val="accent3"/>
                </a:solidFill>
              </a:rPr>
              <a:t>v. 2</a:t>
            </a:r>
          </a:p>
        </p:txBody>
      </p:sp>
      <p:pic>
        <p:nvPicPr>
          <p:cNvPr id="1028" name="Picture 4" descr="7 Grapes &amp; Vines ideas | grape vines, vines, grapes">
            <a:extLst>
              <a:ext uri="{FF2B5EF4-FFF2-40B4-BE49-F238E27FC236}">
                <a16:creationId xmlns:a16="http://schemas.microsoft.com/office/drawing/2014/main" id="{907295D0-546D-E6C8-C35B-11AC69C304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4762650"/>
            <a:ext cx="6686550" cy="20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009BF8A-2E56-7C31-DC7D-7D8DE0A3E081}"/>
              </a:ext>
            </a:extLst>
          </p:cNvPr>
          <p:cNvSpPr txBox="1">
            <a:spLocks/>
          </p:cNvSpPr>
          <p:nvPr/>
        </p:nvSpPr>
        <p:spPr>
          <a:xfrm>
            <a:off x="3280682" y="2688777"/>
            <a:ext cx="2582636" cy="17002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“Bear More Fruit” </a:t>
            </a:r>
            <a:b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196B24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v. 2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0C03DA3-A8D2-9B3A-DB06-B3C03B084628}"/>
              </a:ext>
            </a:extLst>
          </p:cNvPr>
          <p:cNvSpPr txBox="1">
            <a:spLocks/>
          </p:cNvSpPr>
          <p:nvPr/>
        </p:nvSpPr>
        <p:spPr>
          <a:xfrm>
            <a:off x="6139543" y="2220686"/>
            <a:ext cx="2582636" cy="17002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“Bears Much Fruit” </a:t>
            </a:r>
            <a:b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196B24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v. 5</a:t>
            </a:r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2C808C84-3667-4123-E2EA-598A94A789DC}"/>
              </a:ext>
            </a:extLst>
          </p:cNvPr>
          <p:cNvSpPr/>
          <p:nvPr/>
        </p:nvSpPr>
        <p:spPr>
          <a:xfrm rot="20061318">
            <a:off x="2857497" y="3539724"/>
            <a:ext cx="772886" cy="484564"/>
          </a:xfrm>
          <a:prstGeom prst="rightArrow">
            <a:avLst/>
          </a:prstGeom>
          <a:solidFill>
            <a:srgbClr val="7030A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B88484F6-35D9-EA74-F8D5-728903523A4D}"/>
              </a:ext>
            </a:extLst>
          </p:cNvPr>
          <p:cNvSpPr/>
          <p:nvPr/>
        </p:nvSpPr>
        <p:spPr>
          <a:xfrm rot="20061318">
            <a:off x="5646966" y="2975619"/>
            <a:ext cx="772886" cy="484564"/>
          </a:xfrm>
          <a:prstGeom prst="rightArrow">
            <a:avLst/>
          </a:prstGeom>
          <a:solidFill>
            <a:srgbClr val="7030A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28434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012C82A-E630-61EA-9198-017442EBAF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6E9BC7-AFAA-26AA-EDBA-9CD30C6127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685800"/>
            <a:ext cx="7886700" cy="54911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Abide in Me, and I in you. As the branch cannot bear fruit of itself, unless it abides in the vine, neither can you, unless you abide in Me. 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3200" dirty="0"/>
              <a:t>John 15:4</a:t>
            </a:r>
          </a:p>
        </p:txBody>
      </p:sp>
      <p:pic>
        <p:nvPicPr>
          <p:cNvPr id="1028" name="Picture 4" descr="7 Grapes &amp; Vines ideas | grape vines, vines, grapes">
            <a:extLst>
              <a:ext uri="{FF2B5EF4-FFF2-40B4-BE49-F238E27FC236}">
                <a16:creationId xmlns:a16="http://schemas.microsoft.com/office/drawing/2014/main" id="{2180E531-D889-2075-B0CA-32A9631334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4762650"/>
            <a:ext cx="6686550" cy="20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4623126"/>
      </p:ext>
    </p:extLst>
  </p:cSld>
  <p:clrMapOvr>
    <a:masterClrMapping/>
  </p:clrMapOvr>
  <p:transition spd="slow">
    <p:strips dir="rd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6588</TotalTime>
  <Words>302</Words>
  <Application>Microsoft Office PowerPoint</Application>
  <PresentationFormat>On-screen Show (4:3)</PresentationFormat>
  <Paragraphs>36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Aptos</vt:lpstr>
      <vt:lpstr>Aptos Display</vt:lpstr>
      <vt:lpstr>Arial</vt:lpstr>
      <vt:lpstr>Calibri</vt:lpstr>
      <vt:lpstr>Office Theme</vt:lpstr>
      <vt:lpstr>PowerPoint Presentation</vt:lpstr>
      <vt:lpstr>The Vine and the Branches</vt:lpstr>
      <vt:lpstr>1. “Abide in Me”</vt:lpstr>
      <vt:lpstr>1. “Abide in Me”</vt:lpstr>
      <vt:lpstr>1. “Abide in Me”</vt:lpstr>
      <vt:lpstr>2. “Bear Fruit”</vt:lpstr>
      <vt:lpstr>2. “Bear Fruit”</vt:lpstr>
      <vt:lpstr>2. “Bear Fruit”</vt:lpstr>
      <vt:lpstr>PowerPoint Presentation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285</cp:revision>
  <dcterms:created xsi:type="dcterms:W3CDTF">2008-03-16T18:22:36Z</dcterms:created>
  <dcterms:modified xsi:type="dcterms:W3CDTF">2026-03-30T12:32:17Z</dcterms:modified>
</cp:coreProperties>
</file>