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 id="2147483759" r:id="rId2"/>
  </p:sldMasterIdLst>
  <p:notesMasterIdLst>
    <p:notesMasterId r:id="rId17"/>
  </p:notesMasterIdLst>
  <p:sldIdLst>
    <p:sldId id="259" r:id="rId3"/>
    <p:sldId id="256" r:id="rId4"/>
    <p:sldId id="756" r:id="rId5"/>
    <p:sldId id="261" r:id="rId6"/>
    <p:sldId id="262" r:id="rId7"/>
    <p:sldId id="265" r:id="rId8"/>
    <p:sldId id="257" r:id="rId9"/>
    <p:sldId id="266" r:id="rId10"/>
    <p:sldId id="267" r:id="rId11"/>
    <p:sldId id="263" r:id="rId12"/>
    <p:sldId id="264" r:id="rId13"/>
    <p:sldId id="269" r:id="rId14"/>
    <p:sldId id="268"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259"/>
            <p14:sldId id="256"/>
            <p14:sldId id="756"/>
            <p14:sldId id="261"/>
            <p14:sldId id="262"/>
            <p14:sldId id="265"/>
            <p14:sldId id="257"/>
            <p14:sldId id="266"/>
            <p14:sldId id="267"/>
            <p14:sldId id="263"/>
            <p14:sldId id="264"/>
            <p14:sldId id="269"/>
            <p14:sldId id="268"/>
            <p14:sldId id="258"/>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03" autoAdjust="0"/>
    <p:restoredTop sz="86469" autoAdjust="0"/>
  </p:normalViewPr>
  <p:slideViewPr>
    <p:cSldViewPr>
      <p:cViewPr varScale="1">
        <p:scale>
          <a:sx n="65" d="100"/>
          <a:sy n="65" d="100"/>
        </p:scale>
        <p:origin x="1035"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996"/>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3/15/2026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503049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3764871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34346313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4101172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11956466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5675953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79E347-73DD-4C6C-94FA-DF9930A05D2D}"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3987431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79E347-73DD-4C6C-94FA-DF9930A05D2D}" type="datetimeFigureOut">
              <a:rPr lang="en-US" smtClean="0"/>
              <a:t>3/15/2026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400217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79E347-73DD-4C6C-94FA-DF9930A05D2D}" type="datetimeFigureOut">
              <a:rPr lang="en-US" smtClean="0"/>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01011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79E347-73DD-4C6C-94FA-DF9930A05D2D}" type="datetimeFigureOut">
              <a:rPr lang="en-US" smtClean="0"/>
              <a:t>3/15/2026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661246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79E347-73DD-4C6C-94FA-DF9930A05D2D}"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4239186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19130575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79E347-73DD-4C6C-94FA-DF9930A05D2D}"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445510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7474483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4031216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79E347-73DD-4C6C-94FA-DF9930A05D2D}" type="datetimeFigureOut">
              <a:rPr lang="en-US" smtClean="0"/>
              <a:t>3/15/2026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04292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79E347-73DD-4C6C-94FA-DF9930A05D2D}"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471347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79E347-73DD-4C6C-94FA-DF9930A05D2D}" type="datetimeFigureOut">
              <a:rPr lang="en-US" smtClean="0"/>
              <a:t>3/15/2026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875802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79E347-73DD-4C6C-94FA-DF9930A05D2D}" type="datetimeFigureOut">
              <a:rPr lang="en-US" smtClean="0"/>
              <a:t>3/15/2026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7440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79E347-73DD-4C6C-94FA-DF9930A05D2D}" type="datetimeFigureOut">
              <a:rPr lang="en-US" smtClean="0"/>
              <a:t>3/15/2026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2085418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79E347-73DD-4C6C-94FA-DF9930A05D2D}"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3711472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79E347-73DD-4C6C-94FA-DF9930A05D2D}" type="datetimeFigureOut">
              <a:rPr lang="en-US" smtClean="0"/>
              <a:t>3/15/2026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248A4-BE7A-40C6-8A82-498EAB578607}" type="slidenum">
              <a:rPr lang="en-US" smtClean="0"/>
              <a:t>‹#›</a:t>
            </a:fld>
            <a:endParaRPr lang="en-US"/>
          </a:p>
        </p:txBody>
      </p:sp>
    </p:spTree>
    <p:extLst>
      <p:ext uri="{BB962C8B-B14F-4D97-AF65-F5344CB8AC3E}">
        <p14:creationId xmlns:p14="http://schemas.microsoft.com/office/powerpoint/2010/main" val="428139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2879E347-73DD-4C6C-94FA-DF9930A05D2D}" type="datetimeFigureOut">
              <a:rPr lang="en-US" smtClean="0"/>
              <a:t>3/15/2026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C24248A4-BE7A-40C6-8A82-498EAB578607}" type="slidenum">
              <a:rPr lang="en-US" smtClean="0"/>
              <a:t>‹#›</a:t>
            </a:fld>
            <a:endParaRPr lang="en-US"/>
          </a:p>
        </p:txBody>
      </p:sp>
    </p:spTree>
    <p:extLst>
      <p:ext uri="{BB962C8B-B14F-4D97-AF65-F5344CB8AC3E}">
        <p14:creationId xmlns:p14="http://schemas.microsoft.com/office/powerpoint/2010/main" val="3438442496"/>
      </p:ext>
    </p:extLst>
  </p:cSld>
  <p:clrMap bg1="dk1" tx1="lt1" bg2="dk2"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79E347-73DD-4C6C-94FA-DF9930A05D2D}" type="datetimeFigureOut">
              <a:rPr lang="en-US" smtClean="0"/>
              <a:t>3/15/2026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24248A4-BE7A-40C6-8A82-498EAB578607}" type="slidenum">
              <a:rPr lang="en-US" smtClean="0"/>
              <a:t>‹#›</a:t>
            </a:fld>
            <a:endParaRPr lang="en-US"/>
          </a:p>
        </p:txBody>
      </p:sp>
    </p:spTree>
    <p:extLst>
      <p:ext uri="{BB962C8B-B14F-4D97-AF65-F5344CB8AC3E}">
        <p14:creationId xmlns:p14="http://schemas.microsoft.com/office/powerpoint/2010/main" val="2612792851"/>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4F771A-537A-6D4C-7D3B-5C9B56D55D88}"/>
            </a:ext>
          </a:extLst>
        </p:cNvPr>
        <p:cNvGrpSpPr/>
        <p:nvPr/>
      </p:nvGrpSpPr>
      <p:grpSpPr>
        <a:xfrm>
          <a:off x="0" y="0"/>
          <a:ext cx="0" cy="0"/>
          <a:chOff x="0" y="0"/>
          <a:chExt cx="0" cy="0"/>
        </a:xfrm>
      </p:grpSpPr>
    </p:spTree>
    <p:extLst>
      <p:ext uri="{BB962C8B-B14F-4D97-AF65-F5344CB8AC3E}">
        <p14:creationId xmlns:p14="http://schemas.microsoft.com/office/powerpoint/2010/main" val="5828287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5130B2-A1AF-8C8F-4E18-CB72E7986F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7F2E12-2EFF-1A96-498F-54892289656E}"/>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2. Shows Our Trust in God’s Grace</a:t>
            </a:r>
          </a:p>
        </p:txBody>
      </p:sp>
      <p:sp>
        <p:nvSpPr>
          <p:cNvPr id="4" name="Content Placeholder 2">
            <a:extLst>
              <a:ext uri="{FF2B5EF4-FFF2-40B4-BE49-F238E27FC236}">
                <a16:creationId xmlns:a16="http://schemas.microsoft.com/office/drawing/2014/main" id="{7EBC754F-B985-1B01-056C-0FC73BBA214E}"/>
              </a:ext>
            </a:extLst>
          </p:cNvPr>
          <p:cNvSpPr>
            <a:spLocks noGrp="1"/>
          </p:cNvSpPr>
          <p:nvPr>
            <p:ph idx="1"/>
          </p:nvPr>
        </p:nvSpPr>
        <p:spPr>
          <a:xfrm>
            <a:off x="628650" y="1825625"/>
            <a:ext cx="7796893" cy="4351338"/>
          </a:xfrm>
        </p:spPr>
        <p:txBody>
          <a:bodyPr>
            <a:normAutofit/>
          </a:bodyPr>
          <a:lstStyle/>
          <a:p>
            <a:pPr marL="514350" indent="-514350">
              <a:buSzPct val="80000"/>
              <a:buFont typeface="+mj-lt"/>
              <a:buAutoNum type="arabicPeriod" startAt="11"/>
            </a:pPr>
            <a:r>
              <a:rPr lang="en-US" sz="3200" dirty="0"/>
              <a:t>For the grace of God that brings salvation has appeared to all men, </a:t>
            </a:r>
          </a:p>
          <a:p>
            <a:pPr marL="514350" indent="-514350">
              <a:buSzPct val="80000"/>
              <a:buFont typeface="+mj-lt"/>
              <a:buAutoNum type="arabicPeriod" startAt="11"/>
            </a:pPr>
            <a:r>
              <a:rPr lang="en-US" sz="3200" dirty="0"/>
              <a:t>teaching us that, denying ungodliness and worldly lusts, we should live soberly, righteously, and godly in the present age.</a:t>
            </a:r>
          </a:p>
          <a:p>
            <a:pPr marL="514350" indent="-514350">
              <a:buSzPct val="80000"/>
              <a:buFont typeface="+mj-lt"/>
              <a:buAutoNum type="arabicPeriod" startAt="11"/>
            </a:pPr>
            <a:endParaRPr lang="en-US" sz="700" dirty="0"/>
          </a:p>
          <a:p>
            <a:pPr marL="0" indent="0" algn="r">
              <a:buSzPct val="80000"/>
              <a:buNone/>
            </a:pPr>
            <a:r>
              <a:rPr lang="en-US" dirty="0"/>
              <a:t>Titus 2:11-12 </a:t>
            </a:r>
          </a:p>
          <a:p>
            <a:pPr marL="514350" indent="-514350">
              <a:buSzPct val="80000"/>
              <a:buFont typeface="+mj-lt"/>
              <a:buAutoNum type="arabicPeriod"/>
            </a:pPr>
            <a:endParaRPr lang="en-US" dirty="0"/>
          </a:p>
        </p:txBody>
      </p:sp>
    </p:spTree>
    <p:extLst>
      <p:ext uri="{BB962C8B-B14F-4D97-AF65-F5344CB8AC3E}">
        <p14:creationId xmlns:p14="http://schemas.microsoft.com/office/powerpoint/2010/main" val="4127822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fade">
                                      <p:cBhvr>
                                        <p:cTn id="1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67516-6F85-8DE9-C26B-73AB53EA7D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3DC5E-5648-B505-9D44-8F93DF88E0FF}"/>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3. Shows Our Faith in God’s Promises</a:t>
            </a:r>
          </a:p>
        </p:txBody>
      </p:sp>
      <p:sp>
        <p:nvSpPr>
          <p:cNvPr id="3" name="Content Placeholder 2">
            <a:extLst>
              <a:ext uri="{FF2B5EF4-FFF2-40B4-BE49-F238E27FC236}">
                <a16:creationId xmlns:a16="http://schemas.microsoft.com/office/drawing/2014/main" id="{BF285FFD-5C7A-0249-D94D-F62CB8A5FB40}"/>
              </a:ext>
            </a:extLst>
          </p:cNvPr>
          <p:cNvSpPr>
            <a:spLocks noGrp="1"/>
          </p:cNvSpPr>
          <p:nvPr>
            <p:ph idx="1"/>
          </p:nvPr>
        </p:nvSpPr>
        <p:spPr>
          <a:xfrm>
            <a:off x="628650" y="2002971"/>
            <a:ext cx="7886700" cy="4173992"/>
          </a:xfrm>
        </p:spPr>
        <p:txBody>
          <a:bodyPr>
            <a:normAutofit/>
          </a:bodyPr>
          <a:lstStyle/>
          <a:p>
            <a:pPr marL="514350" indent="-514350">
              <a:buSzPct val="80000"/>
              <a:buFont typeface="+mj-lt"/>
              <a:buAutoNum type="arabicPeriod" startAt="6"/>
            </a:pPr>
            <a:r>
              <a:rPr lang="en-US" sz="3200" dirty="0"/>
              <a:t>But without faith it is impossible to please Him, for he who comes to God must believe that He is, and that He is a rewarder of those who diligently seek Him. </a:t>
            </a:r>
          </a:p>
          <a:p>
            <a:pPr marL="0" indent="0">
              <a:buNone/>
            </a:pPr>
            <a:endParaRPr lang="en-US" sz="800" dirty="0"/>
          </a:p>
          <a:p>
            <a:pPr marL="0" indent="0" algn="r">
              <a:buNone/>
            </a:pPr>
            <a:r>
              <a:rPr lang="en-US" sz="3200" dirty="0"/>
              <a:t>Hebrews 11:6</a:t>
            </a:r>
          </a:p>
        </p:txBody>
      </p:sp>
    </p:spTree>
    <p:extLst>
      <p:ext uri="{BB962C8B-B14F-4D97-AF65-F5344CB8AC3E}">
        <p14:creationId xmlns:p14="http://schemas.microsoft.com/office/powerpoint/2010/main" val="30798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C78E9-13AB-1BD4-5209-64285B41F3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44AF59-B14D-C928-9862-D0E46CF8BB65}"/>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3. Shows Our Faith in God’s Promises</a:t>
            </a:r>
          </a:p>
        </p:txBody>
      </p:sp>
      <p:sp>
        <p:nvSpPr>
          <p:cNvPr id="3" name="Content Placeholder 2">
            <a:extLst>
              <a:ext uri="{FF2B5EF4-FFF2-40B4-BE49-F238E27FC236}">
                <a16:creationId xmlns:a16="http://schemas.microsoft.com/office/drawing/2014/main" id="{A01EF3CD-C937-F6FB-79B2-C12B7FAAA7EE}"/>
              </a:ext>
            </a:extLst>
          </p:cNvPr>
          <p:cNvSpPr>
            <a:spLocks noGrp="1"/>
          </p:cNvSpPr>
          <p:nvPr>
            <p:ph idx="1"/>
          </p:nvPr>
        </p:nvSpPr>
        <p:spPr/>
        <p:txBody>
          <a:bodyPr/>
          <a:lstStyle/>
          <a:p>
            <a:pPr marL="0" indent="0" algn="ctr">
              <a:buNone/>
            </a:pPr>
            <a:r>
              <a:rPr lang="en-US" sz="3200" b="1" dirty="0"/>
              <a:t>Abraham pleased God </a:t>
            </a:r>
            <a:br>
              <a:rPr lang="en-US" sz="3200" b="1" dirty="0"/>
            </a:br>
            <a:r>
              <a:rPr lang="en-US" sz="3200" b="1" dirty="0"/>
              <a:t>with great faith in His promises! </a:t>
            </a:r>
          </a:p>
          <a:p>
            <a:pPr marL="0" indent="0" algn="ctr">
              <a:buNone/>
            </a:pPr>
            <a:endParaRPr lang="en-US" sz="800" b="1" dirty="0"/>
          </a:p>
          <a:p>
            <a:r>
              <a:rPr lang="en-US" dirty="0"/>
              <a:t>He left his home to live in a land God would show him (vs. 8-10).</a:t>
            </a:r>
          </a:p>
          <a:p>
            <a:r>
              <a:rPr lang="en-US" dirty="0"/>
              <a:t>He stayed in that land when he could have gone back home (vs. 13-16).</a:t>
            </a:r>
          </a:p>
          <a:p>
            <a:r>
              <a:rPr lang="en-US" dirty="0"/>
              <a:t>He offered his son Isaac (vs. 17-19). </a:t>
            </a:r>
          </a:p>
        </p:txBody>
      </p:sp>
    </p:spTree>
    <p:extLst>
      <p:ext uri="{BB962C8B-B14F-4D97-AF65-F5344CB8AC3E}">
        <p14:creationId xmlns:p14="http://schemas.microsoft.com/office/powerpoint/2010/main" val="3313216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02CC9A-3896-BD8B-8EA8-D6396983EB38}"/>
            </a:ext>
          </a:extLst>
        </p:cNvPr>
        <p:cNvGrpSpPr/>
        <p:nvPr/>
      </p:nvGrpSpPr>
      <p:grpSpPr>
        <a:xfrm>
          <a:off x="0" y="0"/>
          <a:ext cx="0" cy="0"/>
          <a:chOff x="0" y="0"/>
          <a:chExt cx="0" cy="0"/>
        </a:xfrm>
      </p:grpSpPr>
      <p:pic>
        <p:nvPicPr>
          <p:cNvPr id="1026" name="Picture 2" descr="Open Secrets: When I First Understood the Bible - outreachmagazine.com">
            <a:extLst>
              <a:ext uri="{FF2B5EF4-FFF2-40B4-BE49-F238E27FC236}">
                <a16:creationId xmlns:a16="http://schemas.microsoft.com/office/drawing/2014/main" id="{247E424B-9A90-EE6A-72AD-EF5258C6E4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03495"/>
            <a:ext cx="9144000" cy="573246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D20D430-C211-394F-3C8C-E5B2833E69B4}"/>
              </a:ext>
            </a:extLst>
          </p:cNvPr>
          <p:cNvSpPr/>
          <p:nvPr/>
        </p:nvSpPr>
        <p:spPr>
          <a:xfrm>
            <a:off x="206829" y="422043"/>
            <a:ext cx="8697685" cy="3616558"/>
          </a:xfrm>
          <a:prstGeom prst="rect">
            <a:avLst/>
          </a:prstGeom>
          <a:solidFill>
            <a:schemeClr val="bg2">
              <a:lumMod val="90000"/>
              <a:lumOff val="1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15AA0D6D-3925-45D9-35F6-F11DE5E971DC}"/>
              </a:ext>
            </a:extLst>
          </p:cNvPr>
          <p:cNvSpPr>
            <a:spLocks noGrp="1"/>
          </p:cNvSpPr>
          <p:nvPr>
            <p:ph type="ctrTitle"/>
          </p:nvPr>
        </p:nvSpPr>
        <p:spPr>
          <a:xfrm>
            <a:off x="685800" y="654275"/>
            <a:ext cx="7772400" cy="891494"/>
          </a:xfrm>
        </p:spPr>
        <p:txBody>
          <a:bodyPr>
            <a:normAutofit/>
          </a:bodyPr>
          <a:lstStyle/>
          <a:p>
            <a:r>
              <a:rPr lang="en-US" sz="4800" dirty="0">
                <a:latin typeface="Impact" panose="020B0806030902050204" pitchFamily="34" charset="0"/>
              </a:rPr>
              <a:t>Why Obedience Pleases God</a:t>
            </a:r>
          </a:p>
        </p:txBody>
      </p:sp>
      <p:sp>
        <p:nvSpPr>
          <p:cNvPr id="6" name="TextBox 5">
            <a:extLst>
              <a:ext uri="{FF2B5EF4-FFF2-40B4-BE49-F238E27FC236}">
                <a16:creationId xmlns:a16="http://schemas.microsoft.com/office/drawing/2014/main" id="{BE46CE51-792A-FA56-003A-5596E9F86B43}"/>
              </a:ext>
            </a:extLst>
          </p:cNvPr>
          <p:cNvSpPr txBox="1"/>
          <p:nvPr/>
        </p:nvSpPr>
        <p:spPr>
          <a:xfrm>
            <a:off x="1268185" y="1859340"/>
            <a:ext cx="6607629" cy="1384995"/>
          </a:xfrm>
          <a:prstGeom prst="rect">
            <a:avLst/>
          </a:prstGeom>
          <a:noFill/>
        </p:spPr>
        <p:txBody>
          <a:bodyPr wrap="square" rtlCol="0">
            <a:spAutoFit/>
          </a:bodyPr>
          <a:lstStyle/>
          <a:p>
            <a:pPr marL="514350" marR="0" lvl="0" indent="-514350" algn="l" defTabSz="457200" rtl="0" eaLnBrk="1" fontAlgn="auto" latinLnBrk="0" hangingPunct="1">
              <a:lnSpc>
                <a:spcPct val="100000"/>
              </a:lnSpc>
              <a:spcBef>
                <a:spcPts val="0"/>
              </a:spcBef>
              <a:spcAft>
                <a:spcPts val="0"/>
              </a:spcAft>
              <a:buClrTx/>
              <a:buSzTx/>
              <a:buFontTx/>
              <a:buAutoNum type="arabicPeriod"/>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It shows our respect for His love</a:t>
            </a:r>
          </a:p>
          <a:p>
            <a:pPr marL="514350" marR="0" lvl="0" indent="-514350" algn="l" defTabSz="457200" rtl="0" eaLnBrk="1" fontAlgn="auto" latinLnBrk="0" hangingPunct="1">
              <a:lnSpc>
                <a:spcPct val="100000"/>
              </a:lnSpc>
              <a:spcBef>
                <a:spcPts val="0"/>
              </a:spcBef>
              <a:spcAft>
                <a:spcPts val="0"/>
              </a:spcAft>
              <a:buClrTx/>
              <a:buSzTx/>
              <a:buFontTx/>
              <a:buAutoNum type="arabicPeriod"/>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It shows our trust in His grace</a:t>
            </a:r>
          </a:p>
          <a:p>
            <a:pPr marL="514350" marR="0" lvl="0" indent="-514350" algn="l" defTabSz="457200" rtl="0" eaLnBrk="1" fontAlgn="auto" latinLnBrk="0" hangingPunct="1">
              <a:lnSpc>
                <a:spcPct val="100000"/>
              </a:lnSpc>
              <a:spcBef>
                <a:spcPts val="0"/>
              </a:spcBef>
              <a:spcAft>
                <a:spcPts val="0"/>
              </a:spcAft>
              <a:buClrTx/>
              <a:buSzTx/>
              <a:buFontTx/>
              <a:buAutoNum type="arabicPeriod"/>
              <a:tabLst/>
              <a:defRPr/>
            </a:pPr>
            <a:r>
              <a:rPr kumimoji="0" lang="en-US" sz="2800" b="1" i="0" u="none" strike="noStrike" kern="1200" cap="none" spc="0" normalizeH="0" baseline="0" noProof="0" dirty="0">
                <a:ln>
                  <a:noFill/>
                </a:ln>
                <a:solidFill>
                  <a:prstClr val="white"/>
                </a:solidFill>
                <a:effectLst/>
                <a:uLnTx/>
                <a:uFillTx/>
                <a:latin typeface="Aptos" panose="02110004020202020204"/>
                <a:ea typeface="+mn-ea"/>
                <a:cs typeface="+mn-cs"/>
              </a:rPr>
              <a:t>It shows our faith in His promises</a:t>
            </a:r>
          </a:p>
        </p:txBody>
      </p:sp>
    </p:spTree>
    <p:extLst>
      <p:ext uri="{BB962C8B-B14F-4D97-AF65-F5344CB8AC3E}">
        <p14:creationId xmlns:p14="http://schemas.microsoft.com/office/powerpoint/2010/main" val="65987858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0713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Open Secrets: When I First Understood the Bible - outreachmagazine.com">
            <a:extLst>
              <a:ext uri="{FF2B5EF4-FFF2-40B4-BE49-F238E27FC236}">
                <a16:creationId xmlns:a16="http://schemas.microsoft.com/office/drawing/2014/main" id="{861BD41C-BB9F-A8A3-6FBE-8119876C3E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03495"/>
            <a:ext cx="9144000" cy="573246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EB70AF1-E24D-1376-C10D-6061154AB061}"/>
              </a:ext>
            </a:extLst>
          </p:cNvPr>
          <p:cNvSpPr/>
          <p:nvPr/>
        </p:nvSpPr>
        <p:spPr>
          <a:xfrm>
            <a:off x="206829" y="422042"/>
            <a:ext cx="8697685" cy="1439415"/>
          </a:xfrm>
          <a:prstGeom prst="rect">
            <a:avLst/>
          </a:prstGeom>
          <a:solidFill>
            <a:schemeClr val="bg2">
              <a:lumMod val="90000"/>
              <a:lumOff val="10000"/>
            </a:schemeClr>
          </a:solidFill>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C64CDB76-806A-5378-2E85-6A247741EAC0}"/>
              </a:ext>
            </a:extLst>
          </p:cNvPr>
          <p:cNvSpPr>
            <a:spLocks noGrp="1"/>
          </p:cNvSpPr>
          <p:nvPr>
            <p:ph type="ctrTitle"/>
          </p:nvPr>
        </p:nvSpPr>
        <p:spPr>
          <a:xfrm>
            <a:off x="685800" y="654275"/>
            <a:ext cx="7772400" cy="891494"/>
          </a:xfrm>
        </p:spPr>
        <p:txBody>
          <a:bodyPr>
            <a:normAutofit/>
          </a:bodyPr>
          <a:lstStyle/>
          <a:p>
            <a:r>
              <a:rPr lang="en-US" sz="4800" dirty="0">
                <a:latin typeface="Impact" panose="020B0806030902050204" pitchFamily="34" charset="0"/>
              </a:rPr>
              <a:t>Why Obedience Pleases God</a:t>
            </a:r>
          </a:p>
        </p:txBody>
      </p:sp>
    </p:spTree>
    <p:extLst>
      <p:ext uri="{BB962C8B-B14F-4D97-AF65-F5344CB8AC3E}">
        <p14:creationId xmlns:p14="http://schemas.microsoft.com/office/powerpoint/2010/main" val="19115824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447E34-3BF6-4C6B-CAAF-DBF965C82B17}"/>
              </a:ext>
            </a:extLst>
          </p:cNvPr>
          <p:cNvSpPr>
            <a:spLocks noGrp="1"/>
          </p:cNvSpPr>
          <p:nvPr>
            <p:ph idx="1"/>
          </p:nvPr>
        </p:nvSpPr>
        <p:spPr>
          <a:xfrm>
            <a:off x="628650" y="642256"/>
            <a:ext cx="7886700" cy="5251677"/>
          </a:xfrm>
        </p:spPr>
        <p:txBody>
          <a:bodyPr>
            <a:normAutofit/>
          </a:bodyPr>
          <a:lstStyle/>
          <a:p>
            <a:pPr marL="514350" indent="-514350">
              <a:buSzPct val="80000"/>
              <a:buFont typeface="+mj-lt"/>
              <a:buAutoNum type="arabicPeriod"/>
            </a:pPr>
            <a:r>
              <a:rPr lang="en-US" sz="3200" dirty="0"/>
              <a:t>Finally then, brethren, we urge and exhort in the Lord Jesus that you should abound more and more, just as you received from us how you ought to walk and to please God; </a:t>
            </a:r>
          </a:p>
          <a:p>
            <a:pPr marL="514350" indent="-514350">
              <a:buSzPct val="80000"/>
              <a:buFont typeface="+mj-lt"/>
              <a:buAutoNum type="arabicPeriod"/>
            </a:pPr>
            <a:r>
              <a:rPr lang="en-US" sz="3200" dirty="0"/>
              <a:t>for you know what commandments we gave you through the Lord Jesus. </a:t>
            </a:r>
          </a:p>
          <a:p>
            <a:pPr marL="0" indent="0" algn="r">
              <a:buNone/>
            </a:pPr>
            <a:r>
              <a:rPr lang="en-US" dirty="0"/>
              <a:t>1 Thessalonians 4:1-2</a:t>
            </a:r>
          </a:p>
          <a:p>
            <a:endParaRPr lang="en-US" sz="3200" dirty="0"/>
          </a:p>
        </p:txBody>
      </p:sp>
      <p:pic>
        <p:nvPicPr>
          <p:cNvPr id="4" name="Picture 2" descr="Open Secrets: When I First Understood the Bible - outreachmagazine.com">
            <a:extLst>
              <a:ext uri="{FF2B5EF4-FFF2-40B4-BE49-F238E27FC236}">
                <a16:creationId xmlns:a16="http://schemas.microsoft.com/office/drawing/2014/main" id="{8AAA32F1-87E2-F8F7-8B7E-8B57B7904AC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5393" b="35554"/>
          <a:stretch>
            <a:fillRect/>
          </a:stretch>
        </p:blipFill>
        <p:spPr bwMode="auto">
          <a:xfrm>
            <a:off x="0" y="5192486"/>
            <a:ext cx="9144000" cy="1665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47139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0CFE0-229F-70E5-2326-1E8CE40AD2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DA8148-C17C-0196-80DF-D3683361730B}"/>
              </a:ext>
            </a:extLst>
          </p:cNvPr>
          <p:cNvSpPr>
            <a:spLocks noGrp="1"/>
          </p:cNvSpPr>
          <p:nvPr>
            <p:ph idx="1"/>
          </p:nvPr>
        </p:nvSpPr>
        <p:spPr>
          <a:xfrm>
            <a:off x="628650" y="642256"/>
            <a:ext cx="7886700" cy="5251677"/>
          </a:xfrm>
        </p:spPr>
        <p:txBody>
          <a:bodyPr>
            <a:normAutofit/>
          </a:bodyPr>
          <a:lstStyle/>
          <a:p>
            <a:pPr>
              <a:buSzPct val="80000"/>
            </a:pPr>
            <a:r>
              <a:rPr lang="en-US" sz="3200" dirty="0"/>
              <a:t>“And suddenly a voice came from heaven, saying, ‘This is My beloved Son, in whom </a:t>
            </a:r>
            <a:br>
              <a:rPr lang="en-US" sz="3200" dirty="0"/>
            </a:br>
            <a:r>
              <a:rPr lang="en-US" sz="3200" dirty="0"/>
              <a:t>I am well pleased’” (Matt. 3:17). </a:t>
            </a:r>
          </a:p>
          <a:p>
            <a:pPr>
              <a:buSzPct val="80000"/>
            </a:pPr>
            <a:endParaRPr lang="en-US" sz="800" dirty="0"/>
          </a:p>
          <a:p>
            <a:pPr>
              <a:buSzPct val="80000"/>
            </a:pPr>
            <a:r>
              <a:rPr lang="en-US" sz="3200" dirty="0"/>
              <a:t>“This is My beloved Son, in whom I am </a:t>
            </a:r>
            <a:br>
              <a:rPr lang="en-US" sz="3200" dirty="0"/>
            </a:br>
            <a:r>
              <a:rPr lang="en-US" sz="3200" dirty="0"/>
              <a:t>well pleased. Hear Him!” (Matt. 17:5). </a:t>
            </a:r>
          </a:p>
        </p:txBody>
      </p:sp>
      <p:pic>
        <p:nvPicPr>
          <p:cNvPr id="4" name="Picture 2" descr="Open Secrets: When I First Understood the Bible - outreachmagazine.com">
            <a:extLst>
              <a:ext uri="{FF2B5EF4-FFF2-40B4-BE49-F238E27FC236}">
                <a16:creationId xmlns:a16="http://schemas.microsoft.com/office/drawing/2014/main" id="{367349CE-460D-D381-B640-FCBDF052282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5393" b="35554"/>
          <a:stretch>
            <a:fillRect/>
          </a:stretch>
        </p:blipFill>
        <p:spPr bwMode="auto">
          <a:xfrm>
            <a:off x="0" y="5192486"/>
            <a:ext cx="9144000" cy="1665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3728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347C6-D10C-DCDC-1AEC-FC03AA89844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3896CB-14C7-0D73-04EA-92907C65B65A}"/>
              </a:ext>
            </a:extLst>
          </p:cNvPr>
          <p:cNvSpPr>
            <a:spLocks noGrp="1"/>
          </p:cNvSpPr>
          <p:nvPr>
            <p:ph idx="1"/>
          </p:nvPr>
        </p:nvSpPr>
        <p:spPr>
          <a:xfrm>
            <a:off x="628650" y="642256"/>
            <a:ext cx="7886700" cy="5251677"/>
          </a:xfrm>
        </p:spPr>
        <p:txBody>
          <a:bodyPr>
            <a:normAutofit/>
          </a:bodyPr>
          <a:lstStyle/>
          <a:p>
            <a:pPr marL="514350" indent="-514350">
              <a:buSzPct val="80000"/>
              <a:buFont typeface="+mj-lt"/>
              <a:buAutoNum type="arabicPeriod" startAt="29"/>
            </a:pPr>
            <a:r>
              <a:rPr lang="en-US" sz="3600" dirty="0"/>
              <a:t>And He who sent Me is with Me. </a:t>
            </a:r>
            <a:br>
              <a:rPr lang="en-US" sz="3600" dirty="0"/>
            </a:br>
            <a:r>
              <a:rPr lang="en-US" sz="3600" dirty="0"/>
              <a:t>The Father has not left Me alone, </a:t>
            </a:r>
            <a:br>
              <a:rPr lang="en-US" sz="3600" dirty="0"/>
            </a:br>
            <a:r>
              <a:rPr lang="en-US" sz="3600" dirty="0"/>
              <a:t>for I always do those things that </a:t>
            </a:r>
            <a:br>
              <a:rPr lang="en-US" sz="3600" dirty="0"/>
            </a:br>
            <a:r>
              <a:rPr lang="en-US" sz="3600" dirty="0"/>
              <a:t>please Him. </a:t>
            </a:r>
          </a:p>
          <a:p>
            <a:pPr marL="0" indent="0" algn="r">
              <a:buNone/>
            </a:pPr>
            <a:r>
              <a:rPr lang="en-US" sz="3200" dirty="0"/>
              <a:t>John 8:29</a:t>
            </a:r>
          </a:p>
          <a:p>
            <a:endParaRPr lang="en-US" sz="3600" dirty="0"/>
          </a:p>
        </p:txBody>
      </p:sp>
      <p:pic>
        <p:nvPicPr>
          <p:cNvPr id="4" name="Picture 2" descr="Open Secrets: When I First Understood the Bible - outreachmagazine.com">
            <a:extLst>
              <a:ext uri="{FF2B5EF4-FFF2-40B4-BE49-F238E27FC236}">
                <a16:creationId xmlns:a16="http://schemas.microsoft.com/office/drawing/2014/main" id="{36B44623-85C2-CE3A-1A57-FECB921CAB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5393" b="35554"/>
          <a:stretch>
            <a:fillRect/>
          </a:stretch>
        </p:blipFill>
        <p:spPr bwMode="auto">
          <a:xfrm>
            <a:off x="0" y="5192486"/>
            <a:ext cx="9144000" cy="16655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0074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88F01-DA15-C607-231D-BAB5CECE36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D230FD-A51E-E63A-5500-B8A0F3342B28}"/>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1. Shows Our Respect for God’s Love</a:t>
            </a:r>
          </a:p>
        </p:txBody>
      </p:sp>
      <p:sp>
        <p:nvSpPr>
          <p:cNvPr id="3" name="Content Placeholder 2">
            <a:extLst>
              <a:ext uri="{FF2B5EF4-FFF2-40B4-BE49-F238E27FC236}">
                <a16:creationId xmlns:a16="http://schemas.microsoft.com/office/drawing/2014/main" id="{6C22B963-1C29-2EFD-3FDC-C249F8EA7D3B}"/>
              </a:ext>
            </a:extLst>
          </p:cNvPr>
          <p:cNvSpPr>
            <a:spLocks noGrp="1"/>
          </p:cNvSpPr>
          <p:nvPr>
            <p:ph idx="1"/>
          </p:nvPr>
        </p:nvSpPr>
        <p:spPr>
          <a:xfrm>
            <a:off x="628650" y="1825625"/>
            <a:ext cx="7383235" cy="4351338"/>
          </a:xfrm>
        </p:spPr>
        <p:txBody>
          <a:bodyPr>
            <a:normAutofit/>
          </a:bodyPr>
          <a:lstStyle/>
          <a:p>
            <a:pPr marL="0" indent="0">
              <a:buNone/>
            </a:pPr>
            <a:r>
              <a:rPr lang="en-US" sz="3200" dirty="0"/>
              <a:t>“But that the world may know that I love the Father, and as the Father gave Me commandment, so I do. Arise, let us go from here” (John 14:31). </a:t>
            </a:r>
          </a:p>
          <a:p>
            <a:pPr marL="0" indent="0" algn="r">
              <a:buNone/>
            </a:pPr>
            <a:endParaRPr lang="en-US" sz="3200" dirty="0"/>
          </a:p>
          <a:p>
            <a:pPr marL="0" indent="0">
              <a:buNone/>
            </a:pPr>
            <a:r>
              <a:rPr lang="en-US" sz="3200" dirty="0"/>
              <a:t>“If you love Me, keep My commandments” (John 14:15). </a:t>
            </a:r>
          </a:p>
          <a:p>
            <a:endParaRPr lang="en-US" sz="3200" dirty="0"/>
          </a:p>
        </p:txBody>
      </p:sp>
    </p:spTree>
    <p:extLst>
      <p:ext uri="{BB962C8B-B14F-4D97-AF65-F5344CB8AC3E}">
        <p14:creationId xmlns:p14="http://schemas.microsoft.com/office/powerpoint/2010/main" val="35293788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C469F-9699-5E07-C0F0-F0962F6DD128}"/>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1. Shows Our Respect for God’s Love</a:t>
            </a:r>
          </a:p>
        </p:txBody>
      </p:sp>
      <p:sp>
        <p:nvSpPr>
          <p:cNvPr id="3" name="Content Placeholder 2">
            <a:extLst>
              <a:ext uri="{FF2B5EF4-FFF2-40B4-BE49-F238E27FC236}">
                <a16:creationId xmlns:a16="http://schemas.microsoft.com/office/drawing/2014/main" id="{F75104BB-2A4F-C2B3-3B45-05F0715EE862}"/>
              </a:ext>
            </a:extLst>
          </p:cNvPr>
          <p:cNvSpPr>
            <a:spLocks noGrp="1"/>
          </p:cNvSpPr>
          <p:nvPr>
            <p:ph idx="1"/>
          </p:nvPr>
        </p:nvSpPr>
        <p:spPr>
          <a:xfrm>
            <a:off x="628650" y="1825625"/>
            <a:ext cx="7796893" cy="4351338"/>
          </a:xfrm>
        </p:spPr>
        <p:txBody>
          <a:bodyPr>
            <a:normAutofit/>
          </a:bodyPr>
          <a:lstStyle/>
          <a:p>
            <a:pPr marL="514350" indent="-514350">
              <a:buSzPct val="80000"/>
              <a:buFont typeface="+mj-lt"/>
              <a:buAutoNum type="arabicPeriod"/>
            </a:pPr>
            <a:r>
              <a:rPr lang="en-US" sz="3200" dirty="0"/>
              <a:t>Children, obey your parents in the Lord, for this is right. </a:t>
            </a:r>
          </a:p>
          <a:p>
            <a:pPr marL="514350" indent="-514350">
              <a:buSzPct val="80000"/>
              <a:buFont typeface="+mj-lt"/>
              <a:buAutoNum type="arabicPeriod"/>
            </a:pPr>
            <a:r>
              <a:rPr lang="en-US" sz="3200" dirty="0"/>
              <a:t>“Honor your father and mother,” which is the first commandment with promise: </a:t>
            </a:r>
          </a:p>
          <a:p>
            <a:pPr marL="514350" indent="-514350">
              <a:buSzPct val="80000"/>
              <a:buFont typeface="+mj-lt"/>
              <a:buAutoNum type="arabicPeriod"/>
            </a:pPr>
            <a:endParaRPr lang="en-US" sz="800" dirty="0"/>
          </a:p>
          <a:p>
            <a:pPr marL="0" indent="0" algn="r">
              <a:buSzPct val="80000"/>
              <a:buNone/>
            </a:pPr>
            <a:r>
              <a:rPr lang="en-US" sz="3200" dirty="0"/>
              <a:t>Ephesians 6:1-2 </a:t>
            </a:r>
          </a:p>
          <a:p>
            <a:pPr marL="514350" indent="-514350">
              <a:buSzPct val="80000"/>
              <a:buFont typeface="+mj-lt"/>
              <a:buAutoNum type="arabicPeriod"/>
            </a:pPr>
            <a:endParaRPr lang="en-US" sz="3200" dirty="0"/>
          </a:p>
        </p:txBody>
      </p:sp>
    </p:spTree>
    <p:extLst>
      <p:ext uri="{BB962C8B-B14F-4D97-AF65-F5344CB8AC3E}">
        <p14:creationId xmlns:p14="http://schemas.microsoft.com/office/powerpoint/2010/main" val="1712252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5E643-928E-6410-9653-8E501C97F6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1C2BB9-3A1F-9CE1-1ECA-52C80D3AB756}"/>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1. Shows Our Respect for God’s Love</a:t>
            </a:r>
          </a:p>
        </p:txBody>
      </p:sp>
      <p:sp>
        <p:nvSpPr>
          <p:cNvPr id="3" name="Content Placeholder 2">
            <a:extLst>
              <a:ext uri="{FF2B5EF4-FFF2-40B4-BE49-F238E27FC236}">
                <a16:creationId xmlns:a16="http://schemas.microsoft.com/office/drawing/2014/main" id="{58A0CDE9-C84B-A77F-9BFC-4AC8A232CDD1}"/>
              </a:ext>
            </a:extLst>
          </p:cNvPr>
          <p:cNvSpPr>
            <a:spLocks noGrp="1"/>
          </p:cNvSpPr>
          <p:nvPr>
            <p:ph idx="1"/>
          </p:nvPr>
        </p:nvSpPr>
        <p:spPr>
          <a:xfrm>
            <a:off x="628650" y="1825625"/>
            <a:ext cx="7796893" cy="4351338"/>
          </a:xfrm>
        </p:spPr>
        <p:txBody>
          <a:bodyPr>
            <a:normAutofit/>
          </a:bodyPr>
          <a:lstStyle/>
          <a:p>
            <a:pPr marL="514350" indent="-514350">
              <a:buSzPct val="80000"/>
              <a:buFont typeface="+mj-lt"/>
              <a:buAutoNum type="arabicPeriod" startAt="24"/>
            </a:pPr>
            <a:r>
              <a:rPr lang="en-US" dirty="0"/>
              <a:t>And the Lord commanded us to observe all these statutes, to fear the Lord our God, </a:t>
            </a:r>
            <a:r>
              <a:rPr lang="en-US" dirty="0">
                <a:highlight>
                  <a:srgbClr val="FFFF00"/>
                </a:highlight>
              </a:rPr>
              <a:t>for our good always</a:t>
            </a:r>
            <a:r>
              <a:rPr lang="en-US" dirty="0"/>
              <a:t>, that He might preserve us alive, as it is this day. </a:t>
            </a:r>
          </a:p>
          <a:p>
            <a:pPr marL="514350" indent="-514350">
              <a:buSzPct val="80000"/>
              <a:buFont typeface="+mj-lt"/>
              <a:buAutoNum type="arabicPeriod" startAt="24"/>
            </a:pPr>
            <a:r>
              <a:rPr lang="en-US" dirty="0"/>
              <a:t>Then it will be righteousness for us, if we are careful to observe all these commandments before the Lord our God, as He has commanded us.</a:t>
            </a:r>
          </a:p>
          <a:p>
            <a:pPr marL="514350" indent="-514350">
              <a:buSzPct val="80000"/>
              <a:buFont typeface="+mj-lt"/>
              <a:buAutoNum type="arabicPeriod" startAt="24"/>
            </a:pPr>
            <a:endParaRPr lang="en-US" sz="700" dirty="0"/>
          </a:p>
          <a:p>
            <a:pPr marL="0" indent="0" algn="r">
              <a:buSzPct val="80000"/>
              <a:buNone/>
            </a:pPr>
            <a:r>
              <a:rPr lang="en-US" dirty="0"/>
              <a:t>Deuteronomy 6:24-25 </a:t>
            </a:r>
          </a:p>
          <a:p>
            <a:pPr marL="514350" indent="-514350">
              <a:buSzPct val="80000"/>
              <a:buFont typeface="+mj-lt"/>
              <a:buAutoNum type="arabicPeriod"/>
            </a:pPr>
            <a:endParaRPr lang="en-US" dirty="0"/>
          </a:p>
        </p:txBody>
      </p:sp>
    </p:spTree>
    <p:extLst>
      <p:ext uri="{BB962C8B-B14F-4D97-AF65-F5344CB8AC3E}">
        <p14:creationId xmlns:p14="http://schemas.microsoft.com/office/powerpoint/2010/main" val="997450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0BF5E9-F51A-5302-C803-A3F3FF5BB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F8A413-16DD-99E7-D1C4-29824A89A4BB}"/>
              </a:ext>
            </a:extLst>
          </p:cNvPr>
          <p:cNvSpPr>
            <a:spLocks noGrp="1"/>
          </p:cNvSpPr>
          <p:nvPr>
            <p:ph type="title"/>
          </p:nvPr>
        </p:nvSpPr>
        <p:spPr/>
        <p:txBody>
          <a:bodyPr>
            <a:normAutofit/>
          </a:bodyPr>
          <a:lstStyle/>
          <a:p>
            <a:pPr algn="ctr"/>
            <a:r>
              <a:rPr lang="en-US" sz="3600" b="1" dirty="0">
                <a:solidFill>
                  <a:schemeClr val="accent2">
                    <a:lumMod val="50000"/>
                  </a:schemeClr>
                </a:solidFill>
                <a:latin typeface="+mn-lt"/>
              </a:rPr>
              <a:t>1. Shows Our Respect for God’s Love</a:t>
            </a:r>
          </a:p>
        </p:txBody>
      </p:sp>
      <p:sp>
        <p:nvSpPr>
          <p:cNvPr id="3" name="Content Placeholder 2">
            <a:extLst>
              <a:ext uri="{FF2B5EF4-FFF2-40B4-BE49-F238E27FC236}">
                <a16:creationId xmlns:a16="http://schemas.microsoft.com/office/drawing/2014/main" id="{7486407C-322D-46A3-53E8-E264CA133272}"/>
              </a:ext>
            </a:extLst>
          </p:cNvPr>
          <p:cNvSpPr>
            <a:spLocks noGrp="1"/>
          </p:cNvSpPr>
          <p:nvPr>
            <p:ph idx="1"/>
          </p:nvPr>
        </p:nvSpPr>
        <p:spPr>
          <a:xfrm>
            <a:off x="628650" y="1825625"/>
            <a:ext cx="7796893" cy="4351338"/>
          </a:xfrm>
        </p:spPr>
        <p:txBody>
          <a:bodyPr>
            <a:normAutofit/>
          </a:bodyPr>
          <a:lstStyle/>
          <a:p>
            <a:pPr marL="514350" indent="-514350">
              <a:buSzPct val="80000"/>
              <a:buFont typeface="+mj-lt"/>
              <a:buAutoNum type="arabicPeriod" startAt="24"/>
            </a:pPr>
            <a:r>
              <a:rPr lang="en-US" dirty="0"/>
              <a:t>And the Lord commanded us to observe all these statutes, to fear the Lord our God, </a:t>
            </a:r>
            <a:r>
              <a:rPr lang="en-US" dirty="0">
                <a:highlight>
                  <a:srgbClr val="FFFF00"/>
                </a:highlight>
              </a:rPr>
              <a:t>for our good always</a:t>
            </a:r>
            <a:r>
              <a:rPr lang="en-US" dirty="0"/>
              <a:t>, that He might preserve us alive, as it is this day. </a:t>
            </a:r>
          </a:p>
          <a:p>
            <a:pPr marL="514350" indent="-514350">
              <a:buSzPct val="80000"/>
              <a:buFont typeface="+mj-lt"/>
              <a:buAutoNum type="arabicPeriod" startAt="24"/>
            </a:pPr>
            <a:r>
              <a:rPr lang="en-US" dirty="0"/>
              <a:t>Then it will be righteousness for us, if we are careful to observe all these commandments before the Lord our God, as He has commanded us.</a:t>
            </a:r>
          </a:p>
          <a:p>
            <a:pPr marL="514350" indent="-514350">
              <a:buSzPct val="80000"/>
              <a:buFont typeface="+mj-lt"/>
              <a:buAutoNum type="arabicPeriod" startAt="24"/>
            </a:pPr>
            <a:endParaRPr lang="en-US" sz="700" dirty="0"/>
          </a:p>
          <a:p>
            <a:pPr marL="0" indent="0" algn="r">
              <a:buSzPct val="80000"/>
              <a:buNone/>
            </a:pPr>
            <a:r>
              <a:rPr lang="en-US" dirty="0"/>
              <a:t>Deuteronomy 6:24-25 </a:t>
            </a:r>
          </a:p>
          <a:p>
            <a:pPr marL="514350" indent="-514350">
              <a:buSzPct val="80000"/>
              <a:buFont typeface="+mj-lt"/>
              <a:buAutoNum type="arabicPeriod"/>
            </a:pPr>
            <a:endParaRPr lang="en-US" dirty="0"/>
          </a:p>
        </p:txBody>
      </p:sp>
      <p:sp>
        <p:nvSpPr>
          <p:cNvPr id="4" name="Rectangle: Rounded Corners 3">
            <a:extLst>
              <a:ext uri="{FF2B5EF4-FFF2-40B4-BE49-F238E27FC236}">
                <a16:creationId xmlns:a16="http://schemas.microsoft.com/office/drawing/2014/main" id="{1B29A476-51DD-78B8-F5D3-592A80B72D7D}"/>
              </a:ext>
            </a:extLst>
          </p:cNvPr>
          <p:cNvSpPr/>
          <p:nvPr/>
        </p:nvSpPr>
        <p:spPr>
          <a:xfrm>
            <a:off x="370114" y="1825626"/>
            <a:ext cx="8305800" cy="4074432"/>
          </a:xfrm>
          <a:prstGeom prst="roundRect">
            <a:avLst/>
          </a:prstGeom>
          <a:solidFill>
            <a:schemeClr val="accent2">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TextBox 4">
            <a:extLst>
              <a:ext uri="{FF2B5EF4-FFF2-40B4-BE49-F238E27FC236}">
                <a16:creationId xmlns:a16="http://schemas.microsoft.com/office/drawing/2014/main" id="{689CA76B-581F-6668-F851-C1757C080318}"/>
              </a:ext>
            </a:extLst>
          </p:cNvPr>
          <p:cNvSpPr txBox="1"/>
          <p:nvPr/>
        </p:nvSpPr>
        <p:spPr>
          <a:xfrm>
            <a:off x="1088575" y="2340429"/>
            <a:ext cx="3124200" cy="23083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Aptos" panose="02110004020202020204"/>
                <a:ea typeface="+mn-ea"/>
                <a:cs typeface="+mn-cs"/>
              </a:rPr>
              <a:t>Obedience to God has always been joined to love:</a:t>
            </a:r>
          </a:p>
        </p:txBody>
      </p:sp>
      <p:sp>
        <p:nvSpPr>
          <p:cNvPr id="6" name="TextBox 5">
            <a:extLst>
              <a:ext uri="{FF2B5EF4-FFF2-40B4-BE49-F238E27FC236}">
                <a16:creationId xmlns:a16="http://schemas.microsoft.com/office/drawing/2014/main" id="{9BFAB126-78CF-BB98-4064-0E4C3D6618E2}"/>
              </a:ext>
            </a:extLst>
          </p:cNvPr>
          <p:cNvSpPr txBox="1"/>
          <p:nvPr/>
        </p:nvSpPr>
        <p:spPr>
          <a:xfrm>
            <a:off x="4691746" y="2340429"/>
            <a:ext cx="3124200" cy="3046988"/>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Ex. 20:6</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Deut. 7:10</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Deut. 10:12-13</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Daniel 9:4</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John 15:10</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Aptos" panose="02110004020202020204"/>
                <a:ea typeface="+mn-ea"/>
                <a:cs typeface="+mn-cs"/>
              </a:rPr>
              <a:t>2 John 6</a:t>
            </a:r>
          </a:p>
        </p:txBody>
      </p:sp>
    </p:spTree>
    <p:extLst>
      <p:ext uri="{BB962C8B-B14F-4D97-AF65-F5344CB8AC3E}">
        <p14:creationId xmlns:p14="http://schemas.microsoft.com/office/powerpoint/2010/main" val="2679618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6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1282</TotalTime>
  <Words>599</Words>
  <Application>Microsoft Office PowerPoint</Application>
  <PresentationFormat>On-screen Show (4:3)</PresentationFormat>
  <Paragraphs>54</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Aptos</vt:lpstr>
      <vt:lpstr>Aptos Display</vt:lpstr>
      <vt:lpstr>Arial</vt:lpstr>
      <vt:lpstr>Calibri</vt:lpstr>
      <vt:lpstr>Impact</vt:lpstr>
      <vt:lpstr>4_Office Theme</vt:lpstr>
      <vt:lpstr>6_Office Theme</vt:lpstr>
      <vt:lpstr>PowerPoint Presentation</vt:lpstr>
      <vt:lpstr>Why Obedience Pleases God</vt:lpstr>
      <vt:lpstr>PowerPoint Presentation</vt:lpstr>
      <vt:lpstr>PowerPoint Presentation</vt:lpstr>
      <vt:lpstr>PowerPoint Presentation</vt:lpstr>
      <vt:lpstr>1. Shows Our Respect for God’s Love</vt:lpstr>
      <vt:lpstr>1. Shows Our Respect for God’s Love</vt:lpstr>
      <vt:lpstr>1. Shows Our Respect for God’s Love</vt:lpstr>
      <vt:lpstr>1. Shows Our Respect for God’s Love</vt:lpstr>
      <vt:lpstr>2. Shows Our Trust in God’s Grace</vt:lpstr>
      <vt:lpstr>3. Shows Our Faith in God’s Promises</vt:lpstr>
      <vt:lpstr>3. Shows Our Faith in God’s Promises</vt:lpstr>
      <vt:lpstr>Why Obedience Pleases God</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96</cp:revision>
  <dcterms:created xsi:type="dcterms:W3CDTF">2008-03-16T18:22:36Z</dcterms:created>
  <dcterms:modified xsi:type="dcterms:W3CDTF">2026-03-15T18:23:10Z</dcterms:modified>
</cp:coreProperties>
</file>