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  <p:sldMasterId id="2147483759" r:id="rId2"/>
  </p:sldMasterIdLst>
  <p:notesMasterIdLst>
    <p:notesMasterId r:id="rId12"/>
  </p:notesMasterIdLst>
  <p:sldIdLst>
    <p:sldId id="258" r:id="rId3"/>
    <p:sldId id="256" r:id="rId4"/>
    <p:sldId id="765" r:id="rId5"/>
    <p:sldId id="261" r:id="rId6"/>
    <p:sldId id="262" r:id="rId7"/>
    <p:sldId id="263" r:id="rId8"/>
    <p:sldId id="264" r:id="rId9"/>
    <p:sldId id="265" r:id="rId10"/>
    <p:sldId id="7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Opening song" id="{0654DAB5-AE50-44A2-8AF8-8E0510C8D86D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(s)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258"/>
            <p14:sldId id="256"/>
            <p14:sldId id="765"/>
            <p14:sldId id="261"/>
            <p14:sldId id="262"/>
            <p14:sldId id="263"/>
            <p14:sldId id="264"/>
            <p14:sldId id="265"/>
            <p14:sldId id="764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03" autoAdjust="0"/>
    <p:restoredTop sz="86469" autoAdjust="0"/>
  </p:normalViewPr>
  <p:slideViewPr>
    <p:cSldViewPr>
      <p:cViewPr varScale="1">
        <p:scale>
          <a:sx n="65" d="100"/>
          <a:sy n="65" d="100"/>
        </p:scale>
        <p:origin x="1035" y="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428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3/1/2026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814F-3792-40E1-8571-61930A980A27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9E53-4E66-4D73-B701-726F50362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630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814F-3792-40E1-8571-61930A980A27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9E53-4E66-4D73-B701-726F50362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956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814F-3792-40E1-8571-61930A980A27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9E53-4E66-4D73-B701-726F50362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1608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3257-C261-4311-8C7E-B9FD550F6C46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81AD7-6045-46D2-A07F-0DB41F4AD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4790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3257-C261-4311-8C7E-B9FD550F6C46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81AD7-6045-46D2-A07F-0DB41F4AD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2083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3257-C261-4311-8C7E-B9FD550F6C46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81AD7-6045-46D2-A07F-0DB41F4AD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698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3257-C261-4311-8C7E-B9FD550F6C46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81AD7-6045-46D2-A07F-0DB41F4AD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2807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3257-C261-4311-8C7E-B9FD550F6C46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81AD7-6045-46D2-A07F-0DB41F4AD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6030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3257-C261-4311-8C7E-B9FD550F6C46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81AD7-6045-46D2-A07F-0DB41F4AD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6419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3257-C261-4311-8C7E-B9FD550F6C46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81AD7-6045-46D2-A07F-0DB41F4AD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2823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3257-C261-4311-8C7E-B9FD550F6C46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81AD7-6045-46D2-A07F-0DB41F4AD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106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814F-3792-40E1-8571-61930A980A27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9E53-4E66-4D73-B701-726F50362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0907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3257-C261-4311-8C7E-B9FD550F6C46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81AD7-6045-46D2-A07F-0DB41F4AD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4856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3257-C261-4311-8C7E-B9FD550F6C46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81AD7-6045-46D2-A07F-0DB41F4AD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2252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3257-C261-4311-8C7E-B9FD550F6C46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81AD7-6045-46D2-A07F-0DB41F4AD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699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814F-3792-40E1-8571-61930A980A27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9E53-4E66-4D73-B701-726F50362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894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814F-3792-40E1-8571-61930A980A27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9E53-4E66-4D73-B701-726F50362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505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814F-3792-40E1-8571-61930A980A27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9E53-4E66-4D73-B701-726F50362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623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814F-3792-40E1-8571-61930A980A27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9E53-4E66-4D73-B701-726F50362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430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814F-3792-40E1-8571-61930A980A27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9E53-4E66-4D73-B701-726F50362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25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814F-3792-40E1-8571-61930A980A27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9E53-4E66-4D73-B701-726F50362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566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814F-3792-40E1-8571-61930A980A27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9E53-4E66-4D73-B701-726F50362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805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5272814F-3792-40E1-8571-61930A980A27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1CB79E53-4E66-4D73-B701-726F50362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4184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E53257-C261-4311-8C7E-B9FD550F6C46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981AD7-6045-46D2-A07F-0DB41F4AD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716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2253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ike a Thief in the Night">
            <a:extLst>
              <a:ext uri="{FF2B5EF4-FFF2-40B4-BE49-F238E27FC236}">
                <a16:creationId xmlns:a16="http://schemas.microsoft.com/office/drawing/2014/main" id="{54CD6AF4-FE15-BE8D-09C5-5CB5DE8470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240" y="1909769"/>
            <a:ext cx="7019925" cy="3495675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209DDB2-E53F-FC5D-33E5-46DBE6ECA81A}"/>
              </a:ext>
            </a:extLst>
          </p:cNvPr>
          <p:cNvSpPr/>
          <p:nvPr/>
        </p:nvSpPr>
        <p:spPr>
          <a:xfrm>
            <a:off x="4212773" y="5225149"/>
            <a:ext cx="4419600" cy="1132114"/>
          </a:xfrm>
          <a:prstGeom prst="rect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A394E1-8B68-86FD-33E6-D678D02892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54288" y="5508177"/>
            <a:ext cx="4180114" cy="696686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Rockwell Condensed" panose="02060603050405020104" pitchFamily="18" charset="0"/>
              </a:rPr>
              <a:t>1 Thessalonians 5:1-11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6BAB38C-1E8D-88E5-DDB5-6119F9F4C836}"/>
              </a:ext>
            </a:extLst>
          </p:cNvPr>
          <p:cNvSpPr/>
          <p:nvPr/>
        </p:nvSpPr>
        <p:spPr>
          <a:xfrm>
            <a:off x="446316" y="592711"/>
            <a:ext cx="6716486" cy="1459816"/>
          </a:xfrm>
          <a:prstGeom prst="rect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4B69B3-53AF-3030-0E89-47AD388FC3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6059" y="783771"/>
            <a:ext cx="6444343" cy="973598"/>
          </a:xfrm>
        </p:spPr>
        <p:txBody>
          <a:bodyPr>
            <a:normAutofit/>
          </a:bodyPr>
          <a:lstStyle/>
          <a:p>
            <a:r>
              <a:rPr lang="en-US" sz="5500" b="1" dirty="0">
                <a:latin typeface="Rockwell Condensed" panose="02060603050405020104" pitchFamily="18" charset="0"/>
              </a:rPr>
              <a:t>A Thief in the Night</a:t>
            </a:r>
          </a:p>
        </p:txBody>
      </p:sp>
    </p:spTree>
    <p:extLst>
      <p:ext uri="{BB962C8B-B14F-4D97-AF65-F5344CB8AC3E}">
        <p14:creationId xmlns:p14="http://schemas.microsoft.com/office/powerpoint/2010/main" val="4051271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89099-7501-0BA5-C99B-FF4707C9F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>
                <a:latin typeface="Rockwell Condensed" panose="02060603050405020104" pitchFamily="18" charset="0"/>
              </a:rPr>
              <a:t>A Thief in the Night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ED41F6-2AA2-1EFF-E7CF-C6ED3CB999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Rockwell" panose="02060603020205020403" pitchFamily="18" charset="0"/>
              </a:rPr>
              <a:t>Jesus, Paul, Peter, and John all used this figure to emphasize the sudden and unexpected nature of the Lord’s return. </a:t>
            </a:r>
          </a:p>
          <a:p>
            <a:pPr lvl="1"/>
            <a:r>
              <a:rPr lang="en-US" sz="2800" dirty="0">
                <a:solidFill>
                  <a:schemeClr val="accent4">
                    <a:lumMod val="40000"/>
                    <a:lumOff val="60000"/>
                  </a:schemeClr>
                </a:solidFill>
                <a:latin typeface="Rockwell" panose="02060603020205020403" pitchFamily="18" charset="0"/>
              </a:rPr>
              <a:t>Matthew 24:42-44; Luke 12:39-40</a:t>
            </a:r>
          </a:p>
          <a:p>
            <a:pPr lvl="1"/>
            <a:r>
              <a:rPr lang="en-US" sz="2800" dirty="0">
                <a:solidFill>
                  <a:schemeClr val="accent4">
                    <a:lumMod val="40000"/>
                    <a:lumOff val="60000"/>
                  </a:schemeClr>
                </a:solidFill>
                <a:latin typeface="Rockwell" panose="02060603020205020403" pitchFamily="18" charset="0"/>
              </a:rPr>
              <a:t>1 Thessalonians 5:2</a:t>
            </a:r>
          </a:p>
          <a:p>
            <a:pPr lvl="1"/>
            <a:r>
              <a:rPr lang="en-US" sz="2800" dirty="0">
                <a:solidFill>
                  <a:schemeClr val="accent4">
                    <a:lumMod val="40000"/>
                    <a:lumOff val="60000"/>
                  </a:schemeClr>
                </a:solidFill>
                <a:latin typeface="Rockwell" panose="02060603020205020403" pitchFamily="18" charset="0"/>
              </a:rPr>
              <a:t>2 Peter 3:10</a:t>
            </a:r>
          </a:p>
          <a:p>
            <a:pPr lvl="1"/>
            <a:r>
              <a:rPr lang="en-US" sz="2800" dirty="0">
                <a:solidFill>
                  <a:schemeClr val="accent4">
                    <a:lumMod val="40000"/>
                    <a:lumOff val="60000"/>
                  </a:schemeClr>
                </a:solidFill>
                <a:latin typeface="Rockwell" panose="02060603020205020403" pitchFamily="18" charset="0"/>
              </a:rPr>
              <a:t>Revelation 3:3; 16:15</a:t>
            </a:r>
          </a:p>
        </p:txBody>
      </p:sp>
      <p:pic>
        <p:nvPicPr>
          <p:cNvPr id="1026" name="Picture 2" descr="Neighborhood Watch Lakewood Online">
            <a:extLst>
              <a:ext uri="{FF2B5EF4-FFF2-40B4-BE49-F238E27FC236}">
                <a16:creationId xmlns:a16="http://schemas.microsoft.com/office/drawing/2014/main" id="{F9814123-F607-E2AF-37E7-45CDD285960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33" r="4405" b="19828"/>
          <a:stretch>
            <a:fillRect/>
          </a:stretch>
        </p:blipFill>
        <p:spPr bwMode="auto">
          <a:xfrm>
            <a:off x="5998029" y="4845985"/>
            <a:ext cx="2906486" cy="1812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4512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304E7F-DB19-3603-5217-BF7EF64DA0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D26C1-D82C-7E18-797E-7AE124CE5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Rockwell Condensed" panose="02060603050405020104" pitchFamily="18" charset="0"/>
              </a:rPr>
              <a:t>The Second Coming Will Happen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2AB3CA-F65B-6A52-C171-7161428F83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Rockwell" panose="02060603020205020403" pitchFamily="18" charset="0"/>
              </a:rPr>
              <a:t>Jesus said He will return - </a:t>
            </a:r>
            <a:r>
              <a:rPr lang="en-US" sz="3200" dirty="0">
                <a:solidFill>
                  <a:srgbClr val="0070C0"/>
                </a:solidFill>
                <a:latin typeface="Rockwell" panose="02060603020205020403" pitchFamily="18" charset="0"/>
              </a:rPr>
              <a:t>John 14:1-3</a:t>
            </a:r>
          </a:p>
          <a:p>
            <a:r>
              <a:rPr lang="en-US" sz="3200" dirty="0">
                <a:latin typeface="Rockwell" panose="02060603020205020403" pitchFamily="18" charset="0"/>
              </a:rPr>
              <a:t>Angels said He will return - </a:t>
            </a:r>
            <a:r>
              <a:rPr lang="en-US" sz="3200" dirty="0">
                <a:solidFill>
                  <a:srgbClr val="0070C0"/>
                </a:solidFill>
                <a:latin typeface="Rockwell" panose="02060603020205020403" pitchFamily="18" charset="0"/>
              </a:rPr>
              <a:t>Acts 1:9-11</a:t>
            </a:r>
          </a:p>
          <a:p>
            <a:r>
              <a:rPr lang="en-US" sz="3200" dirty="0">
                <a:latin typeface="Rockwell" panose="02060603020205020403" pitchFamily="18" charset="0"/>
              </a:rPr>
              <a:t>It was the subject of New Testament preaching and teaching - </a:t>
            </a:r>
            <a:r>
              <a:rPr lang="en-US" sz="3200" dirty="0">
                <a:solidFill>
                  <a:srgbClr val="0070C0"/>
                </a:solidFill>
                <a:latin typeface="Rockwell" panose="02060603020205020403" pitchFamily="18" charset="0"/>
              </a:rPr>
              <a:t>1 Thess. 5:1-2</a:t>
            </a:r>
          </a:p>
        </p:txBody>
      </p:sp>
    </p:spTree>
    <p:extLst>
      <p:ext uri="{BB962C8B-B14F-4D97-AF65-F5344CB8AC3E}">
        <p14:creationId xmlns:p14="http://schemas.microsoft.com/office/powerpoint/2010/main" val="2693808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CED43F-F651-B897-F55D-717B2672B1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A4550-810E-2652-F6EF-8DF78B4AF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Rockwell Condensed" panose="02060603050405020104" pitchFamily="18" charset="0"/>
              </a:rPr>
              <a:t>The Nature of the Lord’s Return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774AA2-D551-C22F-6363-D80BA6AFFE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Rockwell" panose="02060603020205020403" pitchFamily="18" charset="0"/>
              </a:rPr>
              <a:t>Jesus Himself will return - </a:t>
            </a:r>
            <a:r>
              <a:rPr lang="en-US" sz="3200" dirty="0">
                <a:solidFill>
                  <a:srgbClr val="0070C0"/>
                </a:solidFill>
                <a:latin typeface="Rockwell" panose="02060603020205020403" pitchFamily="18" charset="0"/>
              </a:rPr>
              <a:t>Acts 1:9-11</a:t>
            </a:r>
          </a:p>
          <a:p>
            <a:r>
              <a:rPr lang="en-US" sz="3200" dirty="0">
                <a:latin typeface="Rockwell" panose="02060603020205020403" pitchFamily="18" charset="0"/>
              </a:rPr>
              <a:t>His return will not be a secret</a:t>
            </a:r>
          </a:p>
          <a:p>
            <a:pPr lvl="1"/>
            <a:r>
              <a:rPr lang="en-US" sz="2800" dirty="0">
                <a:solidFill>
                  <a:srgbClr val="0070C0"/>
                </a:solidFill>
                <a:latin typeface="Rockwell" panose="02060603020205020403" pitchFamily="18" charset="0"/>
              </a:rPr>
              <a:t>1 Thess. 4:16; 2 Thess. 1:7-8</a:t>
            </a:r>
          </a:p>
          <a:p>
            <a:r>
              <a:rPr lang="en-US" sz="3200" dirty="0">
                <a:latin typeface="Rockwell" panose="02060603020205020403" pitchFamily="18" charset="0"/>
              </a:rPr>
              <a:t>The time is unknown - </a:t>
            </a:r>
            <a:r>
              <a:rPr lang="en-US" sz="3200" dirty="0">
                <a:solidFill>
                  <a:srgbClr val="0070C0"/>
                </a:solidFill>
                <a:latin typeface="Rockwell" panose="02060603020205020403" pitchFamily="18" charset="0"/>
              </a:rPr>
              <a:t>Matt. 24:36</a:t>
            </a:r>
          </a:p>
          <a:p>
            <a:r>
              <a:rPr lang="en-US" sz="3200" dirty="0">
                <a:latin typeface="Rockwell" panose="02060603020205020403" pitchFamily="18" charset="0"/>
              </a:rPr>
              <a:t>It can’t be stopped - </a:t>
            </a:r>
            <a:r>
              <a:rPr lang="en-US" sz="3200" dirty="0">
                <a:solidFill>
                  <a:srgbClr val="0070C0"/>
                </a:solidFill>
                <a:latin typeface="Rockwell" panose="02060603020205020403" pitchFamily="18" charset="0"/>
              </a:rPr>
              <a:t>1 Thess. 5:3</a:t>
            </a:r>
          </a:p>
        </p:txBody>
      </p:sp>
    </p:spTree>
    <p:extLst>
      <p:ext uri="{BB962C8B-B14F-4D97-AF65-F5344CB8AC3E}">
        <p14:creationId xmlns:p14="http://schemas.microsoft.com/office/powerpoint/2010/main" val="1525852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1168C4-25C0-3362-F898-FFC34A8877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5BBFC-39CD-AD56-CC0D-44297E4D7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Rockwell Condensed" panose="02060603050405020104" pitchFamily="18" charset="0"/>
              </a:rPr>
              <a:t>What Will Happen?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54887D-FCA0-76B1-A68D-87493D2BAD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Rockwell" panose="02060603020205020403" pitchFamily="18" charset="0"/>
              </a:rPr>
              <a:t>Dead will be raised </a:t>
            </a:r>
          </a:p>
          <a:p>
            <a:pPr lvl="1"/>
            <a:r>
              <a:rPr lang="en-US" sz="2800" dirty="0">
                <a:solidFill>
                  <a:srgbClr val="0070C0"/>
                </a:solidFill>
                <a:latin typeface="Rockwell" panose="02060603020205020403" pitchFamily="18" charset="0"/>
              </a:rPr>
              <a:t>John 5:28-29; 1 Thess. 4:15-17</a:t>
            </a:r>
          </a:p>
          <a:p>
            <a:r>
              <a:rPr lang="en-US" sz="3200" dirty="0">
                <a:latin typeface="Rockwell" panose="02060603020205020403" pitchFamily="18" charset="0"/>
              </a:rPr>
              <a:t>Living will be changed - </a:t>
            </a:r>
            <a:r>
              <a:rPr lang="en-US" sz="3200" dirty="0">
                <a:solidFill>
                  <a:srgbClr val="0070C0"/>
                </a:solidFill>
                <a:latin typeface="Rockwell" panose="02060603020205020403" pitchFamily="18" charset="0"/>
              </a:rPr>
              <a:t>1 Cor. 15:51-54</a:t>
            </a:r>
          </a:p>
          <a:p>
            <a:r>
              <a:rPr lang="en-US" sz="3200" dirty="0">
                <a:latin typeface="Rockwell" panose="02060603020205020403" pitchFamily="18" charset="0"/>
              </a:rPr>
              <a:t>Earth will be destroyed</a:t>
            </a:r>
          </a:p>
          <a:p>
            <a:pPr lvl="1"/>
            <a:r>
              <a:rPr lang="en-US" sz="2800" dirty="0">
                <a:solidFill>
                  <a:srgbClr val="0070C0"/>
                </a:solidFill>
                <a:latin typeface="Rockwell" panose="02060603020205020403" pitchFamily="18" charset="0"/>
              </a:rPr>
              <a:t>Matt. 24:35; 2 Pet. 3:10-13</a:t>
            </a:r>
            <a:endParaRPr lang="en-US" sz="2800" dirty="0">
              <a:latin typeface="Rockwell" panose="02060603020205020403" pitchFamily="18" charset="0"/>
            </a:endParaRPr>
          </a:p>
          <a:p>
            <a:r>
              <a:rPr lang="en-US" sz="3200" dirty="0">
                <a:latin typeface="Rockwell" panose="02060603020205020403" pitchFamily="18" charset="0"/>
              </a:rPr>
              <a:t>Judgment will take place</a:t>
            </a:r>
          </a:p>
          <a:p>
            <a:pPr lvl="1"/>
            <a:r>
              <a:rPr lang="en-US" sz="2800" dirty="0">
                <a:solidFill>
                  <a:srgbClr val="0070C0"/>
                </a:solidFill>
                <a:latin typeface="Rockwell" panose="02060603020205020403" pitchFamily="18" charset="0"/>
              </a:rPr>
              <a:t>Matt. 25:31-33; Rev. 20:11-15</a:t>
            </a:r>
          </a:p>
        </p:txBody>
      </p:sp>
    </p:spTree>
    <p:extLst>
      <p:ext uri="{BB962C8B-B14F-4D97-AF65-F5344CB8AC3E}">
        <p14:creationId xmlns:p14="http://schemas.microsoft.com/office/powerpoint/2010/main" val="1648836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239D7E-1D2E-84FE-EACE-BF64EF111B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tar: 10 Points 5">
            <a:extLst>
              <a:ext uri="{FF2B5EF4-FFF2-40B4-BE49-F238E27FC236}">
                <a16:creationId xmlns:a16="http://schemas.microsoft.com/office/drawing/2014/main" id="{947F06B5-A560-91B5-DFFC-6190314A5616}"/>
              </a:ext>
            </a:extLst>
          </p:cNvPr>
          <p:cNvSpPr/>
          <p:nvPr/>
        </p:nvSpPr>
        <p:spPr>
          <a:xfrm>
            <a:off x="6150426" y="3869871"/>
            <a:ext cx="2917372" cy="2917371"/>
          </a:xfrm>
          <a:prstGeom prst="star10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9C36F8-FDE9-35F9-D537-E23616234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Rockwell Condensed" panose="02060603050405020104" pitchFamily="18" charset="0"/>
              </a:rPr>
              <a:t>What Will Happen?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2E02A4-A2B0-391C-9106-D1FEB1F3CF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Rockwell" panose="02060603020205020403" pitchFamily="18" charset="0"/>
              </a:rPr>
              <a:t>Dead will be raised </a:t>
            </a:r>
          </a:p>
          <a:p>
            <a:pPr lvl="1"/>
            <a:r>
              <a:rPr lang="en-US" sz="2800" dirty="0">
                <a:solidFill>
                  <a:srgbClr val="0070C0"/>
                </a:solidFill>
                <a:latin typeface="Rockwell" panose="02060603020205020403" pitchFamily="18" charset="0"/>
              </a:rPr>
              <a:t>John 5:28-29; 1 Thess. 4:15-17</a:t>
            </a:r>
          </a:p>
          <a:p>
            <a:r>
              <a:rPr lang="en-US" sz="3200" dirty="0">
                <a:latin typeface="Rockwell" panose="02060603020205020403" pitchFamily="18" charset="0"/>
              </a:rPr>
              <a:t>Living will be changed - </a:t>
            </a:r>
            <a:r>
              <a:rPr lang="en-US" sz="3200" dirty="0">
                <a:solidFill>
                  <a:srgbClr val="0070C0"/>
                </a:solidFill>
                <a:latin typeface="Rockwell" panose="02060603020205020403" pitchFamily="18" charset="0"/>
              </a:rPr>
              <a:t>1 Cor. 15:51-54</a:t>
            </a:r>
          </a:p>
          <a:p>
            <a:r>
              <a:rPr lang="en-US" sz="3200" dirty="0">
                <a:latin typeface="Rockwell" panose="02060603020205020403" pitchFamily="18" charset="0"/>
              </a:rPr>
              <a:t>Earth will be destroyed</a:t>
            </a:r>
          </a:p>
          <a:p>
            <a:pPr lvl="1"/>
            <a:r>
              <a:rPr lang="en-US" sz="2800" dirty="0">
                <a:solidFill>
                  <a:srgbClr val="0070C0"/>
                </a:solidFill>
                <a:latin typeface="Rockwell" panose="02060603020205020403" pitchFamily="18" charset="0"/>
              </a:rPr>
              <a:t>Matt. 24:35; 2 Pet. 3:10-13</a:t>
            </a:r>
            <a:endParaRPr lang="en-US" sz="2800" dirty="0">
              <a:latin typeface="Rockwell" panose="02060603020205020403" pitchFamily="18" charset="0"/>
            </a:endParaRPr>
          </a:p>
          <a:p>
            <a:r>
              <a:rPr lang="en-US" sz="3200" dirty="0">
                <a:latin typeface="Rockwell" panose="02060603020205020403" pitchFamily="18" charset="0"/>
              </a:rPr>
              <a:t>Judgment will take place</a:t>
            </a:r>
          </a:p>
          <a:p>
            <a:pPr lvl="1"/>
            <a:r>
              <a:rPr lang="en-US" sz="2800" dirty="0">
                <a:solidFill>
                  <a:srgbClr val="0070C0"/>
                </a:solidFill>
                <a:latin typeface="Rockwell" panose="02060603020205020403" pitchFamily="18" charset="0"/>
              </a:rPr>
              <a:t>Matt. 25:31-33; Rev. 20:11-15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457090F-5120-65CA-D94D-A93E2DEA5C7E}"/>
              </a:ext>
            </a:extLst>
          </p:cNvPr>
          <p:cNvSpPr txBox="1"/>
          <p:nvPr/>
        </p:nvSpPr>
        <p:spPr>
          <a:xfrm>
            <a:off x="6600823" y="4463764"/>
            <a:ext cx="201657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 pitchFamily="18" charset="0"/>
                <a:ea typeface="+mn-ea"/>
                <a:cs typeface="+mn-cs"/>
              </a:rPr>
              <a:t>In a moment, in the twinkling of an eye.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ckwell" panose="02060603020205020403" pitchFamily="18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 pitchFamily="18" charset="0"/>
                <a:ea typeface="+mn-ea"/>
                <a:cs typeface="+mn-cs"/>
              </a:rPr>
              <a:t>1 Cor. 15:52</a:t>
            </a:r>
          </a:p>
        </p:txBody>
      </p:sp>
    </p:spTree>
    <p:extLst>
      <p:ext uri="{BB962C8B-B14F-4D97-AF65-F5344CB8AC3E}">
        <p14:creationId xmlns:p14="http://schemas.microsoft.com/office/powerpoint/2010/main" val="99968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C385CF-F11E-38F4-0C4F-CBF42FE978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3725D-E368-55F9-FFED-CFFB06B8A4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Rockwell Condensed" panose="02060603050405020104" pitchFamily="18" charset="0"/>
              </a:rPr>
              <a:t>How Should This Influence Us?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F83110-4106-DD6A-FE00-08458D1AF2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67249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Rockwell" panose="02060603020205020403" pitchFamily="18" charset="0"/>
              </a:rPr>
              <a:t>We should “watch” and “be ready” </a:t>
            </a:r>
          </a:p>
          <a:p>
            <a:pPr lvl="1"/>
            <a:r>
              <a:rPr lang="en-US" sz="2800" dirty="0">
                <a:solidFill>
                  <a:srgbClr val="0070C0"/>
                </a:solidFill>
                <a:latin typeface="Rockwell" panose="02060603020205020403" pitchFamily="18" charset="0"/>
              </a:rPr>
              <a:t>Matthew 24:42-44</a:t>
            </a:r>
          </a:p>
          <a:p>
            <a:r>
              <a:rPr lang="en-US" sz="3200" dirty="0">
                <a:latin typeface="Rockwell" panose="02060603020205020403" pitchFamily="18" charset="0"/>
              </a:rPr>
              <a:t>We should be moved with godly fear and prepare </a:t>
            </a:r>
          </a:p>
          <a:p>
            <a:pPr lvl="1"/>
            <a:r>
              <a:rPr lang="en-US" sz="2800" dirty="0">
                <a:solidFill>
                  <a:srgbClr val="0070C0"/>
                </a:solidFill>
                <a:latin typeface="Rockwell" panose="02060603020205020403" pitchFamily="18" charset="0"/>
              </a:rPr>
              <a:t>Hebrews 11:7, 2 Peter 3:11</a:t>
            </a:r>
          </a:p>
          <a:p>
            <a:r>
              <a:rPr lang="en-US" sz="3200" dirty="0">
                <a:latin typeface="Rockwell" panose="02060603020205020403" pitchFamily="18" charset="0"/>
              </a:rPr>
              <a:t>We should walk as in the day, putting on faith, love, and hope</a:t>
            </a:r>
          </a:p>
          <a:p>
            <a:pPr lvl="1"/>
            <a:r>
              <a:rPr lang="en-US" sz="2800" dirty="0">
                <a:solidFill>
                  <a:srgbClr val="0070C0"/>
                </a:solidFill>
                <a:latin typeface="Rockwell" panose="02060603020205020403" pitchFamily="18" charset="0"/>
              </a:rPr>
              <a:t>1 Thessalonians 5:8-9</a:t>
            </a:r>
            <a:endParaRPr lang="en-US" sz="2800" dirty="0">
              <a:latin typeface="Rockwell" panose="02060603020205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6414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CD1217-D6B3-59F1-1B73-90A5C66655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7999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6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1195</TotalTime>
  <Words>295</Words>
  <Application>Microsoft Office PowerPoint</Application>
  <PresentationFormat>On-screen Show (4:3)</PresentationFormat>
  <Paragraphs>44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Rockwell</vt:lpstr>
      <vt:lpstr>Rockwell Condensed</vt:lpstr>
      <vt:lpstr>4_Office Theme</vt:lpstr>
      <vt:lpstr>6_Office Theme</vt:lpstr>
      <vt:lpstr>PowerPoint Presentation</vt:lpstr>
      <vt:lpstr>A Thief in the Night</vt:lpstr>
      <vt:lpstr>A Thief in the Night</vt:lpstr>
      <vt:lpstr>The Second Coming Will Happen</vt:lpstr>
      <vt:lpstr>The Nature of the Lord’s Return</vt:lpstr>
      <vt:lpstr>What Will Happen?</vt:lpstr>
      <vt:lpstr>What Will Happen?</vt:lpstr>
      <vt:lpstr>How Should This Influence Us?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94</cp:revision>
  <dcterms:created xsi:type="dcterms:W3CDTF">2008-03-16T18:22:36Z</dcterms:created>
  <dcterms:modified xsi:type="dcterms:W3CDTF">2026-03-01T18:37:06Z</dcterms:modified>
</cp:coreProperties>
</file>