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  <p:sldMasterId id="2147483856" r:id="rId2"/>
    <p:sldMasterId id="2147483868" r:id="rId3"/>
  </p:sldMasterIdLst>
  <p:notesMasterIdLst>
    <p:notesMasterId r:id="rId15"/>
  </p:notesMasterIdLst>
  <p:sldIdLst>
    <p:sldId id="264" r:id="rId4"/>
    <p:sldId id="262" r:id="rId5"/>
    <p:sldId id="288" r:id="rId6"/>
    <p:sldId id="289" r:id="rId7"/>
    <p:sldId id="290" r:id="rId8"/>
    <p:sldId id="291" r:id="rId9"/>
    <p:sldId id="293" r:id="rId10"/>
    <p:sldId id="292" r:id="rId11"/>
    <p:sldId id="294" r:id="rId12"/>
    <p:sldId id="756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-Service" id="{3C64C86B-CB58-4823-BD8C-F68585D6F563}">
          <p14:sldIdLst/>
        </p14:section>
        <p14:section name="Song" id="{D8F5DF2E-0DD5-48CF-943A-FBF98F807EFB}">
          <p14:sldIdLst/>
        </p14:section>
        <p14:section name="Prayer" id="{785FF2CF-754D-491F-BE90-82FA25063A3E}">
          <p14:sldIdLst/>
        </p14:section>
        <p14:section name="Exhortation and Dismissal" id="{ABD5E9EE-E79A-42ED-AA6A-24EF3777B493}">
          <p14:sldIdLst>
            <p14:sldId id="264"/>
            <p14:sldId id="262"/>
            <p14:sldId id="288"/>
            <p14:sldId id="289"/>
            <p14:sldId id="290"/>
            <p14:sldId id="291"/>
            <p14:sldId id="293"/>
            <p14:sldId id="292"/>
            <p14:sldId id="294"/>
            <p14:sldId id="75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67" d="100"/>
          <a:sy n="67" d="100"/>
        </p:scale>
        <p:origin x="62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03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2/8/2026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1" y="2222624"/>
            <a:ext cx="5917677" cy="2554758"/>
          </a:xfrm>
        </p:spPr>
        <p:txBody>
          <a:bodyPr anchor="b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866441" y="4777380"/>
            <a:ext cx="5917677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7419" y="1824010"/>
            <a:ext cx="990599" cy="240258"/>
          </a:xfrm>
        </p:spPr>
        <p:txBody>
          <a:bodyPr/>
          <a:lstStyle>
            <a:lvl1pPr algn="l">
              <a:defRPr sz="900" b="0" i="0">
                <a:solidFill>
                  <a:schemeClr val="bg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46568" y="3264407"/>
            <a:ext cx="3859795" cy="228659"/>
          </a:xfrm>
        </p:spPr>
        <p:txBody>
          <a:bodyPr/>
          <a:lstStyle>
            <a:lvl1pPr>
              <a:defRPr sz="900" b="0" i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73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Rectangle 14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961453"/>
            <a:ext cx="642200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3" y="5528191"/>
            <a:ext cx="6422003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37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3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2004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5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2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11" name="TextBox 10"/>
          <p:cNvSpPr txBox="1"/>
          <p:nvPr/>
        </p:nvSpPr>
        <p:spPr bwMode="gray">
          <a:xfrm>
            <a:off x="7033421" y="2893960"/>
            <a:ext cx="679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10" name="TextBox 9"/>
          <p:cNvSpPr txBox="1"/>
          <p:nvPr/>
        </p:nvSpPr>
        <p:spPr bwMode="gray">
          <a:xfrm>
            <a:off x="625840" y="590998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80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763" y="914400"/>
            <a:ext cx="6177681" cy="28846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9" y="3809278"/>
            <a:ext cx="5646142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870" y="5000815"/>
            <a:ext cx="6422005" cy="101817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745644" y="-7177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17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2057400"/>
            <a:ext cx="6422004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159399"/>
            <a:ext cx="642200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91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2"/>
            <a:ext cx="2313431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8471" y="2485332"/>
            <a:ext cx="232675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2"/>
            <a:ext cx="2326750" cy="288836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2489200"/>
            <a:ext cx="2313740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3820" y="3147162"/>
            <a:ext cx="2313740" cy="287771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8710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23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927101"/>
            <a:ext cx="6423592" cy="70986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390" y="4179595"/>
            <a:ext cx="2295329" cy="657961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21261" y="2489200"/>
            <a:ext cx="2012937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48208"/>
            <a:ext cx="2309279" cy="1176672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30434" y="4179594"/>
            <a:ext cx="2291674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3550622" y="2486834"/>
            <a:ext cx="2025182" cy="144970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04318" y="4848209"/>
            <a:ext cx="2317790" cy="118837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63820" y="4166523"/>
            <a:ext cx="2304671" cy="681684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17"/>
          </p:nvPr>
        </p:nvSpPr>
        <p:spPr>
          <a:xfrm>
            <a:off x="6104946" y="2489200"/>
            <a:ext cx="2018838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63820" y="4848209"/>
            <a:ext cx="2304671" cy="1189427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441" y="2489200"/>
            <a:ext cx="0" cy="3535679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622" y="2489200"/>
            <a:ext cx="0" cy="3548436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929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64852" y="921453"/>
            <a:ext cx="6423592" cy="715512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8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14867" y="402165"/>
              <a:ext cx="46105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 bwMode="gray">
            <a:xfrm rot="5400000">
              <a:off x="1299309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68970" y="1447799"/>
            <a:ext cx="1119474" cy="4571999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440" y="1447799"/>
            <a:ext cx="4417234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4507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12364" y="295730"/>
            <a:ext cx="738909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312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11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30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741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278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597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97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12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162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11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904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07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1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6443" y="2257588"/>
            <a:ext cx="3101763" cy="3020343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third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267"/>
            <a:ext cx="3054653" cy="3020345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45644" y="39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2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73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5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864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356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616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4811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6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49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39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144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199"/>
            <a:ext cx="3636979" cy="353060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199"/>
            <a:ext cx="3636981" cy="355324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363697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1" y="3248040"/>
            <a:ext cx="3636978" cy="277176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0" y="2488750"/>
            <a:ext cx="3636980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8040"/>
            <a:ext cx="3636980" cy="277390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86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92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13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52881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3086845"/>
            <a:ext cx="2712590" cy="2938036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5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21" name="Rectangle 20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Oval 2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8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591" y="1343112"/>
            <a:ext cx="3001938" cy="1613085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1592" y="3086100"/>
            <a:ext cx="3001938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45644" y="-1404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3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266" y="-2022"/>
            <a:ext cx="9146266" cy="6861037"/>
            <a:chOff x="-2266" y="-2022"/>
            <a:chExt cx="9146266" cy="6861037"/>
          </a:xfrm>
        </p:grpSpPr>
        <p:sp>
          <p:nvSpPr>
            <p:cNvPr id="19" name="Rectangle 18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rcRect/>
              <a:stretch>
                <a:fillRect l="-16667" r="-1666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5689832" y="-2022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-2266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6299432" y="586841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gray">
            <a:xfrm>
              <a:off x="485023" y="1856958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5"/>
            <p:cNvSpPr>
              <a:spLocks noEditPoints="1"/>
            </p:cNvSpPr>
            <p:nvPr/>
          </p:nvSpPr>
          <p:spPr bwMode="gray">
            <a:xfrm>
              <a:off x="0" y="508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1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2489201"/>
            <a:ext cx="6345260" cy="353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60111" y="6377097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94EBEC99-BF0C-402D-B97E-F8E1AF59CFF3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2" y="6373195"/>
            <a:ext cx="3859795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81DCC3F-1DDB-47CB-B47B-795CEAAAED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8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EDFD630D-634F-422B-9CBB-FFDA9080E680}" type="datetimeFigureOut">
              <a:rPr lang="en-US" smtClean="0"/>
              <a:t>2/8/2026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B3CF89D-E721-4B2A-B3A5-6B2E0524FE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44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FC8CFA-2F49-5CDA-8EED-B0A78DE55999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568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esus is the Good Shepherd">
            <a:extLst>
              <a:ext uri="{FF2B5EF4-FFF2-40B4-BE49-F238E27FC236}">
                <a16:creationId xmlns:a16="http://schemas.microsoft.com/office/drawing/2014/main" id="{85A00E0E-EAFA-2B8B-1072-C60D51394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976995"/>
            <a:ext cx="8316686" cy="50939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10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746682-CA3F-37FD-2845-10157DC77E5F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53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sus is the Good Shepherd">
            <a:extLst>
              <a:ext uri="{FF2B5EF4-FFF2-40B4-BE49-F238E27FC236}">
                <a16:creationId xmlns:a16="http://schemas.microsoft.com/office/drawing/2014/main" id="{C9A822DA-2067-C925-2015-BFBC41758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41" y="1532166"/>
            <a:ext cx="8316686" cy="509397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1 - The &quot;I AM&quot; Statements of Jesus | Victory Baptist Church of Benton">
            <a:extLst>
              <a:ext uri="{FF2B5EF4-FFF2-40B4-BE49-F238E27FC236}">
                <a16:creationId xmlns:a16="http://schemas.microsoft.com/office/drawing/2014/main" id="{FBFC47C9-F69B-EEC0-92E7-F68EC9F62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02" y="134030"/>
            <a:ext cx="3856570" cy="216932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7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3C5DB-A78E-368D-E1C4-54AB0E0CB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28B8F-89F8-AF9A-DA27-75827F00D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35073"/>
          </a:xfrm>
        </p:spPr>
        <p:txBody>
          <a:bodyPr>
            <a:normAutofit/>
          </a:bodyPr>
          <a:lstStyle/>
          <a:p>
            <a:r>
              <a:rPr lang="en-US" sz="4800" b="1" dirty="0"/>
              <a:t>“I Am the Door”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6C7AA7-0CF1-17F2-E240-37B57C76C9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Access</a:t>
            </a:r>
            <a:endParaRPr lang="en-US" sz="800" b="1" dirty="0"/>
          </a:p>
          <a:p>
            <a:pPr marL="514350" indent="-514350">
              <a:buFont typeface="+mj-lt"/>
              <a:buAutoNum type="arabicPeriod"/>
            </a:pPr>
            <a:r>
              <a:rPr lang="en-US" sz="3600" b="1" dirty="0"/>
              <a:t>Protection</a:t>
            </a:r>
            <a:endParaRPr lang="en-US" sz="3200" b="1" dirty="0"/>
          </a:p>
        </p:txBody>
      </p:sp>
      <p:pic>
        <p:nvPicPr>
          <p:cNvPr id="5" name="Picture 4" descr="What did Jesus mean by &quot;I am the door of the sheep&quot;?">
            <a:extLst>
              <a:ext uri="{FF2B5EF4-FFF2-40B4-BE49-F238E27FC236}">
                <a16:creationId xmlns:a16="http://schemas.microsoft.com/office/drawing/2014/main" id="{2516A15F-358E-AD0F-6418-C5B73F744F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43" y="2686276"/>
            <a:ext cx="4514707" cy="33226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77382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39859-06FB-F903-D36D-E5ECB1DA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1. Jesus Owns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45CF5-D20E-BB21-4FC7-D9DD70A835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Father gave them to Him </a:t>
            </a:r>
            <a:r>
              <a:rPr lang="en-US" dirty="0"/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John 10:29</a:t>
            </a:r>
          </a:p>
          <a:p>
            <a:r>
              <a:rPr lang="en-US" b="1" dirty="0"/>
              <a:t>Jesus purchased them with His own blood </a:t>
            </a:r>
            <a:r>
              <a:rPr lang="en-US" dirty="0"/>
              <a:t>-</a:t>
            </a:r>
            <a:br>
              <a:rPr lang="en-US" dirty="0"/>
            </a:b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Acts 20:28</a:t>
            </a:r>
          </a:p>
        </p:txBody>
      </p:sp>
      <p:pic>
        <p:nvPicPr>
          <p:cNvPr id="1026" name="Picture 2" descr="group of sheep grazing together flock of domestic sheep closeup view  69729345 PNG">
            <a:extLst>
              <a:ext uri="{FF2B5EF4-FFF2-40B4-BE49-F238E27FC236}">
                <a16:creationId xmlns:a16="http://schemas.microsoft.com/office/drawing/2014/main" id="{E4E50178-C72F-A9C3-5D00-7418296317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4470457"/>
            <a:ext cx="4572000" cy="2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4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70C5D-7B3D-BB56-5AC9-D59559D90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486A-83FC-0D84-4981-B5AA0D14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Jesus Cares for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CA345-3BB0-1489-9AA8-E3A8B469E3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600" dirty="0"/>
              <a:t>“The hireling flees because he is a hireling and does not care about the sheep” (v. 13).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roup of sheep grazing together flock of domestic sheep closeup view  69729345 PNG">
            <a:extLst>
              <a:ext uri="{FF2B5EF4-FFF2-40B4-BE49-F238E27FC236}">
                <a16:creationId xmlns:a16="http://schemas.microsoft.com/office/drawing/2014/main" id="{1663D722-5AE1-5ACE-9D0D-537A4BD0A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4470457"/>
            <a:ext cx="4572000" cy="2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23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6B639-8089-0AB5-04C5-EDF7091E6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66C7-247A-674C-8028-D0ED346BE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Jesus Cares for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87A23-9E1E-9A05-D905-E67CB7B0A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Psalm 23</a:t>
            </a:r>
          </a:p>
          <a:p>
            <a:r>
              <a:rPr lang="en-US" b="1" dirty="0"/>
              <a:t>Provides green pastures and still waters </a:t>
            </a:r>
            <a:r>
              <a:rPr lang="en-US" dirty="0"/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v. 2</a:t>
            </a:r>
          </a:p>
          <a:p>
            <a:r>
              <a:rPr lang="en-US" b="1" dirty="0"/>
              <a:t>Leads the sheep in the right path </a:t>
            </a:r>
            <a:r>
              <a:rPr lang="en-US" dirty="0"/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v. 3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b="1" dirty="0"/>
              <a:t>Protects the sheep </a:t>
            </a:r>
            <a:r>
              <a:rPr lang="en-US" dirty="0"/>
              <a:t>-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vs. 4-5</a:t>
            </a:r>
          </a:p>
        </p:txBody>
      </p:sp>
      <p:pic>
        <p:nvPicPr>
          <p:cNvPr id="1026" name="Picture 2" descr="group of sheep grazing together flock of domestic sheep closeup view  69729345 PNG">
            <a:extLst>
              <a:ext uri="{FF2B5EF4-FFF2-40B4-BE49-F238E27FC236}">
                <a16:creationId xmlns:a16="http://schemas.microsoft.com/office/drawing/2014/main" id="{55C70828-83B8-E316-0715-38792B4CC5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4470457"/>
            <a:ext cx="4572000" cy="2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03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F9ED1-646C-C15D-DC65-68EBC6E58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A5FBA-0FF8-9A13-1CDD-8B37AE7E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2. Jesus Cares for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4425B-A01B-6E48-622E-31253F6E9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200" dirty="0"/>
              <a:t>  “I am the good shepherd. The good shepherd gives His life for the sheep” (v. 11).</a:t>
            </a:r>
          </a:p>
          <a:p>
            <a:pPr marL="0" indent="0">
              <a:buNone/>
            </a:pPr>
            <a:r>
              <a:rPr lang="en-US" sz="3200" dirty="0"/>
              <a:t>  “I lay down My life for the sheep” (v. 15). 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roup of sheep grazing together flock of domestic sheep closeup view  69729345 PNG">
            <a:extLst>
              <a:ext uri="{FF2B5EF4-FFF2-40B4-BE49-F238E27FC236}">
                <a16:creationId xmlns:a16="http://schemas.microsoft.com/office/drawing/2014/main" id="{7AA94629-29E2-2C91-69D2-CCA6F8D9D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4470457"/>
            <a:ext cx="4572000" cy="2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2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41855-5208-7B29-0ABD-C7F6371C9F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005D9-DF52-1678-1A7F-5456F9B6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3. Jesus Knows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F43963-A713-9E1B-DA9E-C369E96C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“I am the good shepherd; and I know My sheep, and am known by My own” (v. 14). 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roup of sheep grazing together flock of domestic sheep closeup view  69729345 PNG">
            <a:extLst>
              <a:ext uri="{FF2B5EF4-FFF2-40B4-BE49-F238E27FC236}">
                <a16:creationId xmlns:a16="http://schemas.microsoft.com/office/drawing/2014/main" id="{34D6641A-A7B9-FC4C-592E-D9A2517C57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4470457"/>
            <a:ext cx="4572000" cy="2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53593-AA5D-DF6A-904B-2820F8A1B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FC605-9962-F604-EF3F-82CFD51E5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4. Jesus Unites the Sheep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35064-7F88-DEC2-205D-A3FD3F975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  “And other sheep I have which are not of this fold; them also I must bring, and they will hear My voice; and there will be one flock and one shepherd” (v. 16). </a:t>
            </a:r>
          </a:p>
          <a:p>
            <a:pPr marL="0" indent="0">
              <a:buNone/>
            </a:pP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roup of sheep grazing together flock of domestic sheep closeup view  69729345 PNG">
            <a:extLst>
              <a:ext uri="{FF2B5EF4-FFF2-40B4-BE49-F238E27FC236}">
                <a16:creationId xmlns:a16="http://schemas.microsoft.com/office/drawing/2014/main" id="{AD9B7526-FB68-E445-0ED2-6AB2B030AD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15" y="4470457"/>
            <a:ext cx="4572000" cy="2022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1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Ion Boardroom">
  <a:themeElements>
    <a:clrScheme name="Ion Boardroom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6587</TotalTime>
  <Words>226</Words>
  <Application>Microsoft Office PowerPoint</Application>
  <PresentationFormat>On-screen Show (4:3)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Century Gothic</vt:lpstr>
      <vt:lpstr>Wingdings 3</vt:lpstr>
      <vt:lpstr>2_Ion Boardroom</vt:lpstr>
      <vt:lpstr>1_Office Theme</vt:lpstr>
      <vt:lpstr>2_Office Theme</vt:lpstr>
      <vt:lpstr>PowerPoint Presentation</vt:lpstr>
      <vt:lpstr>PowerPoint Presentation</vt:lpstr>
      <vt:lpstr>“I Am the Door”</vt:lpstr>
      <vt:lpstr>1. Jesus Owns the Sheep</vt:lpstr>
      <vt:lpstr>2. Jesus Cares for the Sheep</vt:lpstr>
      <vt:lpstr>2. Jesus Cares for the Sheep</vt:lpstr>
      <vt:lpstr>2. Jesus Cares for the Sheep</vt:lpstr>
      <vt:lpstr>3. Jesus Knows the Sheep</vt:lpstr>
      <vt:lpstr>4. Jesus Unites the Sheep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282</cp:revision>
  <dcterms:created xsi:type="dcterms:W3CDTF">2008-03-16T18:22:36Z</dcterms:created>
  <dcterms:modified xsi:type="dcterms:W3CDTF">2026-02-08T21:09:31Z</dcterms:modified>
</cp:coreProperties>
</file>