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87" r:id="rId2"/>
    <p:sldMasterId id="2147483747" r:id="rId3"/>
    <p:sldMasterId id="2147483759" r:id="rId4"/>
  </p:sldMasterIdLst>
  <p:notesMasterIdLst>
    <p:notesMasterId r:id="rId15"/>
  </p:notesMasterIdLst>
  <p:sldIdLst>
    <p:sldId id="757" r:id="rId5"/>
    <p:sldId id="256" r:id="rId6"/>
    <p:sldId id="257" r:id="rId7"/>
    <p:sldId id="756" r:id="rId8"/>
    <p:sldId id="261" r:id="rId9"/>
    <p:sldId id="263" r:id="rId10"/>
    <p:sldId id="262" r:id="rId11"/>
    <p:sldId id="264" r:id="rId12"/>
    <p:sldId id="265" r:id="rId13"/>
    <p:sldId id="7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7"/>
            <p14:sldId id="256"/>
            <p14:sldId id="257"/>
            <p14:sldId id="756"/>
            <p14:sldId id="261"/>
            <p14:sldId id="263"/>
            <p14:sldId id="262"/>
            <p14:sldId id="264"/>
            <p14:sldId id="265"/>
            <p14:sldId id="7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3" d="100"/>
          <a:sy n="63" d="100"/>
        </p:scale>
        <p:origin x="255"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195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D5E2B-AB88-0D14-A096-6F88FA71BF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5B038-F2A9-C98B-6114-933FF68EBC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CBABE4-60F3-EEDE-AF71-A1CAB68CF9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6C204DA-9C3B-BB5A-23C9-879303F84E06}"/>
              </a:ext>
            </a:extLst>
          </p:cNvPr>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3230372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5726C-4D8D-2848-8EB3-7172797AE5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6612B5-5BE8-CE18-5EEB-87BEF2E239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6C36E-0743-E02D-FECC-D65B1A2719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FCEC26D-56EE-257B-A7D9-61FB924448E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F674F-5FF1-4C50-AE02-5B1470F93F7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6118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a:t>
            </a:fld>
            <a:endParaRPr lang="en-US"/>
          </a:p>
        </p:txBody>
      </p:sp>
    </p:spTree>
    <p:extLst>
      <p:ext uri="{BB962C8B-B14F-4D97-AF65-F5344CB8AC3E}">
        <p14:creationId xmlns:p14="http://schemas.microsoft.com/office/powerpoint/2010/main" val="3515996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3</a:t>
            </a:fld>
            <a:endParaRPr lang="en-US"/>
          </a:p>
        </p:txBody>
      </p:sp>
    </p:spTree>
    <p:extLst>
      <p:ext uri="{BB962C8B-B14F-4D97-AF65-F5344CB8AC3E}">
        <p14:creationId xmlns:p14="http://schemas.microsoft.com/office/powerpoint/2010/main" val="1714087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4</a:t>
            </a:fld>
            <a:endParaRPr lang="en-US"/>
          </a:p>
        </p:txBody>
      </p:sp>
    </p:spTree>
    <p:extLst>
      <p:ext uri="{BB962C8B-B14F-4D97-AF65-F5344CB8AC3E}">
        <p14:creationId xmlns:p14="http://schemas.microsoft.com/office/powerpoint/2010/main" val="2496527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5</a:t>
            </a:fld>
            <a:endParaRPr lang="en-US"/>
          </a:p>
        </p:txBody>
      </p:sp>
    </p:spTree>
    <p:extLst>
      <p:ext uri="{BB962C8B-B14F-4D97-AF65-F5344CB8AC3E}">
        <p14:creationId xmlns:p14="http://schemas.microsoft.com/office/powerpoint/2010/main" val="2837357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6</a:t>
            </a:fld>
            <a:endParaRPr lang="en-US"/>
          </a:p>
        </p:txBody>
      </p:sp>
    </p:spTree>
    <p:extLst>
      <p:ext uri="{BB962C8B-B14F-4D97-AF65-F5344CB8AC3E}">
        <p14:creationId xmlns:p14="http://schemas.microsoft.com/office/powerpoint/2010/main" val="2647321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7</a:t>
            </a:fld>
            <a:endParaRPr lang="en-US"/>
          </a:p>
        </p:txBody>
      </p:sp>
    </p:spTree>
    <p:extLst>
      <p:ext uri="{BB962C8B-B14F-4D97-AF65-F5344CB8AC3E}">
        <p14:creationId xmlns:p14="http://schemas.microsoft.com/office/powerpoint/2010/main" val="4034404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8</a:t>
            </a:fld>
            <a:endParaRPr lang="en-US"/>
          </a:p>
        </p:txBody>
      </p:sp>
    </p:spTree>
    <p:extLst>
      <p:ext uri="{BB962C8B-B14F-4D97-AF65-F5344CB8AC3E}">
        <p14:creationId xmlns:p14="http://schemas.microsoft.com/office/powerpoint/2010/main" val="963075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9</a:t>
            </a:fld>
            <a:endParaRPr lang="en-US"/>
          </a:p>
        </p:txBody>
      </p:sp>
    </p:spTree>
    <p:extLst>
      <p:ext uri="{BB962C8B-B14F-4D97-AF65-F5344CB8AC3E}">
        <p14:creationId xmlns:p14="http://schemas.microsoft.com/office/powerpoint/2010/main" val="4118943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7FE75E-3C0F-4A3D-B82C-6C4A9BAC9F91}"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213391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02049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2003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728484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39422294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16361915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40933547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40189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4BCBFB-B593-4967-9C4F-4E9024F1C680}"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8042658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4BCBFB-B593-4967-9C4F-4E9024F1C680}"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350036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BCBFB-B593-4967-9C4F-4E9024F1C680}"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1350039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7FE75E-3C0F-4A3D-B82C-6C4A9BAC9F91}"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9818984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6711420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6562810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41222143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9682296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703931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2486613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15586325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73046039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4BCBFB-B593-4967-9C4F-4E9024F1C680}"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9280397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4BCBFB-B593-4967-9C4F-4E9024F1C680}"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4265261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7FE75E-3C0F-4A3D-B82C-6C4A9BAC9F91}"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979077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BCBFB-B593-4967-9C4F-4E9024F1C680}"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3057513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42396818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4BCBFB-B593-4967-9C4F-4E9024F1C680}"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35846982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24918644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4BCBFB-B593-4967-9C4F-4E9024F1C680}"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C5CC93-57F8-467D-A56C-2FA0308DE345}" type="slidenum">
              <a:rPr lang="en-US" smtClean="0"/>
              <a:t>‹#›</a:t>
            </a:fld>
            <a:endParaRPr lang="en-US"/>
          </a:p>
        </p:txBody>
      </p:sp>
    </p:spTree>
    <p:extLst>
      <p:ext uri="{BB962C8B-B14F-4D97-AF65-F5344CB8AC3E}">
        <p14:creationId xmlns:p14="http://schemas.microsoft.com/office/powerpoint/2010/main" val="385489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7FE75E-3C0F-4A3D-B82C-6C4A9BAC9F91}"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71844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7FE75E-3C0F-4A3D-B82C-6C4A9BAC9F91}"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42385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FE75E-3C0F-4A3D-B82C-6C4A9BAC9F91}"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33593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73807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43792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FE75E-3C0F-4A3D-B82C-6C4A9BAC9F91}" type="datetimeFigureOut">
              <a:rPr lang="en-US" smtClean="0"/>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75DF8-9AF5-4E24-88A7-48EB9708DB9D}" type="slidenum">
              <a:rPr lang="en-US" smtClean="0"/>
              <a:t>‹#›</a:t>
            </a:fld>
            <a:endParaRPr lang="en-US"/>
          </a:p>
        </p:txBody>
      </p:sp>
    </p:spTree>
    <p:extLst>
      <p:ext uri="{BB962C8B-B14F-4D97-AF65-F5344CB8AC3E}">
        <p14:creationId xmlns:p14="http://schemas.microsoft.com/office/powerpoint/2010/main" val="12257976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1/12/2026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4BCBFB-B593-4967-9C4F-4E9024F1C680}" type="datetimeFigureOut">
              <a:rPr lang="en-US" smtClean="0"/>
              <a:t>1/12/2026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C5CC93-57F8-467D-A56C-2FA0308DE345}" type="slidenum">
              <a:rPr lang="en-US" smtClean="0"/>
              <a:t>‹#›</a:t>
            </a:fld>
            <a:endParaRPr lang="en-US"/>
          </a:p>
        </p:txBody>
      </p:sp>
    </p:spTree>
    <p:extLst>
      <p:ext uri="{BB962C8B-B14F-4D97-AF65-F5344CB8AC3E}">
        <p14:creationId xmlns:p14="http://schemas.microsoft.com/office/powerpoint/2010/main" val="126199943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534BCBFB-B593-4967-9C4F-4E9024F1C680}" type="datetimeFigureOut">
              <a:rPr lang="en-US" smtClean="0"/>
              <a:t>1/12/2026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6C5CC93-57F8-467D-A56C-2FA0308DE345}" type="slidenum">
              <a:rPr lang="en-US" smtClean="0"/>
              <a:t>‹#›</a:t>
            </a:fld>
            <a:endParaRPr lang="en-US"/>
          </a:p>
        </p:txBody>
      </p:sp>
    </p:spTree>
    <p:extLst>
      <p:ext uri="{BB962C8B-B14F-4D97-AF65-F5344CB8AC3E}">
        <p14:creationId xmlns:p14="http://schemas.microsoft.com/office/powerpoint/2010/main" val="97298937"/>
      </p:ext>
    </p:extLst>
  </p:cSld>
  <p:clrMap bg1="dk1" tx1="lt1" bg2="dk2" tx2="lt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5.xml"/><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43B9B-A643-66E0-BDE4-1CAA86ECC7B3}"/>
            </a:ext>
          </a:extLst>
        </p:cNvPr>
        <p:cNvGrpSpPr/>
        <p:nvPr/>
      </p:nvGrpSpPr>
      <p:grpSpPr>
        <a:xfrm>
          <a:off x="0" y="0"/>
          <a:ext cx="0" cy="0"/>
          <a:chOff x="0" y="0"/>
          <a:chExt cx="0" cy="0"/>
        </a:xfrm>
      </p:grpSpPr>
    </p:spTree>
    <p:extLst>
      <p:ext uri="{BB962C8B-B14F-4D97-AF65-F5344CB8AC3E}">
        <p14:creationId xmlns:p14="http://schemas.microsoft.com/office/powerpoint/2010/main" val="198780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B042C48-4367-9D26-4DDC-D9A3816118C3}"/>
            </a:ext>
          </a:extLst>
        </p:cNvPr>
        <p:cNvGrpSpPr/>
        <p:nvPr/>
      </p:nvGrpSpPr>
      <p:grpSpPr>
        <a:xfrm>
          <a:off x="0" y="0"/>
          <a:ext cx="0" cy="0"/>
          <a:chOff x="0" y="0"/>
          <a:chExt cx="0" cy="0"/>
        </a:xfrm>
      </p:grpSpPr>
    </p:spTree>
    <p:extLst>
      <p:ext uri="{BB962C8B-B14F-4D97-AF65-F5344CB8AC3E}">
        <p14:creationId xmlns:p14="http://schemas.microsoft.com/office/powerpoint/2010/main" val="2217924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A5414-2AAC-2614-8302-B3FAC2D8A8EE}"/>
              </a:ext>
            </a:extLst>
          </p:cNvPr>
          <p:cNvSpPr>
            <a:spLocks noGrp="1"/>
          </p:cNvSpPr>
          <p:nvPr>
            <p:ph type="ctrTitle"/>
          </p:nvPr>
        </p:nvSpPr>
        <p:spPr>
          <a:xfrm>
            <a:off x="685800" y="490991"/>
            <a:ext cx="7772400" cy="1838551"/>
          </a:xfrm>
        </p:spPr>
        <p:txBody>
          <a:bodyPr/>
          <a:lstStyle/>
          <a:p>
            <a:r>
              <a:rPr lang="en-US" b="1" dirty="0">
                <a:effectLst>
                  <a:outerShdw blurRad="38100" dist="38100" dir="2700000" algn="tl">
                    <a:srgbClr val="000000">
                      <a:alpha val="43137"/>
                    </a:srgbClr>
                  </a:outerShdw>
                </a:effectLst>
                <a:latin typeface="+mn-lt"/>
              </a:rPr>
              <a:t>The Compassion of the Good Samaritan</a:t>
            </a:r>
          </a:p>
        </p:txBody>
      </p:sp>
      <p:sp>
        <p:nvSpPr>
          <p:cNvPr id="3" name="Subtitle 2">
            <a:extLst>
              <a:ext uri="{FF2B5EF4-FFF2-40B4-BE49-F238E27FC236}">
                <a16:creationId xmlns:a16="http://schemas.microsoft.com/office/drawing/2014/main" id="{E533B293-C4ED-CB4C-F702-C98F6A68CAAD}"/>
              </a:ext>
            </a:extLst>
          </p:cNvPr>
          <p:cNvSpPr>
            <a:spLocks noGrp="1"/>
          </p:cNvSpPr>
          <p:nvPr>
            <p:ph type="subTitle" idx="1"/>
          </p:nvPr>
        </p:nvSpPr>
        <p:spPr>
          <a:xfrm>
            <a:off x="457200" y="3570514"/>
            <a:ext cx="3265715" cy="1698171"/>
          </a:xfrm>
        </p:spPr>
        <p:txBody>
          <a:bodyPr>
            <a:normAutofit/>
          </a:bodyPr>
          <a:lstStyle/>
          <a:p>
            <a:r>
              <a:rPr lang="en-US" sz="3200" b="1" dirty="0"/>
              <a:t>Luke 10:25-37</a:t>
            </a:r>
          </a:p>
        </p:txBody>
      </p:sp>
      <p:pic>
        <p:nvPicPr>
          <p:cNvPr id="1026" name="Picture 2" descr="The Good Samaritan - Limited Edition Giclee' Print">
            <a:extLst>
              <a:ext uri="{FF2B5EF4-FFF2-40B4-BE49-F238E27FC236}">
                <a16:creationId xmlns:a16="http://schemas.microsoft.com/office/drawing/2014/main" id="{F9A75C65-D2FC-3DAE-5350-9AD368DA95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9037" y="2917325"/>
            <a:ext cx="4199163" cy="335933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4913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63B973-DAC0-301B-0AF6-2AB4B3E07644}"/>
              </a:ext>
            </a:extLst>
          </p:cNvPr>
          <p:cNvSpPr>
            <a:spLocks noGrp="1"/>
          </p:cNvSpPr>
          <p:nvPr>
            <p:ph idx="1"/>
          </p:nvPr>
        </p:nvSpPr>
        <p:spPr>
          <a:xfrm>
            <a:off x="628650" y="544286"/>
            <a:ext cx="7886700" cy="5632677"/>
          </a:xfrm>
        </p:spPr>
        <p:txBody>
          <a:bodyPr>
            <a:normAutofit/>
          </a:bodyPr>
          <a:lstStyle/>
          <a:p>
            <a:pPr marL="514350" indent="-514350">
              <a:buSzPct val="80000"/>
              <a:buFont typeface="+mj-lt"/>
              <a:buAutoNum type="arabicPeriod" startAt="25"/>
            </a:pPr>
            <a:r>
              <a:rPr lang="en-US" dirty="0"/>
              <a:t>And behold, a certain lawyer stood up and tested Him, saying, “Teacher, what shall I do to inherit eternal life?” </a:t>
            </a:r>
          </a:p>
          <a:p>
            <a:pPr marL="514350" indent="-514350">
              <a:buSzPct val="80000"/>
              <a:buFont typeface="+mj-lt"/>
              <a:buAutoNum type="arabicPeriod" startAt="25"/>
            </a:pPr>
            <a:r>
              <a:rPr lang="en-US" dirty="0"/>
              <a:t>He said to him, “What is written in the law? What is your reading of it?” </a:t>
            </a:r>
          </a:p>
          <a:p>
            <a:pPr marL="514350" indent="-514350">
              <a:buSzPct val="80000"/>
              <a:buFont typeface="+mj-lt"/>
              <a:buAutoNum type="arabicPeriod" startAt="25"/>
            </a:pPr>
            <a:r>
              <a:rPr lang="en-US" dirty="0"/>
              <a:t>So he answered and said, “‘You shall love the Lord your God with all your heart, with all your soul, with all your strength, and with all your mind,’ and ‘your neighbor as yourself.’”  </a:t>
            </a:r>
          </a:p>
          <a:p>
            <a:pPr marL="514350" indent="-514350">
              <a:buSzPct val="80000"/>
              <a:buFont typeface="+mj-lt"/>
              <a:buAutoNum type="arabicPeriod" startAt="25"/>
            </a:pPr>
            <a:r>
              <a:rPr lang="en-US" dirty="0"/>
              <a:t>And He said to him, “You have answered rightly; do this and you will live.” </a:t>
            </a:r>
          </a:p>
          <a:p>
            <a:pPr marL="0" indent="0" algn="r">
              <a:buNone/>
            </a:pPr>
            <a:r>
              <a:rPr lang="en-US" dirty="0"/>
              <a:t>Luke 10:25-28</a:t>
            </a:r>
          </a:p>
          <a:p>
            <a:endParaRPr lang="en-US" dirty="0"/>
          </a:p>
        </p:txBody>
      </p:sp>
    </p:spTree>
    <p:extLst>
      <p:ext uri="{BB962C8B-B14F-4D97-AF65-F5344CB8AC3E}">
        <p14:creationId xmlns:p14="http://schemas.microsoft.com/office/powerpoint/2010/main" val="185482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17ABB9-BCF2-94FE-0FB9-572300CE8933}"/>
              </a:ext>
            </a:extLst>
          </p:cNvPr>
          <p:cNvSpPr>
            <a:spLocks noGrp="1"/>
          </p:cNvSpPr>
          <p:nvPr>
            <p:ph idx="1"/>
          </p:nvPr>
        </p:nvSpPr>
        <p:spPr>
          <a:xfrm>
            <a:off x="933450" y="1436914"/>
            <a:ext cx="7277100" cy="1838325"/>
          </a:xfrm>
        </p:spPr>
        <p:txBody>
          <a:bodyPr>
            <a:normAutofit/>
          </a:bodyPr>
          <a:lstStyle/>
          <a:p>
            <a:pPr marL="514350" indent="-514350">
              <a:buSzPct val="80000"/>
              <a:buFont typeface="+mj-lt"/>
              <a:buAutoNum type="arabicPeriod" startAt="29"/>
            </a:pPr>
            <a:r>
              <a:rPr lang="en-US" sz="3200" dirty="0"/>
              <a:t>But he, wanting to justify himself, said to Jesus, “And who is my neighbor?” </a:t>
            </a:r>
          </a:p>
        </p:txBody>
      </p:sp>
      <p:pic>
        <p:nvPicPr>
          <p:cNvPr id="1026" name="Picture 2" descr="Crowd Vector Art, Icons, and Graphics for Free Download">
            <a:extLst>
              <a:ext uri="{FF2B5EF4-FFF2-40B4-BE49-F238E27FC236}">
                <a16:creationId xmlns:a16="http://schemas.microsoft.com/office/drawing/2014/main" id="{E6B3910A-D605-A60C-2555-FAE96406E2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0" y="3067050"/>
            <a:ext cx="666750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812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518176-5B2D-0A02-0A57-D6C8FDF4005B}"/>
              </a:ext>
            </a:extLst>
          </p:cNvPr>
          <p:cNvSpPr>
            <a:spLocks noGrp="1"/>
          </p:cNvSpPr>
          <p:nvPr>
            <p:ph idx="1"/>
          </p:nvPr>
        </p:nvSpPr>
        <p:spPr/>
        <p:txBody>
          <a:bodyPr/>
          <a:lstStyle/>
          <a:p>
            <a:endParaRPr lang="en-US"/>
          </a:p>
        </p:txBody>
      </p:sp>
      <p:pic>
        <p:nvPicPr>
          <p:cNvPr id="2050" name="Picture 2" descr="NephiCode: Importance of Comparison">
            <a:extLst>
              <a:ext uri="{FF2B5EF4-FFF2-40B4-BE49-F238E27FC236}">
                <a16:creationId xmlns:a16="http://schemas.microsoft.com/office/drawing/2014/main" id="{2895EB01-BAF3-B9AE-B8CA-C19DE87BCB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96351"/>
            <a:ext cx="9144000" cy="52546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46. The Parable of the Good Samaritan (Luke 10:25-37)">
            <a:extLst>
              <a:ext uri="{FF2B5EF4-FFF2-40B4-BE49-F238E27FC236}">
                <a16:creationId xmlns:a16="http://schemas.microsoft.com/office/drawing/2014/main" id="{C88BF1BF-C9F7-EB20-0F95-683F4EA63CF5}"/>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3750" b="22745"/>
          <a:stretch>
            <a:fillRect/>
          </a:stretch>
        </p:blipFill>
        <p:spPr bwMode="auto">
          <a:xfrm>
            <a:off x="3614057" y="7024"/>
            <a:ext cx="5529942" cy="2597845"/>
          </a:xfrm>
          <a:prstGeom prst="rect">
            <a:avLst/>
          </a:prstGeom>
          <a:noFill/>
          <a:ln w="28575">
            <a:solidFill>
              <a:schemeClr val="bg1"/>
            </a:solidFill>
          </a:ln>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68263325-32FB-CA10-E94B-763EF470B51B}"/>
              </a:ext>
            </a:extLst>
          </p:cNvPr>
          <p:cNvSpPr/>
          <p:nvPr/>
        </p:nvSpPr>
        <p:spPr>
          <a:xfrm>
            <a:off x="3722914" y="163286"/>
            <a:ext cx="2133600" cy="81642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0616A659-A50E-5A6E-F7C0-730A9A1D88B1}"/>
              </a:ext>
            </a:extLst>
          </p:cNvPr>
          <p:cNvSpPr/>
          <p:nvPr/>
        </p:nvSpPr>
        <p:spPr>
          <a:xfrm>
            <a:off x="152400" y="163286"/>
            <a:ext cx="5704114" cy="1077685"/>
          </a:xfrm>
          <a:prstGeom prst="rect">
            <a:avLst/>
          </a:prstGeom>
          <a:solidFill>
            <a:schemeClr val="accent1">
              <a:lumMod val="20000"/>
              <a:lumOff val="8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TextBox 5">
            <a:extLst>
              <a:ext uri="{FF2B5EF4-FFF2-40B4-BE49-F238E27FC236}">
                <a16:creationId xmlns:a16="http://schemas.microsoft.com/office/drawing/2014/main" id="{B0F18B7B-28A4-54E0-AAF2-3C8966944EE1}"/>
              </a:ext>
            </a:extLst>
          </p:cNvPr>
          <p:cNvSpPr txBox="1"/>
          <p:nvPr/>
        </p:nvSpPr>
        <p:spPr>
          <a:xfrm>
            <a:off x="348343" y="416867"/>
            <a:ext cx="5312228" cy="43088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Aptos" panose="02110004020202020204"/>
                <a:ea typeface="+mn-ea"/>
                <a:cs typeface="+mn-cs"/>
              </a:rPr>
              <a:t>“went down from Jerusalem to Jericho”</a:t>
            </a:r>
          </a:p>
        </p:txBody>
      </p:sp>
    </p:spTree>
    <p:extLst>
      <p:ext uri="{BB962C8B-B14F-4D97-AF65-F5344CB8AC3E}">
        <p14:creationId xmlns:p14="http://schemas.microsoft.com/office/powerpoint/2010/main" val="2612455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E645B-781C-F0D0-13E4-B14D6399A2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45FF65-D55B-6160-661E-720E99ADEC64}"/>
              </a:ext>
            </a:extLst>
          </p:cNvPr>
          <p:cNvSpPr>
            <a:spLocks noGrp="1"/>
          </p:cNvSpPr>
          <p:nvPr>
            <p:ph idx="1"/>
          </p:nvPr>
        </p:nvSpPr>
        <p:spPr>
          <a:xfrm>
            <a:off x="628650" y="544286"/>
            <a:ext cx="7886700" cy="5632677"/>
          </a:xfrm>
        </p:spPr>
        <p:txBody>
          <a:bodyPr>
            <a:normAutofit/>
          </a:bodyPr>
          <a:lstStyle/>
          <a:p>
            <a:pPr marL="514350" indent="-514350">
              <a:buSzPct val="80000"/>
              <a:buFont typeface="+mj-lt"/>
              <a:buAutoNum type="arabicPeriod" startAt="31"/>
            </a:pPr>
            <a:r>
              <a:rPr lang="en-US" sz="3200" dirty="0"/>
              <a:t>Now by chance a certain priest came down that road. And when he saw him, he passed by on the other side. </a:t>
            </a:r>
          </a:p>
          <a:p>
            <a:pPr marL="514350" indent="-514350">
              <a:buSzPct val="80000"/>
              <a:buFont typeface="+mj-lt"/>
              <a:buAutoNum type="arabicPeriod" startAt="31"/>
            </a:pPr>
            <a:r>
              <a:rPr lang="en-US" sz="3200" dirty="0"/>
              <a:t>Likewise a Levite, when he arrived at the place, came and looked, and passed by on the other side. </a:t>
            </a:r>
          </a:p>
          <a:p>
            <a:pPr marL="514350" indent="-514350">
              <a:buSzPct val="80000"/>
              <a:buFont typeface="+mj-lt"/>
              <a:buAutoNum type="arabicPeriod" startAt="31"/>
            </a:pPr>
            <a:r>
              <a:rPr lang="en-US" sz="3200" dirty="0"/>
              <a:t>But a certain Samaritan, as he journeyed, came where he was. And when he saw him, he had compassion.  </a:t>
            </a:r>
          </a:p>
          <a:p>
            <a:pPr marL="0" indent="0" algn="r">
              <a:buNone/>
            </a:pPr>
            <a:r>
              <a:rPr lang="en-US" dirty="0"/>
              <a:t>Luke 10:31-33</a:t>
            </a:r>
          </a:p>
          <a:p>
            <a:endParaRPr lang="en-US" dirty="0"/>
          </a:p>
        </p:txBody>
      </p:sp>
    </p:spTree>
    <p:extLst>
      <p:ext uri="{BB962C8B-B14F-4D97-AF65-F5344CB8AC3E}">
        <p14:creationId xmlns:p14="http://schemas.microsoft.com/office/powerpoint/2010/main" val="2816142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8E33E-EAC5-AC5C-63E4-F12C82DCF99D}"/>
              </a:ext>
            </a:extLst>
          </p:cNvPr>
          <p:cNvSpPr>
            <a:spLocks noGrp="1"/>
          </p:cNvSpPr>
          <p:nvPr>
            <p:ph type="title"/>
          </p:nvPr>
        </p:nvSpPr>
        <p:spPr>
          <a:xfrm>
            <a:off x="628650" y="365126"/>
            <a:ext cx="7886700" cy="973817"/>
          </a:xfrm>
          <a:solidFill>
            <a:schemeClr val="accent4">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What the Samaritan Did</a:t>
            </a:r>
          </a:p>
        </p:txBody>
      </p:sp>
      <p:sp>
        <p:nvSpPr>
          <p:cNvPr id="3" name="Content Placeholder 2">
            <a:extLst>
              <a:ext uri="{FF2B5EF4-FFF2-40B4-BE49-F238E27FC236}">
                <a16:creationId xmlns:a16="http://schemas.microsoft.com/office/drawing/2014/main" id="{B59054BE-ACCA-9583-2CAD-A4FD845DCE9D}"/>
              </a:ext>
            </a:extLst>
          </p:cNvPr>
          <p:cNvSpPr>
            <a:spLocks noGrp="1"/>
          </p:cNvSpPr>
          <p:nvPr>
            <p:ph idx="1"/>
          </p:nvPr>
        </p:nvSpPr>
        <p:spPr/>
        <p:txBody>
          <a:bodyPr>
            <a:normAutofit/>
          </a:bodyPr>
          <a:lstStyle/>
          <a:p>
            <a:r>
              <a:rPr lang="en-US" sz="3200" b="1" dirty="0"/>
              <a:t>He Saw</a:t>
            </a:r>
          </a:p>
          <a:p>
            <a:r>
              <a:rPr lang="en-US" sz="3200" b="1" dirty="0"/>
              <a:t>He Had Compassion</a:t>
            </a:r>
          </a:p>
          <a:p>
            <a:r>
              <a:rPr lang="en-US" sz="3200" b="1" dirty="0"/>
              <a:t>He Went</a:t>
            </a:r>
          </a:p>
          <a:p>
            <a:r>
              <a:rPr lang="en-US" sz="3200" b="1" dirty="0"/>
              <a:t>He Got Involved</a:t>
            </a:r>
          </a:p>
        </p:txBody>
      </p:sp>
    </p:spTree>
    <p:extLst>
      <p:ext uri="{BB962C8B-B14F-4D97-AF65-F5344CB8AC3E}">
        <p14:creationId xmlns:p14="http://schemas.microsoft.com/office/powerpoint/2010/main" val="190812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87136-B14E-D04D-50B6-027A2539B8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B081DA-2D00-9024-71C7-104EE6B153FF}"/>
              </a:ext>
            </a:extLst>
          </p:cNvPr>
          <p:cNvSpPr>
            <a:spLocks noGrp="1"/>
          </p:cNvSpPr>
          <p:nvPr>
            <p:ph idx="1"/>
          </p:nvPr>
        </p:nvSpPr>
        <p:spPr>
          <a:xfrm>
            <a:off x="628650" y="544286"/>
            <a:ext cx="7886700" cy="5632677"/>
          </a:xfrm>
        </p:spPr>
        <p:txBody>
          <a:bodyPr>
            <a:normAutofit/>
          </a:bodyPr>
          <a:lstStyle/>
          <a:p>
            <a:pPr marL="514350" indent="-514350">
              <a:buSzPct val="80000"/>
              <a:buFont typeface="+mj-lt"/>
              <a:buAutoNum type="arabicPeriod" startAt="36"/>
            </a:pPr>
            <a:r>
              <a:rPr lang="en-US" sz="3200" dirty="0"/>
              <a:t>“So which of these three do you think was neighbor to him who fell among the thieves?” </a:t>
            </a:r>
          </a:p>
          <a:p>
            <a:pPr marL="514350" indent="-514350">
              <a:buSzPct val="80000"/>
              <a:buFont typeface="+mj-lt"/>
              <a:buAutoNum type="arabicPeriod" startAt="36"/>
            </a:pPr>
            <a:r>
              <a:rPr lang="en-US" sz="3200" dirty="0"/>
              <a:t>And he said, “He who showed mercy on him.” Then Jesus said to him, “Go and do likewise.”   </a:t>
            </a:r>
          </a:p>
          <a:p>
            <a:pPr marL="0" indent="0" algn="r">
              <a:buNone/>
            </a:pPr>
            <a:r>
              <a:rPr lang="en-US" dirty="0"/>
              <a:t>Luke 10:36-37</a:t>
            </a:r>
          </a:p>
          <a:p>
            <a:endParaRPr lang="en-US" dirty="0"/>
          </a:p>
        </p:txBody>
      </p:sp>
    </p:spTree>
    <p:extLst>
      <p:ext uri="{BB962C8B-B14F-4D97-AF65-F5344CB8AC3E}">
        <p14:creationId xmlns:p14="http://schemas.microsoft.com/office/powerpoint/2010/main" val="354479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49D99-160B-0FAB-FF7B-55086BCAC881}"/>
              </a:ext>
            </a:extLst>
          </p:cNvPr>
          <p:cNvSpPr>
            <a:spLocks noGrp="1"/>
          </p:cNvSpPr>
          <p:nvPr>
            <p:ph type="title"/>
          </p:nvPr>
        </p:nvSpPr>
        <p:spPr/>
        <p:txBody>
          <a:bodyPr/>
          <a:lstStyle/>
          <a:p>
            <a:pPr algn="ctr"/>
            <a:r>
              <a:rPr lang="en-US" b="1" i="1" dirty="0">
                <a:latin typeface="+mn-lt"/>
              </a:rPr>
              <a:t>Jesus had compassion on…</a:t>
            </a:r>
          </a:p>
        </p:txBody>
      </p:sp>
      <p:sp>
        <p:nvSpPr>
          <p:cNvPr id="3" name="Content Placeholder 2">
            <a:extLst>
              <a:ext uri="{FF2B5EF4-FFF2-40B4-BE49-F238E27FC236}">
                <a16:creationId xmlns:a16="http://schemas.microsoft.com/office/drawing/2014/main" id="{D7669717-FB76-1451-7C4B-8C1A31DA65C1}"/>
              </a:ext>
            </a:extLst>
          </p:cNvPr>
          <p:cNvSpPr>
            <a:spLocks noGrp="1"/>
          </p:cNvSpPr>
          <p:nvPr>
            <p:ph idx="1"/>
          </p:nvPr>
        </p:nvSpPr>
        <p:spPr>
          <a:xfrm>
            <a:off x="628650" y="1825625"/>
            <a:ext cx="8210550" cy="4351338"/>
          </a:xfrm>
        </p:spPr>
        <p:txBody>
          <a:bodyPr/>
          <a:lstStyle/>
          <a:p>
            <a:r>
              <a:rPr lang="en-US" dirty="0"/>
              <a:t>Those struggling under poor leadership - </a:t>
            </a:r>
            <a:r>
              <a:rPr lang="en-US" dirty="0">
                <a:solidFill>
                  <a:srgbClr val="C00000"/>
                </a:solidFill>
              </a:rPr>
              <a:t>Matt. 9:36</a:t>
            </a:r>
          </a:p>
          <a:p>
            <a:r>
              <a:rPr lang="en-US" dirty="0"/>
              <a:t>Those who were hungry - </a:t>
            </a:r>
            <a:r>
              <a:rPr lang="en-US" dirty="0">
                <a:solidFill>
                  <a:srgbClr val="C00000"/>
                </a:solidFill>
              </a:rPr>
              <a:t>Matt. 15:32</a:t>
            </a:r>
          </a:p>
          <a:p>
            <a:r>
              <a:rPr lang="en-US" dirty="0"/>
              <a:t>Two blind men - </a:t>
            </a:r>
            <a:r>
              <a:rPr lang="en-US" dirty="0">
                <a:solidFill>
                  <a:srgbClr val="C00000"/>
                </a:solidFill>
              </a:rPr>
              <a:t>Matt. 20:34</a:t>
            </a:r>
          </a:p>
          <a:p>
            <a:r>
              <a:rPr lang="en-US" dirty="0"/>
              <a:t>A leper - </a:t>
            </a:r>
            <a:r>
              <a:rPr lang="en-US" dirty="0">
                <a:solidFill>
                  <a:srgbClr val="C00000"/>
                </a:solidFill>
              </a:rPr>
              <a:t>Mark 1:41</a:t>
            </a:r>
          </a:p>
          <a:p>
            <a:r>
              <a:rPr lang="en-US" dirty="0"/>
              <a:t>A demon-possessed man - </a:t>
            </a:r>
            <a:r>
              <a:rPr lang="en-US" dirty="0">
                <a:solidFill>
                  <a:srgbClr val="C00000"/>
                </a:solidFill>
              </a:rPr>
              <a:t>Mark 5:19</a:t>
            </a:r>
          </a:p>
          <a:p>
            <a:r>
              <a:rPr lang="en-US" dirty="0"/>
              <a:t>A grieving widow - </a:t>
            </a:r>
            <a:r>
              <a:rPr lang="en-US" dirty="0">
                <a:solidFill>
                  <a:srgbClr val="C00000"/>
                </a:solidFill>
              </a:rPr>
              <a:t>Luke 7:13</a:t>
            </a:r>
          </a:p>
        </p:txBody>
      </p:sp>
    </p:spTree>
    <p:extLst>
      <p:ext uri="{BB962C8B-B14F-4D97-AF65-F5344CB8AC3E}">
        <p14:creationId xmlns:p14="http://schemas.microsoft.com/office/powerpoint/2010/main" val="2931846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3.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1575</TotalTime>
  <Words>333</Words>
  <Application>Microsoft Office PowerPoint</Application>
  <PresentationFormat>On-screen Show (4:3)</PresentationFormat>
  <Paragraphs>38</Paragraphs>
  <Slides>10</Slides>
  <Notes>10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10</vt:i4>
      </vt:variant>
    </vt:vector>
  </HeadingPairs>
  <TitlesOfParts>
    <vt:vector size="19" baseType="lpstr">
      <vt:lpstr>Aptos</vt:lpstr>
      <vt:lpstr>Aptos Display</vt:lpstr>
      <vt:lpstr>Arial</vt:lpstr>
      <vt:lpstr>Calibri</vt:lpstr>
      <vt:lpstr>Calibri Light</vt:lpstr>
      <vt:lpstr>2_Office Theme</vt:lpstr>
      <vt:lpstr>1_Office Theme</vt:lpstr>
      <vt:lpstr>4_Office Theme</vt:lpstr>
      <vt:lpstr>6_Office Theme</vt:lpstr>
      <vt:lpstr>PowerPoint Presentation</vt:lpstr>
      <vt:lpstr>The Compassion of the Good Samaritan</vt:lpstr>
      <vt:lpstr>PowerPoint Presentation</vt:lpstr>
      <vt:lpstr>PowerPoint Presentation</vt:lpstr>
      <vt:lpstr>PowerPoint Presentation</vt:lpstr>
      <vt:lpstr>PowerPoint Presentation</vt:lpstr>
      <vt:lpstr>What the Samaritan Did</vt:lpstr>
      <vt:lpstr>PowerPoint Presentation</vt:lpstr>
      <vt:lpstr>Jesus had compassion 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95</cp:revision>
  <dcterms:created xsi:type="dcterms:W3CDTF">2008-03-16T18:22:36Z</dcterms:created>
  <dcterms:modified xsi:type="dcterms:W3CDTF">2026-01-12T13:33:37Z</dcterms:modified>
</cp:coreProperties>
</file>