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4" r:id="rId1"/>
  </p:sldMasterIdLst>
  <p:notesMasterIdLst>
    <p:notesMasterId r:id="rId9"/>
  </p:notesMasterIdLst>
  <p:sldIdLst>
    <p:sldId id="262" r:id="rId2"/>
    <p:sldId id="267" r:id="rId3"/>
    <p:sldId id="266" r:id="rId4"/>
    <p:sldId id="268" r:id="rId5"/>
    <p:sldId id="269" r:id="rId6"/>
    <p:sldId id="271" r:id="rId7"/>
    <p:sldId id="27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3C64C86B-CB58-4823-BD8C-F68585D6F563}">
          <p14:sldIdLst/>
        </p14:section>
        <p14:section name="Song" id="{D8F5DF2E-0DD5-48CF-943A-FBF98F807EFB}">
          <p14:sldIdLst/>
        </p14:section>
        <p14:section name="Prayer" id="{785FF2CF-754D-491F-BE90-82FA25063A3E}">
          <p14:sldIdLst/>
        </p14:section>
        <p14:section name="Exhortation and Dismissal" id="{ABD5E9EE-E79A-42ED-AA6A-24EF3777B493}">
          <p14:sldIdLst>
            <p14:sldId id="262"/>
            <p14:sldId id="267"/>
            <p14:sldId id="266"/>
            <p14:sldId id="268"/>
            <p14:sldId id="269"/>
            <p14:sldId id="271"/>
            <p14:sldId id="27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23" autoAdjust="0"/>
    <p:restoredTop sz="86325" autoAdjust="0"/>
  </p:normalViewPr>
  <p:slideViewPr>
    <p:cSldViewPr>
      <p:cViewPr varScale="1">
        <p:scale>
          <a:sx n="65" d="100"/>
          <a:sy n="65" d="100"/>
        </p:scale>
        <p:origin x="195" y="26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1/6/2026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3241470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2150757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917696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264148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4C1E1F-2B90-4632-A886-F97F3FBA8E98}"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299668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4C1E1F-2B90-4632-A886-F97F3FBA8E98}"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3324496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4C1E1F-2B90-4632-A886-F97F3FBA8E98}" type="datetimeFigureOut">
              <a:rPr lang="en-US" smtClean="0"/>
              <a:t>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793084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4C1E1F-2B90-4632-A886-F97F3FBA8E98}" type="datetimeFigureOut">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287532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C1E1F-2B90-4632-A886-F97F3FBA8E98}" type="datetimeFigureOut">
              <a:rPr lang="en-US" smtClean="0"/>
              <a:t>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2776786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4C1E1F-2B90-4632-A886-F97F3FBA8E98}"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13917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4C1E1F-2B90-4632-A886-F97F3FBA8E98}"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2865260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4C1E1F-2B90-4632-A886-F97F3FBA8E98}" type="datetimeFigureOut">
              <a:rPr lang="en-US" smtClean="0"/>
              <a:t>1/6/2026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191A66-0E0C-483D-B55B-474F0ADB5398}" type="slidenum">
              <a:rPr lang="en-US" smtClean="0"/>
              <a:t>‹#›</a:t>
            </a:fld>
            <a:endParaRPr lang="en-US"/>
          </a:p>
        </p:txBody>
      </p:sp>
    </p:spTree>
    <p:extLst>
      <p:ext uri="{BB962C8B-B14F-4D97-AF65-F5344CB8AC3E}">
        <p14:creationId xmlns:p14="http://schemas.microsoft.com/office/powerpoint/2010/main" val="1398956302"/>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47E6AD10-8729-2939-8456-928814891183}"/>
              </a:ext>
            </a:extLst>
          </p:cNvPr>
          <p:cNvSpPr>
            <a:spLocks noGrp="1"/>
          </p:cNvSpPr>
          <p:nvPr>
            <p:ph type="subTitle" idx="1"/>
          </p:nvPr>
        </p:nvSpPr>
        <p:spPr>
          <a:xfrm>
            <a:off x="1143000" y="4467005"/>
            <a:ext cx="6858000" cy="1454826"/>
          </a:xfrm>
        </p:spPr>
        <p:txBody>
          <a:bodyPr>
            <a:normAutofit/>
          </a:bodyPr>
          <a:lstStyle/>
          <a:p>
            <a:r>
              <a:rPr lang="en-US" sz="3600" b="1" dirty="0">
                <a:solidFill>
                  <a:schemeClr val="bg1"/>
                </a:solidFill>
              </a:rPr>
              <a:t>Introduction</a:t>
            </a:r>
          </a:p>
        </p:txBody>
      </p:sp>
      <p:pic>
        <p:nvPicPr>
          <p:cNvPr id="4098" name="Picture 2" descr="1 - The &quot;I AM&quot; Statements of Jesus | Victory Baptist Church of Benton">
            <a:extLst>
              <a:ext uri="{FF2B5EF4-FFF2-40B4-BE49-F238E27FC236}">
                <a16:creationId xmlns:a16="http://schemas.microsoft.com/office/drawing/2014/main" id="{FBFC47C9-F69B-EEC0-92E7-F68EC9F628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5402" y="605973"/>
            <a:ext cx="5993195" cy="3371172"/>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0679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CF826-D957-B98A-700B-45E775214ED4}"/>
              </a:ext>
            </a:extLst>
          </p:cNvPr>
          <p:cNvSpPr>
            <a:spLocks noGrp="1"/>
          </p:cNvSpPr>
          <p:nvPr>
            <p:ph type="title"/>
          </p:nvPr>
        </p:nvSpPr>
        <p:spPr/>
        <p:txBody>
          <a:bodyPr/>
          <a:lstStyle/>
          <a:p>
            <a:pPr algn="ctr"/>
            <a:r>
              <a:rPr lang="en-US" b="1" dirty="0">
                <a:latin typeface="+mn-lt"/>
              </a:rPr>
              <a:t>The “I AM” Statements of Jesus</a:t>
            </a:r>
          </a:p>
        </p:txBody>
      </p:sp>
      <p:sp>
        <p:nvSpPr>
          <p:cNvPr id="3" name="Content Placeholder 2">
            <a:extLst>
              <a:ext uri="{FF2B5EF4-FFF2-40B4-BE49-F238E27FC236}">
                <a16:creationId xmlns:a16="http://schemas.microsoft.com/office/drawing/2014/main" id="{C332DD85-83EB-5237-F96D-8C5AACE1B467}"/>
              </a:ext>
            </a:extLst>
          </p:cNvPr>
          <p:cNvSpPr>
            <a:spLocks noGrp="1"/>
          </p:cNvSpPr>
          <p:nvPr>
            <p:ph idx="1"/>
          </p:nvPr>
        </p:nvSpPr>
        <p:spPr/>
        <p:txBody>
          <a:bodyPr/>
          <a:lstStyle/>
          <a:p>
            <a:r>
              <a:rPr lang="en-US" dirty="0"/>
              <a:t>Filled with imagery and meaning, each adding depth and substance to our understanding of Who Jesus is and what He wants to be for us. </a:t>
            </a:r>
          </a:p>
          <a:p>
            <a:r>
              <a:rPr lang="en-US" dirty="0"/>
              <a:t>As deity, we can expect Jesus to be complex in His nature and personality. </a:t>
            </a:r>
          </a:p>
          <a:p>
            <a:r>
              <a:rPr lang="en-US" dirty="0"/>
              <a:t>As our Creator and Sustainer, we can expect Jesus to be willing and able to supply all our spiritual needs. </a:t>
            </a:r>
          </a:p>
        </p:txBody>
      </p:sp>
    </p:spTree>
    <p:extLst>
      <p:ext uri="{BB962C8B-B14F-4D97-AF65-F5344CB8AC3E}">
        <p14:creationId xmlns:p14="http://schemas.microsoft.com/office/powerpoint/2010/main" val="974917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C7298-86CC-CED9-FCA1-A8D6A7F64733}"/>
              </a:ext>
            </a:extLst>
          </p:cNvPr>
          <p:cNvSpPr>
            <a:spLocks noGrp="1"/>
          </p:cNvSpPr>
          <p:nvPr>
            <p:ph type="title"/>
          </p:nvPr>
        </p:nvSpPr>
        <p:spPr/>
        <p:txBody>
          <a:bodyPr/>
          <a:lstStyle/>
          <a:p>
            <a:pPr algn="ctr"/>
            <a:r>
              <a:rPr lang="en-US" b="1" dirty="0">
                <a:latin typeface="+mn-lt"/>
              </a:rPr>
              <a:t>The Tense of the Statements</a:t>
            </a:r>
          </a:p>
        </p:txBody>
      </p:sp>
      <p:sp>
        <p:nvSpPr>
          <p:cNvPr id="3" name="Content Placeholder 2">
            <a:extLst>
              <a:ext uri="{FF2B5EF4-FFF2-40B4-BE49-F238E27FC236}">
                <a16:creationId xmlns:a16="http://schemas.microsoft.com/office/drawing/2014/main" id="{47832420-AF7F-C32D-9419-000B186EDA98}"/>
              </a:ext>
            </a:extLst>
          </p:cNvPr>
          <p:cNvSpPr>
            <a:spLocks noGrp="1"/>
          </p:cNvSpPr>
          <p:nvPr>
            <p:ph idx="1"/>
          </p:nvPr>
        </p:nvSpPr>
        <p:spPr/>
        <p:txBody>
          <a:bodyPr/>
          <a:lstStyle/>
          <a:p>
            <a:r>
              <a:rPr lang="en-US" i="1" dirty="0"/>
              <a:t>“I am” </a:t>
            </a:r>
            <a:r>
              <a:rPr lang="en-US" dirty="0"/>
              <a:t>is in the </a:t>
            </a:r>
            <a:r>
              <a:rPr lang="en-US" b="1" dirty="0"/>
              <a:t>present</a:t>
            </a:r>
            <a:r>
              <a:rPr lang="en-US" dirty="0"/>
              <a:t> </a:t>
            </a:r>
            <a:r>
              <a:rPr lang="en-US" b="1" dirty="0"/>
              <a:t>tense</a:t>
            </a:r>
            <a:r>
              <a:rPr lang="en-US" dirty="0"/>
              <a:t>. </a:t>
            </a:r>
          </a:p>
          <a:p>
            <a:endParaRPr lang="en-US" sz="800" dirty="0"/>
          </a:p>
          <a:p>
            <a:r>
              <a:rPr lang="en-US" dirty="0"/>
              <a:t>Jesus is a real, historical person. </a:t>
            </a:r>
          </a:p>
          <a:p>
            <a:r>
              <a:rPr lang="en-US" dirty="0"/>
              <a:t>Although He lived 2,000 years ago, He is still a present reality. </a:t>
            </a:r>
          </a:p>
          <a:p>
            <a:r>
              <a:rPr lang="en-US" dirty="0"/>
              <a:t>He rose from the dead, ascended into Heaven, sits at the right hand of the Father, and </a:t>
            </a:r>
            <a:r>
              <a:rPr lang="en-US" i="1" dirty="0"/>
              <a:t>“always lives to make intercession for us” </a:t>
            </a:r>
            <a:r>
              <a:rPr lang="en-US" dirty="0"/>
              <a:t>(Heb. 7:24-25). </a:t>
            </a:r>
          </a:p>
          <a:p>
            <a:r>
              <a:rPr lang="en-US" dirty="0"/>
              <a:t>Jesus is a Present-Tense Reality. </a:t>
            </a:r>
          </a:p>
        </p:txBody>
      </p:sp>
    </p:spTree>
    <p:extLst>
      <p:ext uri="{BB962C8B-B14F-4D97-AF65-F5344CB8AC3E}">
        <p14:creationId xmlns:p14="http://schemas.microsoft.com/office/powerpoint/2010/main" val="4004684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551C8-4EF2-814B-0561-8F5A0243CC97}"/>
              </a:ext>
            </a:extLst>
          </p:cNvPr>
          <p:cNvSpPr>
            <a:spLocks noGrp="1"/>
          </p:cNvSpPr>
          <p:nvPr>
            <p:ph type="title"/>
          </p:nvPr>
        </p:nvSpPr>
        <p:spPr/>
        <p:txBody>
          <a:bodyPr/>
          <a:lstStyle/>
          <a:p>
            <a:pPr algn="ctr"/>
            <a:r>
              <a:rPr lang="en-US" b="1" dirty="0">
                <a:latin typeface="+mn-lt"/>
              </a:rPr>
              <a:t>Emphasis of the Greek Text</a:t>
            </a:r>
          </a:p>
        </p:txBody>
      </p:sp>
      <p:sp>
        <p:nvSpPr>
          <p:cNvPr id="3" name="Content Placeholder 2">
            <a:extLst>
              <a:ext uri="{FF2B5EF4-FFF2-40B4-BE49-F238E27FC236}">
                <a16:creationId xmlns:a16="http://schemas.microsoft.com/office/drawing/2014/main" id="{C9848348-6E43-07C8-2824-F2D5D1646734}"/>
              </a:ext>
            </a:extLst>
          </p:cNvPr>
          <p:cNvSpPr>
            <a:spLocks noGrp="1"/>
          </p:cNvSpPr>
          <p:nvPr>
            <p:ph idx="1"/>
          </p:nvPr>
        </p:nvSpPr>
        <p:spPr/>
        <p:txBody>
          <a:bodyPr/>
          <a:lstStyle/>
          <a:p>
            <a:r>
              <a:rPr lang="en-US" i="1" dirty="0"/>
              <a:t>“I am” </a:t>
            </a:r>
            <a:r>
              <a:rPr lang="en-US" dirty="0"/>
              <a:t>is more emphatic in the Greek. </a:t>
            </a:r>
          </a:p>
          <a:p>
            <a:r>
              <a:rPr lang="en-US" dirty="0"/>
              <a:t>Translated from </a:t>
            </a:r>
            <a:r>
              <a:rPr lang="en-US" dirty="0" err="1"/>
              <a:t>ἐγώ</a:t>
            </a:r>
            <a:r>
              <a:rPr lang="en-US" dirty="0"/>
              <a:t> </a:t>
            </a:r>
            <a:r>
              <a:rPr lang="en-US" dirty="0" err="1"/>
              <a:t>εἰμι</a:t>
            </a:r>
            <a:r>
              <a:rPr lang="en-US" dirty="0"/>
              <a:t> (ego</a:t>
            </a:r>
            <a:r>
              <a:rPr lang="en-US" b="1" i="1" dirty="0"/>
              <a:t> </a:t>
            </a:r>
            <a:r>
              <a:rPr lang="en-US" dirty="0" err="1"/>
              <a:t>eimi</a:t>
            </a:r>
            <a:r>
              <a:rPr lang="en-US" dirty="0"/>
              <a:t>).</a:t>
            </a:r>
          </a:p>
          <a:p>
            <a:r>
              <a:rPr lang="en-US" dirty="0"/>
              <a:t>Literally means </a:t>
            </a:r>
            <a:r>
              <a:rPr lang="en-US" b="1" i="1" dirty="0"/>
              <a:t>“I, I am,” </a:t>
            </a:r>
            <a:r>
              <a:rPr lang="en-US" dirty="0"/>
              <a:t>or</a:t>
            </a:r>
            <a:r>
              <a:rPr lang="en-US" b="1" i="1" dirty="0"/>
              <a:t> “I, even I, am,” </a:t>
            </a:r>
            <a:r>
              <a:rPr lang="en-US" dirty="0"/>
              <a:t>or</a:t>
            </a:r>
            <a:r>
              <a:rPr lang="en-US" b="1" i="1" dirty="0"/>
              <a:t> </a:t>
            </a:r>
            <a:br>
              <a:rPr lang="en-US" b="1" i="1" dirty="0"/>
            </a:br>
            <a:r>
              <a:rPr lang="en-US" b="1" i="1" dirty="0"/>
              <a:t>“I certainly am.” </a:t>
            </a:r>
          </a:p>
          <a:p>
            <a:endParaRPr lang="en-US" sz="800" dirty="0"/>
          </a:p>
          <a:p>
            <a:r>
              <a:rPr lang="en-US" dirty="0"/>
              <a:t>Each “I am” statement is a powerful affirmation of truth Jesus makes about Himself to us. </a:t>
            </a:r>
          </a:p>
        </p:txBody>
      </p:sp>
    </p:spTree>
    <p:extLst>
      <p:ext uri="{BB962C8B-B14F-4D97-AF65-F5344CB8AC3E}">
        <p14:creationId xmlns:p14="http://schemas.microsoft.com/office/powerpoint/2010/main" val="2633887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13BA8-C66A-1137-0D49-45C7CAA2C33E}"/>
              </a:ext>
            </a:extLst>
          </p:cNvPr>
          <p:cNvSpPr>
            <a:spLocks noGrp="1"/>
          </p:cNvSpPr>
          <p:nvPr>
            <p:ph type="title"/>
          </p:nvPr>
        </p:nvSpPr>
        <p:spPr/>
        <p:txBody>
          <a:bodyPr/>
          <a:lstStyle/>
          <a:p>
            <a:pPr algn="ctr"/>
            <a:r>
              <a:rPr lang="en-US" b="1" dirty="0">
                <a:latin typeface="+mn-lt"/>
              </a:rPr>
              <a:t>The Impact of the “I AM” Statements on Jewish Ears</a:t>
            </a:r>
          </a:p>
        </p:txBody>
      </p:sp>
      <p:sp>
        <p:nvSpPr>
          <p:cNvPr id="3" name="Content Placeholder 2">
            <a:extLst>
              <a:ext uri="{FF2B5EF4-FFF2-40B4-BE49-F238E27FC236}">
                <a16:creationId xmlns:a16="http://schemas.microsoft.com/office/drawing/2014/main" id="{FBF2B6BF-8A67-9B30-3AB8-DBB72B353AD8}"/>
              </a:ext>
            </a:extLst>
          </p:cNvPr>
          <p:cNvSpPr>
            <a:spLocks noGrp="1"/>
          </p:cNvSpPr>
          <p:nvPr>
            <p:ph idx="1"/>
          </p:nvPr>
        </p:nvSpPr>
        <p:spPr>
          <a:xfrm>
            <a:off x="628650" y="2177143"/>
            <a:ext cx="7886700" cy="3999820"/>
          </a:xfrm>
        </p:spPr>
        <p:txBody>
          <a:bodyPr/>
          <a:lstStyle/>
          <a:p>
            <a:pPr marL="514350" indent="-514350">
              <a:buSzPct val="80000"/>
              <a:buFont typeface="+mj-lt"/>
              <a:buAutoNum type="arabicPeriod" startAt="13"/>
            </a:pPr>
            <a:r>
              <a:rPr lang="en-US" dirty="0"/>
              <a:t>Then Moses said to God, “Indeed, when I come to the children of Israel and say to them, ‘The God of your fathers has sent me to you,’ and they say to me, ‘What is His name?’ what shall I say to them?” </a:t>
            </a:r>
          </a:p>
          <a:p>
            <a:pPr marL="514350" indent="-514350">
              <a:buSzPct val="80000"/>
              <a:buFont typeface="+mj-lt"/>
              <a:buAutoNum type="arabicPeriod" startAt="13"/>
            </a:pPr>
            <a:r>
              <a:rPr lang="en-US" dirty="0"/>
              <a:t>And God said to Moses, “</a:t>
            </a:r>
            <a:r>
              <a:rPr lang="en-US" b="1" dirty="0"/>
              <a:t>I AM WHO I AM</a:t>
            </a:r>
            <a:r>
              <a:rPr lang="en-US" dirty="0"/>
              <a:t>.” And He said, “Thus you shall say to the children of Israel, ‘</a:t>
            </a:r>
            <a:r>
              <a:rPr lang="en-US" b="1" dirty="0"/>
              <a:t>I AM </a:t>
            </a:r>
            <a:r>
              <a:rPr lang="en-US" dirty="0"/>
              <a:t>has sent me to you.’” </a:t>
            </a:r>
          </a:p>
          <a:p>
            <a:pPr marL="0" indent="0" algn="r">
              <a:buSzPct val="80000"/>
              <a:buNone/>
            </a:pPr>
            <a:r>
              <a:rPr lang="en-US" dirty="0"/>
              <a:t>Exodus 3:13-14 </a:t>
            </a:r>
          </a:p>
          <a:p>
            <a:pPr marL="514350" indent="-514350">
              <a:buSzPct val="80000"/>
              <a:buFont typeface="+mj-lt"/>
              <a:buAutoNum type="arabicPeriod" startAt="13"/>
            </a:pPr>
            <a:endParaRPr lang="en-US" dirty="0"/>
          </a:p>
        </p:txBody>
      </p:sp>
    </p:spTree>
    <p:extLst>
      <p:ext uri="{BB962C8B-B14F-4D97-AF65-F5344CB8AC3E}">
        <p14:creationId xmlns:p14="http://schemas.microsoft.com/office/powerpoint/2010/main" val="3539107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0CC3C-9BAD-C71F-D060-D70BF0EF30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1B9263-28D9-AF90-F0A4-5E7BE7172F1A}"/>
              </a:ext>
            </a:extLst>
          </p:cNvPr>
          <p:cNvSpPr>
            <a:spLocks noGrp="1"/>
          </p:cNvSpPr>
          <p:nvPr>
            <p:ph type="title"/>
          </p:nvPr>
        </p:nvSpPr>
        <p:spPr/>
        <p:txBody>
          <a:bodyPr/>
          <a:lstStyle/>
          <a:p>
            <a:pPr algn="ctr"/>
            <a:r>
              <a:rPr lang="en-US" b="1" dirty="0">
                <a:latin typeface="+mn-lt"/>
              </a:rPr>
              <a:t>The Impact of the “I AM” Statements on Jewish Ears</a:t>
            </a:r>
          </a:p>
        </p:txBody>
      </p:sp>
      <p:sp>
        <p:nvSpPr>
          <p:cNvPr id="3" name="Content Placeholder 2">
            <a:extLst>
              <a:ext uri="{FF2B5EF4-FFF2-40B4-BE49-F238E27FC236}">
                <a16:creationId xmlns:a16="http://schemas.microsoft.com/office/drawing/2014/main" id="{75EDC66D-3A43-8D62-AC0E-F5978093237F}"/>
              </a:ext>
            </a:extLst>
          </p:cNvPr>
          <p:cNvSpPr>
            <a:spLocks noGrp="1"/>
          </p:cNvSpPr>
          <p:nvPr>
            <p:ph idx="1"/>
          </p:nvPr>
        </p:nvSpPr>
        <p:spPr>
          <a:xfrm>
            <a:off x="628650" y="2177143"/>
            <a:ext cx="7886700" cy="3999820"/>
          </a:xfrm>
        </p:spPr>
        <p:txBody>
          <a:bodyPr>
            <a:normAutofit/>
          </a:bodyPr>
          <a:lstStyle/>
          <a:p>
            <a:pPr marL="514350" indent="-514350">
              <a:buSzPct val="80000"/>
              <a:buFont typeface="+mj-lt"/>
              <a:buAutoNum type="arabicPeriod" startAt="58"/>
            </a:pPr>
            <a:r>
              <a:rPr lang="en-US" dirty="0"/>
              <a:t>Jesus said to them, </a:t>
            </a:r>
            <a:r>
              <a:rPr lang="en-US" b="1" dirty="0"/>
              <a:t>“Most assuredly, I say to you, before Abraham was, I AM.” </a:t>
            </a:r>
          </a:p>
          <a:p>
            <a:pPr marL="514350" indent="-514350">
              <a:buSzPct val="80000"/>
              <a:buFont typeface="+mj-lt"/>
              <a:buAutoNum type="arabicPeriod" startAt="58"/>
            </a:pPr>
            <a:r>
              <a:rPr lang="en-US" dirty="0"/>
              <a:t>Then they took up stones to throw at Him; but Jesus hid Himself and went out of the temple, going through the midst of them, and so passed by.  </a:t>
            </a:r>
          </a:p>
          <a:p>
            <a:pPr marL="0" indent="0" algn="r">
              <a:buSzPct val="80000"/>
              <a:buNone/>
            </a:pPr>
            <a:r>
              <a:rPr lang="en-US" dirty="0"/>
              <a:t>John 8:58-59 </a:t>
            </a:r>
          </a:p>
          <a:p>
            <a:pPr marL="514350" indent="-514350">
              <a:buSzPct val="80000"/>
              <a:buFont typeface="+mj-lt"/>
              <a:buAutoNum type="arabicPeriod" startAt="13"/>
            </a:pPr>
            <a:endParaRPr lang="en-US" dirty="0"/>
          </a:p>
        </p:txBody>
      </p:sp>
    </p:spTree>
    <p:extLst>
      <p:ext uri="{BB962C8B-B14F-4D97-AF65-F5344CB8AC3E}">
        <p14:creationId xmlns:p14="http://schemas.microsoft.com/office/powerpoint/2010/main" val="3583386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95F19-A27F-8B7F-0323-44898FAD1DAC}"/>
              </a:ext>
            </a:extLst>
          </p:cNvPr>
          <p:cNvSpPr>
            <a:spLocks noGrp="1"/>
          </p:cNvSpPr>
          <p:nvPr>
            <p:ph type="title"/>
          </p:nvPr>
        </p:nvSpPr>
        <p:spPr/>
        <p:txBody>
          <a:bodyPr/>
          <a:lstStyle/>
          <a:p>
            <a:pPr algn="ctr"/>
            <a:r>
              <a:rPr lang="en-US" b="1" dirty="0"/>
              <a:t>The “I AM” Statements of Jesus</a:t>
            </a:r>
          </a:p>
        </p:txBody>
      </p:sp>
      <p:sp>
        <p:nvSpPr>
          <p:cNvPr id="4" name="Content Placeholder 3">
            <a:extLst>
              <a:ext uri="{FF2B5EF4-FFF2-40B4-BE49-F238E27FC236}">
                <a16:creationId xmlns:a16="http://schemas.microsoft.com/office/drawing/2014/main" id="{22A3D8BE-174D-44DF-A276-4DF4F576DAD1}"/>
              </a:ext>
            </a:extLst>
          </p:cNvPr>
          <p:cNvSpPr>
            <a:spLocks noGrp="1"/>
          </p:cNvSpPr>
          <p:nvPr>
            <p:ph sz="half" idx="1"/>
          </p:nvPr>
        </p:nvSpPr>
        <p:spPr/>
        <p:txBody>
          <a:bodyPr/>
          <a:lstStyle/>
          <a:p>
            <a:r>
              <a:rPr lang="en-US" b="1" dirty="0"/>
              <a:t>The Bread of Life</a:t>
            </a:r>
          </a:p>
          <a:p>
            <a:r>
              <a:rPr lang="en-US" b="1" dirty="0"/>
              <a:t>The Light of the World</a:t>
            </a:r>
          </a:p>
          <a:p>
            <a:r>
              <a:rPr lang="en-US" b="1" dirty="0"/>
              <a:t>The Door of the Sheepfold</a:t>
            </a:r>
          </a:p>
          <a:p>
            <a:r>
              <a:rPr lang="en-US" b="1" dirty="0"/>
              <a:t>The Good Shepherd</a:t>
            </a:r>
          </a:p>
          <a:p>
            <a:r>
              <a:rPr lang="en-US" b="1" dirty="0"/>
              <a:t>The Resurrection and the Life</a:t>
            </a:r>
          </a:p>
          <a:p>
            <a:r>
              <a:rPr lang="en-US" b="1" dirty="0"/>
              <a:t>The Way, the Truth, and the Life</a:t>
            </a:r>
          </a:p>
        </p:txBody>
      </p:sp>
      <p:sp>
        <p:nvSpPr>
          <p:cNvPr id="5" name="Content Placeholder 4">
            <a:extLst>
              <a:ext uri="{FF2B5EF4-FFF2-40B4-BE49-F238E27FC236}">
                <a16:creationId xmlns:a16="http://schemas.microsoft.com/office/drawing/2014/main" id="{2ED44240-514F-2BAA-1B76-154AF7A59318}"/>
              </a:ext>
            </a:extLst>
          </p:cNvPr>
          <p:cNvSpPr>
            <a:spLocks noGrp="1"/>
          </p:cNvSpPr>
          <p:nvPr>
            <p:ph sz="half" idx="2"/>
          </p:nvPr>
        </p:nvSpPr>
        <p:spPr/>
        <p:txBody>
          <a:bodyPr/>
          <a:lstStyle/>
          <a:p>
            <a:r>
              <a:rPr lang="en-US" b="1" dirty="0"/>
              <a:t>The True Vine</a:t>
            </a:r>
          </a:p>
          <a:p>
            <a:r>
              <a:rPr lang="en-US" b="1" dirty="0"/>
              <a:t>The Alpha and Omega</a:t>
            </a:r>
          </a:p>
          <a:p>
            <a:r>
              <a:rPr lang="en-US" b="1" dirty="0"/>
              <a:t>He Who Searches the Minds and the Hearts</a:t>
            </a:r>
          </a:p>
          <a:p>
            <a:r>
              <a:rPr lang="en-US" b="1" dirty="0"/>
              <a:t>The Root and Offspring of David </a:t>
            </a:r>
          </a:p>
          <a:p>
            <a:r>
              <a:rPr lang="en-US" b="1" dirty="0"/>
              <a:t>I Am Coming Quickly</a:t>
            </a:r>
          </a:p>
          <a:p>
            <a:endParaRPr lang="en-US" b="1" dirty="0"/>
          </a:p>
        </p:txBody>
      </p:sp>
    </p:spTree>
    <p:extLst>
      <p:ext uri="{BB962C8B-B14F-4D97-AF65-F5344CB8AC3E}">
        <p14:creationId xmlns:p14="http://schemas.microsoft.com/office/powerpoint/2010/main" val="404396513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6590</TotalTime>
  <Words>454</Words>
  <Application>Microsoft Office PowerPoint</Application>
  <PresentationFormat>On-screen Show (4:3)</PresentationFormat>
  <Paragraphs>38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Calibri</vt:lpstr>
      <vt:lpstr>Office Theme</vt:lpstr>
      <vt:lpstr>PowerPoint Presentation</vt:lpstr>
      <vt:lpstr>The “I AM” Statements of Jesus</vt:lpstr>
      <vt:lpstr>The Tense of the Statements</vt:lpstr>
      <vt:lpstr>Emphasis of the Greek Text</vt:lpstr>
      <vt:lpstr>The Impact of the “I AM” Statements on Jewish Ears</vt:lpstr>
      <vt:lpstr>The Impact of the “I AM” Statements on Jewish Ears</vt:lpstr>
      <vt:lpstr>The “I AM” Statements of Jesus</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285</cp:revision>
  <dcterms:created xsi:type="dcterms:W3CDTF">2008-03-16T18:22:36Z</dcterms:created>
  <dcterms:modified xsi:type="dcterms:W3CDTF">2026-01-06T14:30:33Z</dcterms:modified>
</cp:coreProperties>
</file>