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4"/>
  </p:notesMasterIdLst>
  <p:sldIdLst>
    <p:sldId id="259" r:id="rId3"/>
    <p:sldId id="261" r:id="rId4"/>
    <p:sldId id="257" r:id="rId5"/>
    <p:sldId id="262" r:id="rId6"/>
    <p:sldId id="263" r:id="rId7"/>
    <p:sldId id="264" r:id="rId8"/>
    <p:sldId id="265" r:id="rId9"/>
    <p:sldId id="266" r:id="rId10"/>
    <p:sldId id="267" r:id="rId11"/>
    <p:sldId id="258" r:id="rId12"/>
    <p:sldId id="75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9"/>
            <p14:sldId id="261"/>
            <p14:sldId id="257"/>
            <p14:sldId id="262"/>
            <p14:sldId id="263"/>
            <p14:sldId id="264"/>
            <p14:sldId id="265"/>
            <p14:sldId id="266"/>
            <p14:sldId id="267"/>
            <p14:sldId id="258"/>
            <p14:sldId id="756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68" d="100"/>
          <a:sy n="68" d="100"/>
        </p:scale>
        <p:origin x="987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927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11/30/2025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496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528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152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7F50-5988-4063-A0C2-3A33F13E4F1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8919-31A2-41D5-B3C6-92F8D1E16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849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7F50-5988-4063-A0C2-3A33F13E4F1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8919-31A2-41D5-B3C6-92F8D1E16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919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7F50-5988-4063-A0C2-3A33F13E4F1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8919-31A2-41D5-B3C6-92F8D1E16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72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7F50-5988-4063-A0C2-3A33F13E4F1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8919-31A2-41D5-B3C6-92F8D1E16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492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7F50-5988-4063-A0C2-3A33F13E4F1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8919-31A2-41D5-B3C6-92F8D1E16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4884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7F50-5988-4063-A0C2-3A33F13E4F1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8919-31A2-41D5-B3C6-92F8D1E16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4728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7F50-5988-4063-A0C2-3A33F13E4F1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8919-31A2-41D5-B3C6-92F8D1E16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4971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7F50-5988-4063-A0C2-3A33F13E4F1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8919-31A2-41D5-B3C6-92F8D1E16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32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1110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7F50-5988-4063-A0C2-3A33F13E4F1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8919-31A2-41D5-B3C6-92F8D1E16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7215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7F50-5988-4063-A0C2-3A33F13E4F1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8919-31A2-41D5-B3C6-92F8D1E16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8868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57F50-5988-4063-A0C2-3A33F13E4F1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8919-31A2-41D5-B3C6-92F8D1E16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674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0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48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264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980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911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570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165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0DE57E1-2A57-4C54-9A2B-C4D5D90A5AC5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6674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257F50-5988-4063-A0C2-3A33F13E4F1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F58919-31A2-41D5-B3C6-92F8D1E16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51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6972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1ECCB1F-DEFD-AC48-1821-BA73E6370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69926"/>
            <a:ext cx="7886700" cy="1518103"/>
          </a:xfr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God’s Grace Makes Salvation Available to Everyone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85ADC20-8FC2-3543-A6E7-C6CB3D1C75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2402571"/>
            <a:ext cx="3886200" cy="3922029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Non-Christian</a:t>
            </a:r>
          </a:p>
          <a:p>
            <a:r>
              <a:rPr lang="en-US" dirty="0"/>
              <a:t>Believe -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John 8:24</a:t>
            </a:r>
          </a:p>
          <a:p>
            <a:r>
              <a:rPr lang="en-US" dirty="0"/>
              <a:t>Repent -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Luke 13:3</a:t>
            </a:r>
          </a:p>
          <a:p>
            <a:r>
              <a:rPr lang="en-US" dirty="0"/>
              <a:t>Confess - </a:t>
            </a:r>
            <a:r>
              <a:rPr lang="en-US" sz="2600" dirty="0">
                <a:solidFill>
                  <a:schemeClr val="accent5">
                    <a:lumMod val="50000"/>
                  </a:schemeClr>
                </a:solidFill>
              </a:rPr>
              <a:t>Rom. 10:9-10</a:t>
            </a:r>
          </a:p>
          <a:p>
            <a:r>
              <a:rPr lang="en-US" dirty="0"/>
              <a:t>Baptized -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Mark 16:16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DEFEF9-51AB-0876-E831-3DF90A770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2402571"/>
            <a:ext cx="3886200" cy="3922029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Erring Christian</a:t>
            </a:r>
          </a:p>
          <a:p>
            <a:r>
              <a:rPr lang="en-US" dirty="0"/>
              <a:t>Confess our sins to God -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1 John 1:9</a:t>
            </a:r>
          </a:p>
          <a:p>
            <a:r>
              <a:rPr lang="en-US" dirty="0"/>
              <a:t>Repent and Pray for forgiveness -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Acts 8:22</a:t>
            </a:r>
          </a:p>
        </p:txBody>
      </p:sp>
    </p:spTree>
    <p:extLst>
      <p:ext uri="{BB962C8B-B14F-4D97-AF65-F5344CB8AC3E}">
        <p14:creationId xmlns:p14="http://schemas.microsoft.com/office/powerpoint/2010/main" val="443796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2734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hy do I need to be saved? | GotQuestions.org">
            <a:extLst>
              <a:ext uri="{FF2B5EF4-FFF2-40B4-BE49-F238E27FC236}">
                <a16:creationId xmlns:a16="http://schemas.microsoft.com/office/drawing/2014/main" id="{6ECB9419-58A2-5885-5ACF-B0B84E884B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691"/>
          <a:stretch>
            <a:fillRect/>
          </a:stretch>
        </p:blipFill>
        <p:spPr bwMode="auto">
          <a:xfrm>
            <a:off x="592257" y="604835"/>
            <a:ext cx="7988410" cy="549592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5464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D1E6-CC5E-A83F-4BB0-BA633F14B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82674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Salvation in the Old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C4E2C7-5513-638C-018F-9C0F8DB164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Equivalent to deliverance or being delivered. </a:t>
            </a:r>
          </a:p>
          <a:p>
            <a:r>
              <a:rPr lang="en-US" dirty="0"/>
              <a:t>Almost exclusively in a physical sense: from captivity, enemies, or military threat. </a:t>
            </a:r>
          </a:p>
          <a:p>
            <a:endParaRPr lang="en-US" sz="800" dirty="0"/>
          </a:p>
          <a:p>
            <a:r>
              <a:rPr lang="en-US" sz="3000" i="1" dirty="0"/>
              <a:t>“Do not be afraid. Stand still, and see the </a:t>
            </a:r>
            <a:r>
              <a:rPr lang="en-US" sz="3000" b="1" i="1" dirty="0"/>
              <a:t>salvation</a:t>
            </a:r>
            <a:r>
              <a:rPr lang="en-US" sz="3000" i="1" dirty="0"/>
              <a:t> of the Lord… So the Lord </a:t>
            </a:r>
            <a:r>
              <a:rPr lang="en-US" sz="3000" b="1" i="1" dirty="0"/>
              <a:t>saved</a:t>
            </a:r>
            <a:r>
              <a:rPr lang="en-US" sz="3000" i="1" dirty="0"/>
              <a:t> Israel that day out of the hand of the Egyptians” </a:t>
            </a:r>
            <a:r>
              <a:rPr lang="en-US" sz="3000" dirty="0"/>
              <a:t>(Ex. 14:13, 30). </a:t>
            </a:r>
          </a:p>
        </p:txBody>
      </p:sp>
    </p:spTree>
    <p:extLst>
      <p:ext uri="{BB962C8B-B14F-4D97-AF65-F5344CB8AC3E}">
        <p14:creationId xmlns:p14="http://schemas.microsoft.com/office/powerpoint/2010/main" val="550878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6937E-421D-1EC5-C46E-5FEA2426E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49C2E2D-02CE-D5E8-2D4C-8FBCEC8376C6}"/>
              </a:ext>
            </a:extLst>
          </p:cNvPr>
          <p:cNvSpPr/>
          <p:nvPr/>
        </p:nvSpPr>
        <p:spPr>
          <a:xfrm>
            <a:off x="963386" y="2111829"/>
            <a:ext cx="7217228" cy="41583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71154E-0589-82A4-B864-CFC028A9B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82674"/>
          </a:xfr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Salvation in the New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AFF4D-9410-5011-5A73-BBE040C34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4450" y="2373086"/>
            <a:ext cx="6534150" cy="3657600"/>
          </a:xfrm>
        </p:spPr>
        <p:txBody>
          <a:bodyPr/>
          <a:lstStyle/>
          <a:p>
            <a:r>
              <a:rPr lang="en-US" dirty="0"/>
              <a:t>Synonymous: “having the same or similar meaning, or being closely associated with another thing so that one suggests another.” </a:t>
            </a:r>
          </a:p>
          <a:p>
            <a:endParaRPr lang="en-US" sz="800" dirty="0"/>
          </a:p>
          <a:p>
            <a:r>
              <a:rPr lang="en-US" dirty="0"/>
              <a:t>The New Testament’s synonyms for </a:t>
            </a:r>
            <a:r>
              <a:rPr lang="en-US" b="1" dirty="0"/>
              <a:t>salvation</a:t>
            </a:r>
            <a:r>
              <a:rPr lang="en-US" dirty="0"/>
              <a:t> help us better understand the </a:t>
            </a:r>
            <a:r>
              <a:rPr lang="en-US" b="1" dirty="0"/>
              <a:t>meaning</a:t>
            </a:r>
            <a:r>
              <a:rPr lang="en-US" dirty="0"/>
              <a:t> and </a:t>
            </a:r>
            <a:r>
              <a:rPr lang="en-US" b="1" dirty="0"/>
              <a:t>urgency</a:t>
            </a:r>
            <a:r>
              <a:rPr lang="en-US" dirty="0"/>
              <a:t> of the gospel’s call to be saved! </a:t>
            </a:r>
          </a:p>
        </p:txBody>
      </p:sp>
    </p:spTree>
    <p:extLst>
      <p:ext uri="{BB962C8B-B14F-4D97-AF65-F5344CB8AC3E}">
        <p14:creationId xmlns:p14="http://schemas.microsoft.com/office/powerpoint/2010/main" val="229955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B91E9-B8B2-7147-7560-C89CC7621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D85A0-BDCC-FC64-4E82-080697731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82674"/>
          </a:xfr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Salvation in the New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C73BB-556A-2567-1BAE-4584560D3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b="1" dirty="0"/>
              <a:t>Woman washing Jesus’ feet </a:t>
            </a:r>
            <a:r>
              <a:rPr lang="en-US" dirty="0"/>
              <a:t>–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Luke 7</a:t>
            </a:r>
          </a:p>
          <a:p>
            <a:r>
              <a:rPr lang="en-US" dirty="0"/>
              <a:t>Jesus </a:t>
            </a:r>
            <a:r>
              <a:rPr lang="en-US" b="1" dirty="0"/>
              <a:t>forgave her sins </a:t>
            </a:r>
            <a:r>
              <a:rPr lang="en-US" dirty="0"/>
              <a:t>(vs.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47-48</a:t>
            </a:r>
            <a:r>
              <a:rPr lang="en-US" dirty="0"/>
              <a:t>)</a:t>
            </a:r>
          </a:p>
          <a:p>
            <a:r>
              <a:rPr lang="en-US" dirty="0"/>
              <a:t>He said she was </a:t>
            </a:r>
            <a:r>
              <a:rPr lang="en-US" b="1" dirty="0"/>
              <a:t>“saved” </a:t>
            </a:r>
            <a:r>
              <a:rPr lang="en-US" dirty="0"/>
              <a:t>(v.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50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54776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A920AC-7415-B969-9FCD-269BA828B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ED3D3-FE0A-F34C-2F71-4D102AD62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82674"/>
          </a:xfr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Salvation in the New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F934A-FA05-92D6-8F03-55AB312733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b="1" dirty="0"/>
              <a:t>Rich young ruler </a:t>
            </a:r>
            <a:r>
              <a:rPr lang="en-US" dirty="0"/>
              <a:t>–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Luke 18</a:t>
            </a:r>
          </a:p>
          <a:p>
            <a:r>
              <a:rPr lang="en-US" dirty="0"/>
              <a:t>He asked about </a:t>
            </a:r>
            <a:r>
              <a:rPr lang="en-US" b="1" dirty="0"/>
              <a:t>eternal life </a:t>
            </a:r>
            <a:r>
              <a:rPr lang="en-US" dirty="0"/>
              <a:t>(v.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18</a:t>
            </a:r>
            <a:r>
              <a:rPr lang="en-US" dirty="0"/>
              <a:t>)</a:t>
            </a:r>
          </a:p>
          <a:p>
            <a:r>
              <a:rPr lang="en-US" dirty="0"/>
              <a:t>Jesus promised </a:t>
            </a:r>
            <a:r>
              <a:rPr lang="en-US" b="1" dirty="0"/>
              <a:t>treasure in heaven </a:t>
            </a:r>
            <a:r>
              <a:rPr lang="en-US" dirty="0"/>
              <a:t>(v.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22</a:t>
            </a:r>
            <a:r>
              <a:rPr lang="en-US" dirty="0"/>
              <a:t>) </a:t>
            </a:r>
          </a:p>
          <a:p>
            <a:r>
              <a:rPr lang="en-US" dirty="0"/>
              <a:t>Jesus spoke of the </a:t>
            </a:r>
            <a:r>
              <a:rPr lang="en-US" b="1" dirty="0"/>
              <a:t>kingdom of God </a:t>
            </a:r>
            <a:r>
              <a:rPr lang="en-US" dirty="0"/>
              <a:t>(vs.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24-25</a:t>
            </a:r>
            <a:r>
              <a:rPr lang="en-US" dirty="0"/>
              <a:t>)</a:t>
            </a:r>
          </a:p>
          <a:p>
            <a:r>
              <a:rPr lang="en-US" dirty="0"/>
              <a:t>“Who then can be </a:t>
            </a:r>
            <a:r>
              <a:rPr lang="en-US" b="1" dirty="0"/>
              <a:t>saved</a:t>
            </a:r>
            <a:r>
              <a:rPr lang="en-US" dirty="0"/>
              <a:t>?” (v.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26</a:t>
            </a:r>
            <a:r>
              <a:rPr lang="en-US" dirty="0"/>
              <a:t>)</a:t>
            </a:r>
          </a:p>
          <a:p>
            <a:r>
              <a:rPr lang="en-US" dirty="0"/>
              <a:t>Jesus again speaks of the </a:t>
            </a:r>
            <a:r>
              <a:rPr lang="en-US" b="1" dirty="0"/>
              <a:t>kingdom of God </a:t>
            </a:r>
            <a:r>
              <a:rPr lang="en-US" dirty="0"/>
              <a:t>and </a:t>
            </a:r>
            <a:r>
              <a:rPr lang="en-US" b="1" dirty="0"/>
              <a:t>eternal life </a:t>
            </a:r>
            <a:r>
              <a:rPr lang="en-US" dirty="0"/>
              <a:t>(vs.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29-30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18326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32715-6B45-D061-5646-F1E8B0D59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9BB7B-50DF-F3AD-BD18-53F27F24D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82674"/>
          </a:xfr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Salvation in the New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9F630-44E8-86CB-D0AA-D3539EE7E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3200" b="1" dirty="0"/>
              <a:t>Jesus and Nicodemus </a:t>
            </a:r>
            <a:r>
              <a:rPr lang="en-US" dirty="0"/>
              <a:t>–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John 3</a:t>
            </a:r>
          </a:p>
          <a:p>
            <a:r>
              <a:rPr lang="en-US" dirty="0"/>
              <a:t>Jesus spoke of seeing and entering the </a:t>
            </a:r>
            <a:r>
              <a:rPr lang="en-US" b="1" dirty="0"/>
              <a:t>kingdom of God </a:t>
            </a:r>
            <a:r>
              <a:rPr lang="en-US" dirty="0"/>
              <a:t>(vs.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3-5</a:t>
            </a:r>
            <a:r>
              <a:rPr lang="en-US" dirty="0"/>
              <a:t>)</a:t>
            </a:r>
          </a:p>
          <a:p>
            <a:endParaRPr lang="en-US" sz="800" dirty="0"/>
          </a:p>
          <a:p>
            <a:pPr marL="0" indent="0" algn="ctr">
              <a:buNone/>
            </a:pPr>
            <a:r>
              <a:rPr lang="en-US" dirty="0"/>
              <a:t>Jesus presented an effective contrast:</a:t>
            </a:r>
          </a:p>
          <a:p>
            <a:r>
              <a:rPr lang="en-US" dirty="0"/>
              <a:t>not </a:t>
            </a:r>
            <a:r>
              <a:rPr lang="en-US" b="1" dirty="0"/>
              <a:t>perish</a:t>
            </a:r>
            <a:r>
              <a:rPr lang="en-US" dirty="0"/>
              <a:t>		have </a:t>
            </a:r>
            <a:r>
              <a:rPr lang="en-US" b="1" dirty="0"/>
              <a:t>eternal</a:t>
            </a:r>
            <a:r>
              <a:rPr lang="en-US" dirty="0"/>
              <a:t> </a:t>
            </a:r>
            <a:r>
              <a:rPr lang="en-US" b="1" dirty="0"/>
              <a:t>life</a:t>
            </a:r>
            <a:r>
              <a:rPr lang="en-US" dirty="0"/>
              <a:t>		v.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15</a:t>
            </a:r>
          </a:p>
          <a:p>
            <a:r>
              <a:rPr lang="en-US" dirty="0"/>
              <a:t>not </a:t>
            </a:r>
            <a:r>
              <a:rPr lang="en-US" b="1" dirty="0"/>
              <a:t>perish</a:t>
            </a:r>
            <a:r>
              <a:rPr lang="en-US" dirty="0"/>
              <a:t>		have </a:t>
            </a:r>
            <a:r>
              <a:rPr lang="en-US" b="1" dirty="0"/>
              <a:t>everlasting</a:t>
            </a:r>
            <a:r>
              <a:rPr lang="en-US" dirty="0"/>
              <a:t> </a:t>
            </a:r>
            <a:r>
              <a:rPr lang="en-US" b="1" dirty="0"/>
              <a:t>life</a:t>
            </a:r>
            <a:r>
              <a:rPr lang="en-US" dirty="0"/>
              <a:t>	v.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16</a:t>
            </a:r>
          </a:p>
          <a:p>
            <a:r>
              <a:rPr lang="en-US" b="1" dirty="0"/>
              <a:t>condemn</a:t>
            </a:r>
            <a:r>
              <a:rPr lang="en-US" dirty="0"/>
              <a:t>		be </a:t>
            </a:r>
            <a:r>
              <a:rPr lang="en-US" b="1" dirty="0"/>
              <a:t>saved</a:t>
            </a:r>
            <a:r>
              <a:rPr lang="en-US" dirty="0"/>
              <a:t>			v.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17</a:t>
            </a:r>
          </a:p>
          <a:p>
            <a:r>
              <a:rPr lang="en-US" b="1" dirty="0"/>
              <a:t>condemned</a:t>
            </a:r>
            <a:r>
              <a:rPr lang="en-US" dirty="0"/>
              <a:t>	</a:t>
            </a:r>
            <a:r>
              <a:rPr lang="en-US" b="1" dirty="0"/>
              <a:t>not</a:t>
            </a:r>
            <a:r>
              <a:rPr lang="en-US" dirty="0"/>
              <a:t> </a:t>
            </a:r>
            <a:r>
              <a:rPr lang="en-US" b="1" dirty="0"/>
              <a:t>condemned</a:t>
            </a:r>
            <a:r>
              <a:rPr lang="en-US" dirty="0"/>
              <a:t> 		v.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3421231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BB2EC4-5D95-6AB2-51F5-BE224F746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373FD34-B270-51E1-343E-AA8D4490D400}"/>
              </a:ext>
            </a:extLst>
          </p:cNvPr>
          <p:cNvSpPr/>
          <p:nvPr/>
        </p:nvSpPr>
        <p:spPr>
          <a:xfrm>
            <a:off x="1602921" y="2111829"/>
            <a:ext cx="5938157" cy="42127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0C2D69-FA1C-FC96-A7F2-C41CE4345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82674"/>
          </a:xfr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Salvation in the New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24543-D00F-E862-765E-854947586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3985" y="2351314"/>
            <a:ext cx="5238750" cy="37446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Synonyms for Being Saved </a:t>
            </a:r>
          </a:p>
          <a:p>
            <a:r>
              <a:rPr lang="en-US" dirty="0"/>
              <a:t>Having our sins forgiven</a:t>
            </a:r>
          </a:p>
          <a:p>
            <a:r>
              <a:rPr lang="en-US" dirty="0"/>
              <a:t>Having treasure in heaven</a:t>
            </a:r>
          </a:p>
          <a:p>
            <a:r>
              <a:rPr lang="en-US" dirty="0"/>
              <a:t>Entering the kingdom of God</a:t>
            </a:r>
          </a:p>
          <a:p>
            <a:r>
              <a:rPr lang="en-US" dirty="0"/>
              <a:t>Having eternal/everlasting life</a:t>
            </a:r>
          </a:p>
          <a:p>
            <a:endParaRPr lang="en-US" sz="800" dirty="0"/>
          </a:p>
          <a:p>
            <a:r>
              <a:rPr lang="en-US" dirty="0"/>
              <a:t>Opposite of perishing and being condemned. </a:t>
            </a:r>
          </a:p>
        </p:txBody>
      </p:sp>
    </p:spTree>
    <p:extLst>
      <p:ext uri="{BB962C8B-B14F-4D97-AF65-F5344CB8AC3E}">
        <p14:creationId xmlns:p14="http://schemas.microsoft.com/office/powerpoint/2010/main" val="546139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9CB7B2-F34B-23E5-8274-4C2D170F5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9617D-6CC7-5980-12CC-9594E164A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82674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From What Are We Saved?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19920B-A2B9-085B-BA94-C0029FB56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Our Sins</a:t>
            </a:r>
          </a:p>
          <a:p>
            <a:pPr lvl="1"/>
            <a:r>
              <a:rPr lang="en-US" sz="2800" dirty="0"/>
              <a:t> </a:t>
            </a:r>
            <a:r>
              <a:rPr lang="en-US" sz="2800" dirty="0">
                <a:solidFill>
                  <a:srgbClr val="002060"/>
                </a:solidFill>
              </a:rPr>
              <a:t>1 Tim. 1:15-16; 1 Cor. 6:9-11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God’s Wrath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</a:rPr>
              <a:t>Col. 3:5-6; Rom. 5:9; 1 Thess. 1:10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This Perishing World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</a:rPr>
              <a:t>1 John 2:15-17; Acts 2:40</a:t>
            </a:r>
          </a:p>
        </p:txBody>
      </p:sp>
    </p:spTree>
    <p:extLst>
      <p:ext uri="{BB962C8B-B14F-4D97-AF65-F5344CB8AC3E}">
        <p14:creationId xmlns:p14="http://schemas.microsoft.com/office/powerpoint/2010/main" val="2811091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1540</TotalTime>
  <Words>416</Words>
  <Application>Microsoft Office PowerPoint</Application>
  <PresentationFormat>On-screen Show (4:3)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4_Office Theme</vt:lpstr>
      <vt:lpstr>6_Office Theme</vt:lpstr>
      <vt:lpstr>PowerPoint Presentation</vt:lpstr>
      <vt:lpstr>PowerPoint Presentation</vt:lpstr>
      <vt:lpstr>Salvation in the Old Testament</vt:lpstr>
      <vt:lpstr>Salvation in the New Testament</vt:lpstr>
      <vt:lpstr>Salvation in the New Testament</vt:lpstr>
      <vt:lpstr>Salvation in the New Testament</vt:lpstr>
      <vt:lpstr>Salvation in the New Testament</vt:lpstr>
      <vt:lpstr>Salvation in the New Testament</vt:lpstr>
      <vt:lpstr>From What Are We Saved?</vt:lpstr>
      <vt:lpstr>God’s Grace Makes Salvation Available to Everyone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101</cp:revision>
  <dcterms:created xsi:type="dcterms:W3CDTF">2008-03-16T18:22:36Z</dcterms:created>
  <dcterms:modified xsi:type="dcterms:W3CDTF">2025-11-30T23:55:39Z</dcterms:modified>
</cp:coreProperties>
</file>