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4" r:id="rId2"/>
    <p:sldMasterId id="2147483866" r:id="rId3"/>
  </p:sldMasterIdLst>
  <p:notesMasterIdLst>
    <p:notesMasterId r:id="rId14"/>
  </p:notesMasterIdLst>
  <p:sldIdLst>
    <p:sldId id="265" r:id="rId4"/>
    <p:sldId id="261" r:id="rId5"/>
    <p:sldId id="257" r:id="rId6"/>
    <p:sldId id="262" r:id="rId7"/>
    <p:sldId id="263" r:id="rId8"/>
    <p:sldId id="264" r:id="rId9"/>
    <p:sldId id="758" r:id="rId10"/>
    <p:sldId id="266" r:id="rId11"/>
    <p:sldId id="267"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265"/>
            <p14:sldId id="261"/>
            <p14:sldId id="257"/>
            <p14:sldId id="262"/>
            <p14:sldId id="263"/>
            <p14:sldId id="264"/>
            <p14:sldId id="758"/>
            <p14:sldId id="266"/>
            <p14:sldId id="267"/>
            <p14:sldId id="26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1011"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ED4393-0CFC-4D05-ADD7-BB222E7742A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0752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3241470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64148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C1E1F-2B90-4632-A886-F97F3FBA8E98}"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99668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4C1E1F-2B90-4632-A886-F97F3FBA8E98}"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33244964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4C1E1F-2B90-4632-A886-F97F3FBA8E98}"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7930845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4C1E1F-2B90-4632-A886-F97F3FBA8E98}"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2875320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C1E1F-2B90-4632-A886-F97F3FBA8E98}"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7767866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C1E1F-2B90-4632-A886-F97F3FBA8E98}"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139171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C1E1F-2B90-4632-A886-F97F3FBA8E98}"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8652601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21507578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C1E1F-2B90-4632-A886-F97F3FBA8E98}"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1A66-0E0C-483D-B55B-474F0ADB5398}" type="slidenum">
              <a:rPr lang="en-US" smtClean="0"/>
              <a:t>‹#›</a:t>
            </a:fld>
            <a:endParaRPr lang="en-US"/>
          </a:p>
        </p:txBody>
      </p:sp>
    </p:spTree>
    <p:extLst>
      <p:ext uri="{BB962C8B-B14F-4D97-AF65-F5344CB8AC3E}">
        <p14:creationId xmlns:p14="http://schemas.microsoft.com/office/powerpoint/2010/main" val="19176968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408330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7199944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FC981F-E1EE-4A68-B525-92AD237FE00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8673017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FC981F-E1EE-4A68-B525-92AD237FE00D}"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8715543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FC981F-E1EE-4A68-B525-92AD237FE00D}"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37208947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FC981F-E1EE-4A68-B525-92AD237FE00D}"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2114951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C981F-E1EE-4A68-B525-92AD237FE00D}"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41705203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FC981F-E1EE-4A68-B525-92AD237FE00D}"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30468258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FC981F-E1EE-4A68-B525-92AD237FE00D}"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27894659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0806479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47078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txBody>
            <a:bodyPr/>
            <a:lstStyle/>
            <a:p>
              <a:endParaRPr lang="en-US"/>
            </a:p>
          </p:txBody>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11/23/2025</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4C1E1F-2B90-4632-A886-F97F3FBA8E98}" type="datetimeFigureOut">
              <a:rPr lang="en-US" smtClean="0"/>
              <a:t>11/23/2025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191A66-0E0C-483D-B55B-474F0ADB5398}" type="slidenum">
              <a:rPr lang="en-US" smtClean="0"/>
              <a:t>‹#›</a:t>
            </a:fld>
            <a:endParaRPr lang="en-US"/>
          </a:p>
        </p:txBody>
      </p:sp>
    </p:spTree>
    <p:extLst>
      <p:ext uri="{BB962C8B-B14F-4D97-AF65-F5344CB8AC3E}">
        <p14:creationId xmlns:p14="http://schemas.microsoft.com/office/powerpoint/2010/main" val="1398956302"/>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4FFC981F-E1EE-4A68-B525-92AD237FE00D}" type="datetimeFigureOut">
              <a:rPr lang="en-US" smtClean="0"/>
              <a:t>11/23/2025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A950E40F-4A87-4489-9871-7B6489274F02}" type="slidenum">
              <a:rPr lang="en-US" smtClean="0"/>
              <a:t>‹#›</a:t>
            </a:fld>
            <a:endParaRPr lang="en-US"/>
          </a:p>
        </p:txBody>
      </p:sp>
    </p:spTree>
    <p:extLst>
      <p:ext uri="{BB962C8B-B14F-4D97-AF65-F5344CB8AC3E}">
        <p14:creationId xmlns:p14="http://schemas.microsoft.com/office/powerpoint/2010/main" val="1930657150"/>
      </p:ext>
    </p:extLst>
  </p:cSld>
  <p:clrMap bg1="dk1" tx1="lt1" bg2="dk2" tx2="lt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0.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F214B-B347-2249-988E-3559E75B0E9D}"/>
            </a:ext>
          </a:extLst>
        </p:cNvPr>
        <p:cNvGrpSpPr/>
        <p:nvPr/>
      </p:nvGrpSpPr>
      <p:grpSpPr>
        <a:xfrm>
          <a:off x="0" y="0"/>
          <a:ext cx="0" cy="0"/>
          <a:chOff x="0" y="0"/>
          <a:chExt cx="0" cy="0"/>
        </a:xfrm>
      </p:grpSpPr>
    </p:spTree>
    <p:extLst>
      <p:ext uri="{BB962C8B-B14F-4D97-AF65-F5344CB8AC3E}">
        <p14:creationId xmlns:p14="http://schemas.microsoft.com/office/powerpoint/2010/main" val="2665587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scover Life-Altering Scriptures | Abide">
            <a:extLst>
              <a:ext uri="{FF2B5EF4-FFF2-40B4-BE49-F238E27FC236}">
                <a16:creationId xmlns:a16="http://schemas.microsoft.com/office/drawing/2014/main" id="{F15CB0D8-93F0-CB4C-3EE6-A72BF69645D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a:fillRect/>
          </a:stretch>
        </p:blipFill>
        <p:spPr bwMode="auto">
          <a:xfrm>
            <a:off x="0" y="421814"/>
            <a:ext cx="9144000" cy="576126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6DEEFCF-EE72-F5EE-2770-83568E2328FE}"/>
              </a:ext>
            </a:extLst>
          </p:cNvPr>
          <p:cNvSpPr>
            <a:spLocks noGrp="1"/>
          </p:cNvSpPr>
          <p:nvPr>
            <p:ph type="title"/>
          </p:nvPr>
        </p:nvSpPr>
        <p:spPr>
          <a:xfrm rot="175267">
            <a:off x="1649186" y="617758"/>
            <a:ext cx="5845628" cy="2887436"/>
          </a:xfrm>
        </p:spPr>
        <p:txBody>
          <a:bodyPr>
            <a:prstTxWarp prst="textSlantUp">
              <a:avLst>
                <a:gd name="adj" fmla="val 14648"/>
              </a:avLst>
            </a:prstTxWarp>
          </a:bodyPr>
          <a:lstStyle/>
          <a:p>
            <a:pPr algn="ct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Doctrine</a:t>
            </a: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That Makes Us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Different</a:t>
            </a:r>
            <a:endPar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endParaRPr>
          </a:p>
        </p:txBody>
      </p:sp>
      <p:pic>
        <p:nvPicPr>
          <p:cNvPr id="3" name="Picture 6" descr="Was Peter the First Pope? - YouTube">
            <a:extLst>
              <a:ext uri="{FF2B5EF4-FFF2-40B4-BE49-F238E27FC236}">
                <a16:creationId xmlns:a16="http://schemas.microsoft.com/office/drawing/2014/main" id="{29582352-F9F4-6033-52C1-1F97E189887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50143" y="3771275"/>
            <a:ext cx="5043714" cy="283708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8400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91DF03-7521-8480-9823-D8A89DFA1A0B}"/>
              </a:ext>
            </a:extLst>
          </p:cNvPr>
          <p:cNvSpPr>
            <a:spLocks noGrp="1"/>
          </p:cNvSpPr>
          <p:nvPr>
            <p:ph idx="1"/>
          </p:nvPr>
        </p:nvSpPr>
        <p:spPr>
          <a:xfrm>
            <a:off x="337457" y="642257"/>
            <a:ext cx="8469085" cy="5534706"/>
          </a:xfrm>
        </p:spPr>
        <p:txBody>
          <a:bodyPr>
            <a:normAutofit lnSpcReduction="10000"/>
          </a:bodyPr>
          <a:lstStyle/>
          <a:p>
            <a:r>
              <a:rPr lang="en-US" sz="3000" dirty="0"/>
              <a:t>“St. Peter was made the first Pope by Jesus himself and was given complete authority over the whole church” </a:t>
            </a:r>
            <a:r>
              <a:rPr lang="en-US" sz="2400" dirty="0"/>
              <a:t>(W.J. Cogan, A Catechism for Adults 48). </a:t>
            </a:r>
          </a:p>
          <a:p>
            <a:endParaRPr lang="en-US" dirty="0"/>
          </a:p>
          <a:p>
            <a:r>
              <a:rPr lang="en-US" sz="3000" dirty="0"/>
              <a:t>“The pope is acknowledged to have this supreme position in the Church because he is the legitimate successor of St. Peter whom Christ created head of the infant Church. For Christ, speaking to St. Peter alone, gave him this primacy of jurisdiction with the manifest intention that his successors should enjoy the same powers” </a:t>
            </a:r>
            <a:r>
              <a:rPr lang="en-US" sz="2400" dirty="0"/>
              <a:t>(The Catholic People’s Encyclopedia 816-817). </a:t>
            </a:r>
          </a:p>
          <a:p>
            <a:endParaRPr lang="en-US" dirty="0"/>
          </a:p>
        </p:txBody>
      </p:sp>
    </p:spTree>
    <p:extLst>
      <p:ext uri="{BB962C8B-B14F-4D97-AF65-F5344CB8AC3E}">
        <p14:creationId xmlns:p14="http://schemas.microsoft.com/office/powerpoint/2010/main" val="24975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44137-10F5-4A8C-C755-F886BE57C0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7DC73-EAD8-92B9-20B1-FFD1EF9135EC}"/>
              </a:ext>
            </a:extLst>
          </p:cNvPr>
          <p:cNvSpPr>
            <a:spLocks noGrp="1"/>
          </p:cNvSpPr>
          <p:nvPr>
            <p:ph type="title"/>
          </p:nvPr>
        </p:nvSpPr>
        <p:spPr>
          <a:xfrm>
            <a:off x="628650" y="365126"/>
            <a:ext cx="7886700" cy="962931"/>
          </a:xfrm>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Matthew 16:18-19</a:t>
            </a:r>
          </a:p>
        </p:txBody>
      </p:sp>
      <p:sp>
        <p:nvSpPr>
          <p:cNvPr id="3" name="Content Placeholder 2">
            <a:extLst>
              <a:ext uri="{FF2B5EF4-FFF2-40B4-BE49-F238E27FC236}">
                <a16:creationId xmlns:a16="http://schemas.microsoft.com/office/drawing/2014/main" id="{A82368C9-5424-9648-06D7-CD1EDDF578EA}"/>
              </a:ext>
            </a:extLst>
          </p:cNvPr>
          <p:cNvSpPr>
            <a:spLocks noGrp="1"/>
          </p:cNvSpPr>
          <p:nvPr>
            <p:ph idx="1"/>
          </p:nvPr>
        </p:nvSpPr>
        <p:spPr/>
        <p:txBody>
          <a:bodyPr>
            <a:normAutofit/>
          </a:bodyPr>
          <a:lstStyle/>
          <a:p>
            <a:pPr marL="0" indent="0" algn="ctr">
              <a:buNone/>
            </a:pPr>
            <a:r>
              <a:rPr lang="en-US" sz="3200" b="1" dirty="0"/>
              <a:t>The “Rock”</a:t>
            </a:r>
          </a:p>
          <a:p>
            <a:r>
              <a:rPr lang="en-US" i="1" dirty="0"/>
              <a:t>“you are Peter (</a:t>
            </a:r>
            <a:r>
              <a:rPr lang="en-US" b="1" i="1" dirty="0"/>
              <a:t>petros</a:t>
            </a:r>
            <a:r>
              <a:rPr lang="en-US" i="1" dirty="0"/>
              <a:t>), and on this rock (</a:t>
            </a:r>
            <a:r>
              <a:rPr lang="en-US" b="1" i="1" dirty="0" err="1"/>
              <a:t>petra</a:t>
            </a:r>
            <a:r>
              <a:rPr lang="en-US" i="1" dirty="0"/>
              <a:t>) </a:t>
            </a:r>
            <a:br>
              <a:rPr lang="en-US" i="1" dirty="0"/>
            </a:br>
            <a:r>
              <a:rPr lang="en-US" i="1" dirty="0"/>
              <a:t>I will build My church”</a:t>
            </a:r>
          </a:p>
          <a:p>
            <a:endParaRPr lang="en-US" sz="800" i="1" dirty="0"/>
          </a:p>
          <a:p>
            <a:r>
              <a:rPr lang="en-US" b="1" dirty="0"/>
              <a:t>Petros</a:t>
            </a:r>
            <a:r>
              <a:rPr lang="en-US" dirty="0"/>
              <a:t> – “a piece of rock” </a:t>
            </a:r>
          </a:p>
          <a:p>
            <a:r>
              <a:rPr lang="en-US" b="1" dirty="0"/>
              <a:t>Petra</a:t>
            </a:r>
            <a:r>
              <a:rPr lang="en-US" dirty="0"/>
              <a:t> – “a mass of rock” </a:t>
            </a:r>
          </a:p>
          <a:p>
            <a:endParaRPr lang="en-US" dirty="0"/>
          </a:p>
          <a:p>
            <a:r>
              <a:rPr lang="en-US" dirty="0"/>
              <a:t>These words are NOT interchangeable – they actually contrast one another. </a:t>
            </a:r>
          </a:p>
        </p:txBody>
      </p:sp>
    </p:spTree>
    <p:extLst>
      <p:ext uri="{BB962C8B-B14F-4D97-AF65-F5344CB8AC3E}">
        <p14:creationId xmlns:p14="http://schemas.microsoft.com/office/powerpoint/2010/main" val="2974258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A9F9C-3111-024E-6842-29466F656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FDDBC7-41B2-F665-5F55-5346BC5A13F5}"/>
              </a:ext>
            </a:extLst>
          </p:cNvPr>
          <p:cNvSpPr>
            <a:spLocks noGrp="1"/>
          </p:cNvSpPr>
          <p:nvPr>
            <p:ph type="title"/>
          </p:nvPr>
        </p:nvSpPr>
        <p:spPr>
          <a:xfrm>
            <a:off x="628650" y="365126"/>
            <a:ext cx="7886700" cy="962931"/>
          </a:xfrm>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Matthew 16:18-19</a:t>
            </a:r>
          </a:p>
        </p:txBody>
      </p:sp>
      <p:sp>
        <p:nvSpPr>
          <p:cNvPr id="3" name="Content Placeholder 2">
            <a:extLst>
              <a:ext uri="{FF2B5EF4-FFF2-40B4-BE49-F238E27FC236}">
                <a16:creationId xmlns:a16="http://schemas.microsoft.com/office/drawing/2014/main" id="{FF76C7DE-56B8-55AC-EE8B-9E47C9244F1A}"/>
              </a:ext>
            </a:extLst>
          </p:cNvPr>
          <p:cNvSpPr>
            <a:spLocks noGrp="1"/>
          </p:cNvSpPr>
          <p:nvPr>
            <p:ph idx="1"/>
          </p:nvPr>
        </p:nvSpPr>
        <p:spPr/>
        <p:txBody>
          <a:bodyPr/>
          <a:lstStyle/>
          <a:p>
            <a:pPr marL="0" indent="0" algn="ctr">
              <a:buNone/>
            </a:pPr>
            <a:r>
              <a:rPr lang="en-US" sz="3200" b="1" dirty="0"/>
              <a:t>The “Keys”</a:t>
            </a:r>
          </a:p>
          <a:p>
            <a:r>
              <a:rPr lang="en-US" dirty="0"/>
              <a:t>Represents authority: unlock, open, grant access or admittance. </a:t>
            </a:r>
          </a:p>
          <a:p>
            <a:endParaRPr lang="en-US" sz="800" dirty="0"/>
          </a:p>
          <a:p>
            <a:r>
              <a:rPr lang="en-US" dirty="0"/>
              <a:t>This binding and loosing authority was given to all the apostles – not just Peter.</a:t>
            </a:r>
          </a:p>
          <a:p>
            <a:r>
              <a:rPr lang="en-US" dirty="0"/>
              <a:t>Matthew 18:18; John 20:22-23</a:t>
            </a:r>
          </a:p>
        </p:txBody>
      </p:sp>
    </p:spTree>
    <p:extLst>
      <p:ext uri="{BB962C8B-B14F-4D97-AF65-F5344CB8AC3E}">
        <p14:creationId xmlns:p14="http://schemas.microsoft.com/office/powerpoint/2010/main" val="2829193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3C3AA-33E1-12DC-5210-6B90B697AC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0CF5A-605E-955C-4410-E66D17B1B71A}"/>
              </a:ext>
            </a:extLst>
          </p:cNvPr>
          <p:cNvSpPr>
            <a:spLocks noGrp="1"/>
          </p:cNvSpPr>
          <p:nvPr>
            <p:ph type="title"/>
          </p:nvPr>
        </p:nvSpPr>
        <p:spPr>
          <a:xfrm>
            <a:off x="628650" y="365126"/>
            <a:ext cx="7886700" cy="962931"/>
          </a:xfrm>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Matthew 16:18-19</a:t>
            </a:r>
          </a:p>
        </p:txBody>
      </p:sp>
      <p:sp>
        <p:nvSpPr>
          <p:cNvPr id="3" name="Content Placeholder 2">
            <a:extLst>
              <a:ext uri="{FF2B5EF4-FFF2-40B4-BE49-F238E27FC236}">
                <a16:creationId xmlns:a16="http://schemas.microsoft.com/office/drawing/2014/main" id="{BABC660D-DA6A-A64A-AC41-2BD9BB912478}"/>
              </a:ext>
            </a:extLst>
          </p:cNvPr>
          <p:cNvSpPr>
            <a:spLocks noGrp="1"/>
          </p:cNvSpPr>
          <p:nvPr>
            <p:ph idx="1"/>
          </p:nvPr>
        </p:nvSpPr>
        <p:spPr/>
        <p:txBody>
          <a:bodyPr/>
          <a:lstStyle/>
          <a:p>
            <a:pPr marL="0" indent="0" algn="ctr">
              <a:buNone/>
            </a:pPr>
            <a:r>
              <a:rPr lang="en-US" sz="3200" b="1" dirty="0"/>
              <a:t>The Context</a:t>
            </a:r>
          </a:p>
          <a:p>
            <a:r>
              <a:rPr lang="en-US" dirty="0"/>
              <a:t>The entire context of Matthew 16:13-20 is centered on the identity of Jesus. </a:t>
            </a:r>
          </a:p>
          <a:p>
            <a:r>
              <a:rPr lang="en-US" i="1" dirty="0"/>
              <a:t>“Who do men say that I, the Son of Man, am?”</a:t>
            </a:r>
          </a:p>
          <a:p>
            <a:r>
              <a:rPr lang="en-US" i="1" dirty="0"/>
              <a:t>“Who do you say that I am?”</a:t>
            </a:r>
          </a:p>
          <a:p>
            <a:r>
              <a:rPr lang="en-US" i="1" dirty="0"/>
              <a:t>“You are the Christ, the Son of the living God.” </a:t>
            </a:r>
          </a:p>
          <a:p>
            <a:endParaRPr lang="en-US" sz="800" dirty="0"/>
          </a:p>
          <a:p>
            <a:r>
              <a:rPr lang="en-US" dirty="0"/>
              <a:t>The </a:t>
            </a:r>
            <a:r>
              <a:rPr lang="en-US" i="1" dirty="0"/>
              <a:t>“rock” </a:t>
            </a:r>
            <a:r>
              <a:rPr lang="en-US" dirty="0"/>
              <a:t>is the truth confessed by Peter!</a:t>
            </a:r>
          </a:p>
        </p:txBody>
      </p:sp>
    </p:spTree>
    <p:extLst>
      <p:ext uri="{BB962C8B-B14F-4D97-AF65-F5344CB8AC3E}">
        <p14:creationId xmlns:p14="http://schemas.microsoft.com/office/powerpoint/2010/main" val="1646985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E68094-00EC-CDCD-5054-73D25774A9B9}"/>
              </a:ext>
            </a:extLst>
          </p:cNvPr>
          <p:cNvSpPr>
            <a:spLocks noGrp="1"/>
          </p:cNvSpPr>
          <p:nvPr>
            <p:ph type="title"/>
          </p:nvPr>
        </p:nvSpPr>
        <p:spPr>
          <a:xfrm>
            <a:off x="628650" y="365126"/>
            <a:ext cx="7886700" cy="1050017"/>
          </a:xfrm>
          <a:solidFill>
            <a:schemeClr val="accent5">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Peter Was </a:t>
            </a:r>
            <a:r>
              <a:rPr lang="en-US" b="1" u="sng" dirty="0">
                <a:solidFill>
                  <a:schemeClr val="bg1"/>
                </a:solidFill>
                <a:latin typeface="+mn-lt"/>
              </a:rPr>
              <a:t>Not</a:t>
            </a:r>
            <a:r>
              <a:rPr lang="en-US" b="1" dirty="0">
                <a:solidFill>
                  <a:schemeClr val="bg1"/>
                </a:solidFill>
                <a:latin typeface="+mn-lt"/>
              </a:rPr>
              <a:t> the First Pope</a:t>
            </a:r>
          </a:p>
        </p:txBody>
      </p:sp>
      <p:sp>
        <p:nvSpPr>
          <p:cNvPr id="5" name="Content Placeholder 4">
            <a:extLst>
              <a:ext uri="{FF2B5EF4-FFF2-40B4-BE49-F238E27FC236}">
                <a16:creationId xmlns:a16="http://schemas.microsoft.com/office/drawing/2014/main" id="{1BDE1F25-8785-B77F-C0E3-BD6DB8FEBC72}"/>
              </a:ext>
            </a:extLst>
          </p:cNvPr>
          <p:cNvSpPr>
            <a:spLocks noGrp="1"/>
          </p:cNvSpPr>
          <p:nvPr>
            <p:ph idx="1"/>
          </p:nvPr>
        </p:nvSpPr>
        <p:spPr/>
        <p:txBody>
          <a:bodyPr/>
          <a:lstStyle/>
          <a:p>
            <a:pPr marL="514350" indent="-514350">
              <a:buFont typeface="+mj-lt"/>
              <a:buAutoNum type="arabicPeriod"/>
            </a:pPr>
            <a:r>
              <a:rPr lang="en-US" dirty="0"/>
              <a:t>Peter was married - </a:t>
            </a:r>
            <a:r>
              <a:rPr lang="en-US" dirty="0">
                <a:solidFill>
                  <a:schemeClr val="accent5">
                    <a:lumMod val="50000"/>
                  </a:schemeClr>
                </a:solidFill>
              </a:rPr>
              <a:t>Matt. 8:14; 1 Cor. 9:4 </a:t>
            </a:r>
          </a:p>
          <a:p>
            <a:pPr marL="514350" indent="-514350">
              <a:buFont typeface="+mj-lt"/>
              <a:buAutoNum type="arabicPeriod"/>
            </a:pPr>
            <a:r>
              <a:rPr lang="en-US" dirty="0"/>
              <a:t>Peter was not said to be the greatest - </a:t>
            </a:r>
            <a:br>
              <a:rPr lang="en-US" dirty="0"/>
            </a:br>
            <a:r>
              <a:rPr lang="en-US" dirty="0">
                <a:solidFill>
                  <a:schemeClr val="accent5">
                    <a:lumMod val="50000"/>
                  </a:schemeClr>
                </a:solidFill>
              </a:rPr>
              <a:t>Matt. 18:1</a:t>
            </a:r>
          </a:p>
          <a:p>
            <a:pPr marL="514350" indent="-514350">
              <a:buFont typeface="+mj-lt"/>
              <a:buAutoNum type="arabicPeriod"/>
            </a:pPr>
            <a:r>
              <a:rPr lang="en-US" dirty="0"/>
              <a:t>Peter and John were sent - </a:t>
            </a:r>
            <a:r>
              <a:rPr lang="en-US" dirty="0">
                <a:solidFill>
                  <a:schemeClr val="accent5">
                    <a:lumMod val="50000"/>
                  </a:schemeClr>
                </a:solidFill>
              </a:rPr>
              <a:t>Acts 8:14</a:t>
            </a:r>
          </a:p>
          <a:p>
            <a:pPr marL="514350" indent="-514350">
              <a:buFont typeface="+mj-lt"/>
              <a:buAutoNum type="arabicPeriod"/>
            </a:pPr>
            <a:r>
              <a:rPr lang="en-US" dirty="0"/>
              <a:t>Peter did not allow men to worship him - </a:t>
            </a:r>
            <a:br>
              <a:rPr lang="en-US" dirty="0"/>
            </a:br>
            <a:r>
              <a:rPr lang="en-US" dirty="0">
                <a:solidFill>
                  <a:schemeClr val="accent5">
                    <a:lumMod val="50000"/>
                  </a:schemeClr>
                </a:solidFill>
              </a:rPr>
              <a:t>Acts 10:25-26</a:t>
            </a:r>
          </a:p>
          <a:p>
            <a:pPr marL="514350" indent="-514350">
              <a:buFont typeface="+mj-lt"/>
              <a:buAutoNum type="arabicPeriod"/>
            </a:pPr>
            <a:r>
              <a:rPr lang="en-US" dirty="0"/>
              <a:t>Peter did not preside over the council at Jerusalem in </a:t>
            </a:r>
            <a:r>
              <a:rPr lang="en-US" dirty="0">
                <a:solidFill>
                  <a:schemeClr val="accent5">
                    <a:lumMod val="50000"/>
                  </a:schemeClr>
                </a:solidFill>
              </a:rPr>
              <a:t>Acts 15</a:t>
            </a:r>
          </a:p>
          <a:p>
            <a:pPr marL="514350" indent="-514350">
              <a:buFont typeface="+mj-lt"/>
              <a:buAutoNum type="arabicPeriod"/>
            </a:pPr>
            <a:endParaRPr lang="en-US" dirty="0"/>
          </a:p>
        </p:txBody>
      </p:sp>
    </p:spTree>
    <p:extLst>
      <p:ext uri="{BB962C8B-B14F-4D97-AF65-F5344CB8AC3E}">
        <p14:creationId xmlns:p14="http://schemas.microsoft.com/office/powerpoint/2010/main" val="849433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left)">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left)">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255BF-BDF0-DF9F-5210-50732C33DA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7593C30-81B6-8A08-E78E-8B4F09D221C1}"/>
              </a:ext>
            </a:extLst>
          </p:cNvPr>
          <p:cNvSpPr>
            <a:spLocks noGrp="1"/>
          </p:cNvSpPr>
          <p:nvPr>
            <p:ph type="title"/>
          </p:nvPr>
        </p:nvSpPr>
        <p:spPr>
          <a:xfrm>
            <a:off x="628650" y="365126"/>
            <a:ext cx="7886700" cy="1050017"/>
          </a:xfrm>
          <a:solidFill>
            <a:schemeClr val="accent5">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Peter Was </a:t>
            </a:r>
            <a:r>
              <a:rPr lang="en-US" b="1" u="sng" dirty="0">
                <a:solidFill>
                  <a:schemeClr val="bg1"/>
                </a:solidFill>
                <a:latin typeface="+mn-lt"/>
              </a:rPr>
              <a:t>Not</a:t>
            </a:r>
            <a:r>
              <a:rPr lang="en-US" b="1" dirty="0">
                <a:solidFill>
                  <a:schemeClr val="bg1"/>
                </a:solidFill>
                <a:latin typeface="+mn-lt"/>
              </a:rPr>
              <a:t> the First Pope</a:t>
            </a:r>
          </a:p>
        </p:txBody>
      </p:sp>
      <p:sp>
        <p:nvSpPr>
          <p:cNvPr id="5" name="Content Placeholder 4">
            <a:extLst>
              <a:ext uri="{FF2B5EF4-FFF2-40B4-BE49-F238E27FC236}">
                <a16:creationId xmlns:a16="http://schemas.microsoft.com/office/drawing/2014/main" id="{090C081A-DD4F-A3BC-30E7-2B1A3EB465CF}"/>
              </a:ext>
            </a:extLst>
          </p:cNvPr>
          <p:cNvSpPr>
            <a:spLocks noGrp="1"/>
          </p:cNvSpPr>
          <p:nvPr>
            <p:ph idx="1"/>
          </p:nvPr>
        </p:nvSpPr>
        <p:spPr/>
        <p:txBody>
          <a:bodyPr>
            <a:normAutofit/>
          </a:bodyPr>
          <a:lstStyle/>
          <a:p>
            <a:pPr marL="514350" indent="-514350">
              <a:buFont typeface="+mj-lt"/>
              <a:buAutoNum type="arabicPeriod" startAt="6"/>
            </a:pPr>
            <a:r>
              <a:rPr lang="en-US" dirty="0"/>
              <a:t>James, Peter, and John were seen as pillars of the church in Jerusalem - </a:t>
            </a:r>
            <a:r>
              <a:rPr lang="en-US" dirty="0">
                <a:solidFill>
                  <a:schemeClr val="accent5">
                    <a:lumMod val="50000"/>
                  </a:schemeClr>
                </a:solidFill>
              </a:rPr>
              <a:t>Gal. 2:9 </a:t>
            </a:r>
          </a:p>
          <a:p>
            <a:pPr marL="514350" indent="-514350">
              <a:buFont typeface="+mj-lt"/>
              <a:buAutoNum type="arabicPeriod" startAt="6"/>
            </a:pPr>
            <a:r>
              <a:rPr lang="en-US" dirty="0"/>
              <a:t>Peter was publicly rebuked by Paul for his sin - </a:t>
            </a:r>
            <a:br>
              <a:rPr lang="en-US" dirty="0"/>
            </a:br>
            <a:r>
              <a:rPr lang="en-US" dirty="0">
                <a:solidFill>
                  <a:schemeClr val="accent5">
                    <a:lumMod val="50000"/>
                  </a:schemeClr>
                </a:solidFill>
              </a:rPr>
              <a:t>Gal. 2:11-14</a:t>
            </a:r>
          </a:p>
          <a:p>
            <a:pPr marL="514350" indent="-514350">
              <a:buFont typeface="+mj-lt"/>
              <a:buAutoNum type="arabicPeriod" startAt="6"/>
            </a:pPr>
            <a:r>
              <a:rPr lang="en-US" dirty="0"/>
              <a:t>Peter never used papal titles - </a:t>
            </a:r>
            <a:br>
              <a:rPr lang="en-US" dirty="0"/>
            </a:br>
            <a:r>
              <a:rPr lang="en-US" dirty="0">
                <a:solidFill>
                  <a:schemeClr val="accent5">
                    <a:lumMod val="50000"/>
                  </a:schemeClr>
                </a:solidFill>
              </a:rPr>
              <a:t>1 Peter 1:1</a:t>
            </a:r>
            <a:br>
              <a:rPr lang="en-US" dirty="0">
                <a:solidFill>
                  <a:schemeClr val="accent5">
                    <a:lumMod val="50000"/>
                  </a:schemeClr>
                </a:solidFill>
              </a:rPr>
            </a:br>
            <a:r>
              <a:rPr lang="en-US" dirty="0">
                <a:solidFill>
                  <a:schemeClr val="accent5">
                    <a:lumMod val="50000"/>
                  </a:schemeClr>
                </a:solidFill>
              </a:rPr>
              <a:t>2 Peter 1:1 </a:t>
            </a:r>
            <a:br>
              <a:rPr lang="en-US" dirty="0">
                <a:solidFill>
                  <a:schemeClr val="accent5">
                    <a:lumMod val="50000"/>
                  </a:schemeClr>
                </a:solidFill>
              </a:rPr>
            </a:br>
            <a:r>
              <a:rPr lang="en-US" dirty="0">
                <a:solidFill>
                  <a:schemeClr val="accent5">
                    <a:lumMod val="50000"/>
                  </a:schemeClr>
                </a:solidFill>
              </a:rPr>
              <a:t>1 Peter 5:1</a:t>
            </a:r>
            <a:endParaRPr lang="en-US" dirty="0"/>
          </a:p>
        </p:txBody>
      </p:sp>
    </p:spTree>
    <p:extLst>
      <p:ext uri="{BB962C8B-B14F-4D97-AF65-F5344CB8AC3E}">
        <p14:creationId xmlns:p14="http://schemas.microsoft.com/office/powerpoint/2010/main" val="950159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C4431D-8189-8F06-408F-0BF96DB88801}"/>
              </a:ext>
            </a:extLst>
          </p:cNvPr>
          <p:cNvSpPr>
            <a:spLocks noGrp="1"/>
          </p:cNvSpPr>
          <p:nvPr>
            <p:ph idx="1"/>
          </p:nvPr>
        </p:nvSpPr>
        <p:spPr>
          <a:xfrm>
            <a:off x="628650" y="1520822"/>
            <a:ext cx="7886700" cy="4351338"/>
          </a:xfrm>
        </p:spPr>
        <p:txBody>
          <a:bodyPr>
            <a:normAutofit/>
          </a:bodyPr>
          <a:lstStyle/>
          <a:p>
            <a:pPr marL="0" indent="0">
              <a:buNone/>
            </a:pPr>
            <a:r>
              <a:rPr lang="en-US" sz="3200" b="1" i="1" dirty="0"/>
              <a:t>And He </a:t>
            </a:r>
            <a:r>
              <a:rPr lang="en-US" sz="3200" dirty="0"/>
              <a:t>(Christ – not Peter) </a:t>
            </a:r>
            <a:r>
              <a:rPr lang="en-US" sz="3200" b="1" i="1" dirty="0"/>
              <a:t>is the head of the body, the church, who is the beginning, the firstborn from the dead, that in all things He </a:t>
            </a:r>
            <a:r>
              <a:rPr lang="en-US" sz="3200" dirty="0"/>
              <a:t>(Christ – not Peter)</a:t>
            </a:r>
            <a:r>
              <a:rPr lang="en-US" sz="3200" i="1" dirty="0"/>
              <a:t> </a:t>
            </a:r>
            <a:r>
              <a:rPr lang="en-US" sz="3200" b="1" i="1" dirty="0"/>
              <a:t>may have the preeminence. </a:t>
            </a:r>
          </a:p>
          <a:p>
            <a:pPr marL="0" indent="0" algn="r">
              <a:buNone/>
            </a:pPr>
            <a:r>
              <a:rPr lang="en-US" sz="3200" dirty="0"/>
              <a:t>Colossians 1:18</a:t>
            </a:r>
          </a:p>
        </p:txBody>
      </p:sp>
    </p:spTree>
    <p:extLst>
      <p:ext uri="{BB962C8B-B14F-4D97-AF65-F5344CB8AC3E}">
        <p14:creationId xmlns:p14="http://schemas.microsoft.com/office/powerpoint/2010/main" val="172453711"/>
      </p:ext>
    </p:extLst>
  </p:cSld>
  <p:clrMapOvr>
    <a:masterClrMapping/>
  </p:clrMapOvr>
  <p:transition spd="slow">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6656</TotalTime>
  <Words>438</Words>
  <Application>Microsoft Office PowerPoint</Application>
  <PresentationFormat>On-screen Show (4:3)</PresentationFormat>
  <Paragraphs>39</Paragraphs>
  <Slides>10</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10</vt:i4>
      </vt:variant>
    </vt:vector>
  </HeadingPairs>
  <TitlesOfParts>
    <vt:vector size="19" baseType="lpstr">
      <vt:lpstr>Aptos</vt:lpstr>
      <vt:lpstr>Aptos Display</vt:lpstr>
      <vt:lpstr>Arial</vt:lpstr>
      <vt:lpstr>Calibri</vt:lpstr>
      <vt:lpstr>Century Gothic</vt:lpstr>
      <vt:lpstr>Wingdings 3</vt:lpstr>
      <vt:lpstr>2_Ion Boardroom</vt:lpstr>
      <vt:lpstr>Office Theme</vt:lpstr>
      <vt:lpstr>1_Office Theme</vt:lpstr>
      <vt:lpstr>PowerPoint Presentation</vt:lpstr>
      <vt:lpstr>Doctrine  That Makes Us  Different</vt:lpstr>
      <vt:lpstr>PowerPoint Presentation</vt:lpstr>
      <vt:lpstr>Matthew 16:18-19</vt:lpstr>
      <vt:lpstr>Matthew 16:18-19</vt:lpstr>
      <vt:lpstr>Matthew 16:18-19</vt:lpstr>
      <vt:lpstr>Peter Was Not the First Pope</vt:lpstr>
      <vt:lpstr>Peter Was Not the First Pope</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291</cp:revision>
  <dcterms:created xsi:type="dcterms:W3CDTF">2008-03-16T18:22:36Z</dcterms:created>
  <dcterms:modified xsi:type="dcterms:W3CDTF">2025-11-23T18:37:01Z</dcterms:modified>
</cp:coreProperties>
</file>