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 id="2147483747" r:id="rId2"/>
    <p:sldMasterId id="2147483759" r:id="rId3"/>
  </p:sldMasterIdLst>
  <p:notesMasterIdLst>
    <p:notesMasterId r:id="rId26"/>
  </p:notesMasterIdLst>
  <p:sldIdLst>
    <p:sldId id="259" r:id="rId4"/>
    <p:sldId id="256" r:id="rId5"/>
    <p:sldId id="257" r:id="rId6"/>
    <p:sldId id="263" r:id="rId7"/>
    <p:sldId id="757" r:id="rId8"/>
    <p:sldId id="265"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73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259"/>
            <p14:sldId id="256"/>
            <p14:sldId id="257"/>
            <p14:sldId id="263"/>
            <p14:sldId id="757"/>
            <p14:sldId id="265"/>
            <p14:sldId id="264"/>
            <p14:sldId id="266"/>
            <p14:sldId id="267"/>
            <p14:sldId id="268"/>
            <p14:sldId id="269"/>
            <p14:sldId id="270"/>
            <p14:sldId id="271"/>
            <p14:sldId id="272"/>
            <p14:sldId id="273"/>
            <p14:sldId id="274"/>
            <p14:sldId id="275"/>
            <p14:sldId id="276"/>
            <p14:sldId id="277"/>
            <p14:sldId id="278"/>
            <p14:sldId id="279"/>
          </p14:sldIdLst>
        </p14:section>
        <p14:section name="Song" id="{0E89271B-AEF7-417E-BEAD-CBF4682F4AAA}">
          <p14:sldIdLst/>
        </p14:section>
        <p14:section name="End" id="{9DF123F3-2949-4C9A-9B17-20F16A955194}">
          <p14:sldIdLst>
            <p14:sldId id="73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03" autoAdjust="0"/>
    <p:restoredTop sz="86469" autoAdjust="0"/>
  </p:normalViewPr>
  <p:slideViewPr>
    <p:cSldViewPr>
      <p:cViewPr varScale="1">
        <p:scale>
          <a:sx n="68" d="100"/>
          <a:sy n="68" d="100"/>
        </p:scale>
        <p:origin x="987" y="26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22</a:t>
            </a:fld>
            <a:endParaRPr lang="en-US"/>
          </a:p>
        </p:txBody>
      </p:sp>
    </p:spTree>
    <p:extLst>
      <p:ext uri="{BB962C8B-B14F-4D97-AF65-F5344CB8AC3E}">
        <p14:creationId xmlns:p14="http://schemas.microsoft.com/office/powerpoint/2010/main" val="957344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C7FE75E-3C0F-4A3D-B82C-6C4A9BAC9F91}"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2133912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020493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200340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3362496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7231110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DE57E1-2A57-4C54-9A2B-C4D5D90A5AC5}"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4234105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DE57E1-2A57-4C54-9A2B-C4D5D90A5AC5}"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060148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DE57E1-2A57-4C54-9A2B-C4D5D90A5AC5}" type="datetimeFigureOut">
              <a:rPr lang="en-US" smtClean="0"/>
              <a:t>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114264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DE57E1-2A57-4C54-9A2B-C4D5D90A5AC5}" type="datetimeFigureOut">
              <a:rPr lang="en-US" smtClean="0"/>
              <a:t>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22149800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DE57E1-2A57-4C54-9A2B-C4D5D90A5AC5}" type="datetimeFigureOut">
              <a:rPr lang="en-US" smtClean="0"/>
              <a:t>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9779119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DE57E1-2A57-4C54-9A2B-C4D5D90A5AC5}"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481570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7FE75E-3C0F-4A3D-B82C-6C4A9BAC9F91}"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7284849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DE57E1-2A57-4C54-9A2B-C4D5D90A5AC5}"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33391656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5665281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29041521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6A9C2F-5EA9-4095-9ECB-0CE02F9C88E8}"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1A717-CD06-4650-AF9C-33856E90FE27}" type="slidenum">
              <a:rPr lang="en-US" smtClean="0"/>
              <a:t>‹#›</a:t>
            </a:fld>
            <a:endParaRPr lang="en-US"/>
          </a:p>
        </p:txBody>
      </p:sp>
    </p:spTree>
    <p:extLst>
      <p:ext uri="{BB962C8B-B14F-4D97-AF65-F5344CB8AC3E}">
        <p14:creationId xmlns:p14="http://schemas.microsoft.com/office/powerpoint/2010/main" val="22418181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6A9C2F-5EA9-4095-9ECB-0CE02F9C88E8}"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1A717-CD06-4650-AF9C-33856E90FE27}" type="slidenum">
              <a:rPr lang="en-US" smtClean="0"/>
              <a:t>‹#›</a:t>
            </a:fld>
            <a:endParaRPr lang="en-US"/>
          </a:p>
        </p:txBody>
      </p:sp>
    </p:spTree>
    <p:extLst>
      <p:ext uri="{BB962C8B-B14F-4D97-AF65-F5344CB8AC3E}">
        <p14:creationId xmlns:p14="http://schemas.microsoft.com/office/powerpoint/2010/main" val="20305711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6A9C2F-5EA9-4095-9ECB-0CE02F9C88E8}"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1A717-CD06-4650-AF9C-33856E90FE27}" type="slidenum">
              <a:rPr lang="en-US" smtClean="0"/>
              <a:t>‹#›</a:t>
            </a:fld>
            <a:endParaRPr lang="en-US"/>
          </a:p>
        </p:txBody>
      </p:sp>
    </p:spTree>
    <p:extLst>
      <p:ext uri="{BB962C8B-B14F-4D97-AF65-F5344CB8AC3E}">
        <p14:creationId xmlns:p14="http://schemas.microsoft.com/office/powerpoint/2010/main" val="33689445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6A9C2F-5EA9-4095-9ECB-0CE02F9C88E8}"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1A717-CD06-4650-AF9C-33856E90FE27}" type="slidenum">
              <a:rPr lang="en-US" smtClean="0"/>
              <a:t>‹#›</a:t>
            </a:fld>
            <a:endParaRPr lang="en-US"/>
          </a:p>
        </p:txBody>
      </p:sp>
    </p:spTree>
    <p:extLst>
      <p:ext uri="{BB962C8B-B14F-4D97-AF65-F5344CB8AC3E}">
        <p14:creationId xmlns:p14="http://schemas.microsoft.com/office/powerpoint/2010/main" val="7222613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6A9C2F-5EA9-4095-9ECB-0CE02F9C88E8}" type="datetimeFigureOut">
              <a:rPr lang="en-US" smtClean="0"/>
              <a:t>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C1A717-CD06-4650-AF9C-33856E90FE27}" type="slidenum">
              <a:rPr lang="en-US" smtClean="0"/>
              <a:t>‹#›</a:t>
            </a:fld>
            <a:endParaRPr lang="en-US"/>
          </a:p>
        </p:txBody>
      </p:sp>
    </p:spTree>
    <p:extLst>
      <p:ext uri="{BB962C8B-B14F-4D97-AF65-F5344CB8AC3E}">
        <p14:creationId xmlns:p14="http://schemas.microsoft.com/office/powerpoint/2010/main" val="5786577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6A9C2F-5EA9-4095-9ECB-0CE02F9C88E8}" type="datetimeFigureOut">
              <a:rPr lang="en-US" smtClean="0"/>
              <a:t>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C1A717-CD06-4650-AF9C-33856E90FE27}" type="slidenum">
              <a:rPr lang="en-US" smtClean="0"/>
              <a:t>‹#›</a:t>
            </a:fld>
            <a:endParaRPr lang="en-US"/>
          </a:p>
        </p:txBody>
      </p:sp>
    </p:spTree>
    <p:extLst>
      <p:ext uri="{BB962C8B-B14F-4D97-AF65-F5344CB8AC3E}">
        <p14:creationId xmlns:p14="http://schemas.microsoft.com/office/powerpoint/2010/main" val="3089845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6A9C2F-5EA9-4095-9ECB-0CE02F9C88E8}" type="datetimeFigureOut">
              <a:rPr lang="en-US" smtClean="0"/>
              <a:t>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C1A717-CD06-4650-AF9C-33856E90FE27}" type="slidenum">
              <a:rPr lang="en-US" smtClean="0"/>
              <a:t>‹#›</a:t>
            </a:fld>
            <a:endParaRPr lang="en-US"/>
          </a:p>
        </p:txBody>
      </p:sp>
    </p:spTree>
    <p:extLst>
      <p:ext uri="{BB962C8B-B14F-4D97-AF65-F5344CB8AC3E}">
        <p14:creationId xmlns:p14="http://schemas.microsoft.com/office/powerpoint/2010/main" val="1624922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7FE75E-3C0F-4A3D-B82C-6C4A9BAC9F91}"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9818984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6A9C2F-5EA9-4095-9ECB-0CE02F9C88E8}"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1A717-CD06-4650-AF9C-33856E90FE27}" type="slidenum">
              <a:rPr lang="en-US" smtClean="0"/>
              <a:t>‹#›</a:t>
            </a:fld>
            <a:endParaRPr lang="en-US"/>
          </a:p>
        </p:txBody>
      </p:sp>
    </p:spTree>
    <p:extLst>
      <p:ext uri="{BB962C8B-B14F-4D97-AF65-F5344CB8AC3E}">
        <p14:creationId xmlns:p14="http://schemas.microsoft.com/office/powerpoint/2010/main" val="25003516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C6A9C2F-5EA9-4095-9ECB-0CE02F9C88E8}"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C1A717-CD06-4650-AF9C-33856E90FE27}" type="slidenum">
              <a:rPr lang="en-US" smtClean="0"/>
              <a:t>‹#›</a:t>
            </a:fld>
            <a:endParaRPr lang="en-US"/>
          </a:p>
        </p:txBody>
      </p:sp>
    </p:spTree>
    <p:extLst>
      <p:ext uri="{BB962C8B-B14F-4D97-AF65-F5344CB8AC3E}">
        <p14:creationId xmlns:p14="http://schemas.microsoft.com/office/powerpoint/2010/main" val="26580503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6A9C2F-5EA9-4095-9ECB-0CE02F9C88E8}"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1A717-CD06-4650-AF9C-33856E90FE27}" type="slidenum">
              <a:rPr lang="en-US" smtClean="0"/>
              <a:t>‹#›</a:t>
            </a:fld>
            <a:endParaRPr lang="en-US"/>
          </a:p>
        </p:txBody>
      </p:sp>
    </p:spTree>
    <p:extLst>
      <p:ext uri="{BB962C8B-B14F-4D97-AF65-F5344CB8AC3E}">
        <p14:creationId xmlns:p14="http://schemas.microsoft.com/office/powerpoint/2010/main" val="16354418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6A9C2F-5EA9-4095-9ECB-0CE02F9C88E8}"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C1A717-CD06-4650-AF9C-33856E90FE27}" type="slidenum">
              <a:rPr lang="en-US" smtClean="0"/>
              <a:t>‹#›</a:t>
            </a:fld>
            <a:endParaRPr lang="en-US"/>
          </a:p>
        </p:txBody>
      </p:sp>
    </p:spTree>
    <p:extLst>
      <p:ext uri="{BB962C8B-B14F-4D97-AF65-F5344CB8AC3E}">
        <p14:creationId xmlns:p14="http://schemas.microsoft.com/office/powerpoint/2010/main" val="158526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7FE75E-3C0F-4A3D-B82C-6C4A9BAC9F91}"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979077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C7FE75E-3C0F-4A3D-B82C-6C4A9BAC9F91}" type="datetimeFigureOut">
              <a:rPr lang="en-US" smtClean="0"/>
              <a:t>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718449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7FE75E-3C0F-4A3D-B82C-6C4A9BAC9F91}" type="datetimeFigureOut">
              <a:rPr lang="en-US" smtClean="0"/>
              <a:t>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423856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7FE75E-3C0F-4A3D-B82C-6C4A9BAC9F91}" type="datetimeFigureOut">
              <a:rPr lang="en-US" smtClean="0"/>
              <a:t>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335939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7FE75E-3C0F-4A3D-B82C-6C4A9BAC9F91}"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3738077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7FE75E-3C0F-4A3D-B82C-6C4A9BAC9F91}"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275DF8-9AF5-4E24-88A7-48EB9708DB9D}" type="slidenum">
              <a:rPr lang="en-US" smtClean="0"/>
              <a:t>‹#›</a:t>
            </a:fld>
            <a:endParaRPr lang="en-US"/>
          </a:p>
        </p:txBody>
      </p:sp>
    </p:spTree>
    <p:extLst>
      <p:ext uri="{BB962C8B-B14F-4D97-AF65-F5344CB8AC3E}">
        <p14:creationId xmlns:p14="http://schemas.microsoft.com/office/powerpoint/2010/main" val="1437923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7FE75E-3C0F-4A3D-B82C-6C4A9BAC9F91}" type="datetimeFigureOut">
              <a:rPr lang="en-US" smtClean="0"/>
              <a:t>11/9/2025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275DF8-9AF5-4E24-88A7-48EB9708DB9D}" type="slidenum">
              <a:rPr lang="en-US" smtClean="0"/>
              <a:t>‹#›</a:t>
            </a:fld>
            <a:endParaRPr lang="en-US"/>
          </a:p>
        </p:txBody>
      </p:sp>
    </p:spTree>
    <p:extLst>
      <p:ext uri="{BB962C8B-B14F-4D97-AF65-F5344CB8AC3E}">
        <p14:creationId xmlns:p14="http://schemas.microsoft.com/office/powerpoint/2010/main" val="122579760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0DE57E1-2A57-4C54-9A2B-C4D5D90A5AC5}" type="datetimeFigureOut">
              <a:rPr lang="en-US" smtClean="0"/>
              <a:t>11/9/2025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2CBFB3E4-B5B2-426C-AD0F-FD139FDE6B21}" type="slidenum">
              <a:rPr lang="en-US" smtClean="0"/>
              <a:t>‹#›</a:t>
            </a:fld>
            <a:endParaRPr lang="en-US"/>
          </a:p>
        </p:txBody>
      </p:sp>
    </p:spTree>
    <p:extLst>
      <p:ext uri="{BB962C8B-B14F-4D97-AF65-F5344CB8AC3E}">
        <p14:creationId xmlns:p14="http://schemas.microsoft.com/office/powerpoint/2010/main" val="3378667438"/>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C6A9C2F-5EA9-4095-9ECB-0CE02F9C88E8}" type="datetimeFigureOut">
              <a:rPr lang="en-US" smtClean="0"/>
              <a:t>11/9/2025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C1A717-CD06-4650-AF9C-33856E90FE27}" type="slidenum">
              <a:rPr lang="en-US" smtClean="0"/>
              <a:t>‹#›</a:t>
            </a:fld>
            <a:endParaRPr lang="en-US"/>
          </a:p>
        </p:txBody>
      </p:sp>
    </p:spTree>
    <p:extLst>
      <p:ext uri="{BB962C8B-B14F-4D97-AF65-F5344CB8AC3E}">
        <p14:creationId xmlns:p14="http://schemas.microsoft.com/office/powerpoint/2010/main" val="2721057367"/>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4.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6972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EB651-831F-911D-5EC6-F87EBAB51A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A72AE5-E2D6-5914-4786-17898F291C81}"/>
              </a:ext>
            </a:extLst>
          </p:cNvPr>
          <p:cNvSpPr>
            <a:spLocks noGrp="1"/>
          </p:cNvSpPr>
          <p:nvPr>
            <p:ph type="title"/>
          </p:nvPr>
        </p:nvSpPr>
        <p:spPr/>
        <p:txBody>
          <a:bodyPr/>
          <a:lstStyle/>
          <a:p>
            <a:pPr algn="ctr"/>
            <a:r>
              <a:rPr lang="en-US" b="1" dirty="0">
                <a:latin typeface="+mn-lt"/>
              </a:rPr>
              <a:t>Scriptural View of Imputation</a:t>
            </a:r>
          </a:p>
        </p:txBody>
      </p:sp>
      <p:pic>
        <p:nvPicPr>
          <p:cNvPr id="3074" name="Picture 2" descr="3+ Thousand Ledger Book Royalty-Free Images, Stock Photos &amp; Pictures |  Shutterstock">
            <a:extLst>
              <a:ext uri="{FF2B5EF4-FFF2-40B4-BE49-F238E27FC236}">
                <a16:creationId xmlns:a16="http://schemas.microsoft.com/office/drawing/2014/main" id="{B724BF4B-2B75-AD6B-DF88-9FD9E6E76F4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7551"/>
          <a:stretch>
            <a:fillRect/>
          </a:stretch>
        </p:blipFill>
        <p:spPr bwMode="auto">
          <a:xfrm>
            <a:off x="5434694" y="2786969"/>
            <a:ext cx="2476500" cy="2465615"/>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6" name="Picture 2" descr="Christ's Righteousness – The Bible In Your Hand">
            <a:extLst>
              <a:ext uri="{FF2B5EF4-FFF2-40B4-BE49-F238E27FC236}">
                <a16:creationId xmlns:a16="http://schemas.microsoft.com/office/drawing/2014/main" id="{D16D4191-B079-FDE7-4203-D27D421D7D5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8907" y="2786969"/>
            <a:ext cx="3301276" cy="2465615"/>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7" name="Multiplication Sign 6">
            <a:extLst>
              <a:ext uri="{FF2B5EF4-FFF2-40B4-BE49-F238E27FC236}">
                <a16:creationId xmlns:a16="http://schemas.microsoft.com/office/drawing/2014/main" id="{2A3BC1F7-9607-DDD5-8E2F-06E7AA84B07D}"/>
              </a:ext>
            </a:extLst>
          </p:cNvPr>
          <p:cNvSpPr/>
          <p:nvPr/>
        </p:nvSpPr>
        <p:spPr>
          <a:xfrm>
            <a:off x="238898" y="1799090"/>
            <a:ext cx="4901293" cy="4441371"/>
          </a:xfrm>
          <a:prstGeom prst="mathMultiply">
            <a:avLst>
              <a:gd name="adj1" fmla="val 5138"/>
            </a:avLst>
          </a:prstGeom>
          <a:solidFill>
            <a:srgbClr val="FF0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64937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D8D85-6E33-2437-AE56-6A9F5EE40A2D}"/>
              </a:ext>
            </a:extLst>
          </p:cNvPr>
          <p:cNvSpPr>
            <a:spLocks noGrp="1"/>
          </p:cNvSpPr>
          <p:nvPr>
            <p:ph type="title"/>
          </p:nvPr>
        </p:nvSpPr>
        <p:spPr/>
        <p:txBody>
          <a:bodyPr>
            <a:normAutofit/>
          </a:bodyPr>
          <a:lstStyle/>
          <a:p>
            <a:pPr algn="ctr"/>
            <a:r>
              <a:rPr lang="en-US" sz="3600" b="1" dirty="0">
                <a:latin typeface="+mn-lt"/>
              </a:rPr>
              <a:t>God forgives and removes our sins.</a:t>
            </a:r>
          </a:p>
        </p:txBody>
      </p:sp>
      <p:sp>
        <p:nvSpPr>
          <p:cNvPr id="5" name="Content Placeholder 4">
            <a:extLst>
              <a:ext uri="{FF2B5EF4-FFF2-40B4-BE49-F238E27FC236}">
                <a16:creationId xmlns:a16="http://schemas.microsoft.com/office/drawing/2014/main" id="{E1FDB1B3-2095-DE91-F7CE-EE7F34B6BC5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855774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1A504-60ED-B737-111B-1A5707C564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9C191D-A754-DC0A-0146-7F2484A1A2C4}"/>
              </a:ext>
            </a:extLst>
          </p:cNvPr>
          <p:cNvSpPr>
            <a:spLocks noGrp="1"/>
          </p:cNvSpPr>
          <p:nvPr>
            <p:ph type="title"/>
          </p:nvPr>
        </p:nvSpPr>
        <p:spPr/>
        <p:txBody>
          <a:bodyPr>
            <a:normAutofit/>
          </a:bodyPr>
          <a:lstStyle/>
          <a:p>
            <a:pPr algn="ctr"/>
            <a:r>
              <a:rPr lang="en-US" sz="3600" b="1" dirty="0">
                <a:latin typeface="+mn-lt"/>
              </a:rPr>
              <a:t>God forgives and removes our sins.</a:t>
            </a:r>
          </a:p>
        </p:txBody>
      </p:sp>
      <p:sp>
        <p:nvSpPr>
          <p:cNvPr id="3" name="Content Placeholder 2">
            <a:extLst>
              <a:ext uri="{FF2B5EF4-FFF2-40B4-BE49-F238E27FC236}">
                <a16:creationId xmlns:a16="http://schemas.microsoft.com/office/drawing/2014/main" id="{B687AFFF-EA83-4FF5-3660-62D35CA26798}"/>
              </a:ext>
            </a:extLst>
          </p:cNvPr>
          <p:cNvSpPr>
            <a:spLocks noGrp="1"/>
          </p:cNvSpPr>
          <p:nvPr>
            <p:ph idx="1"/>
          </p:nvPr>
        </p:nvSpPr>
        <p:spPr/>
        <p:txBody>
          <a:bodyPr>
            <a:normAutofit/>
          </a:bodyPr>
          <a:lstStyle/>
          <a:p>
            <a:pPr marL="0" indent="0">
              <a:buNone/>
            </a:pPr>
            <a:r>
              <a:rPr lang="en-US" sz="3200" dirty="0"/>
              <a:t>  Wash me thoroughly from my iniquity, and cleanse me from my sin. </a:t>
            </a:r>
          </a:p>
          <a:p>
            <a:pPr marL="0" indent="0">
              <a:buNone/>
            </a:pPr>
            <a:endParaRPr lang="en-US" sz="800" dirty="0"/>
          </a:p>
          <a:p>
            <a:pPr marL="0" indent="0">
              <a:buNone/>
            </a:pPr>
            <a:r>
              <a:rPr lang="en-US" sz="3200" dirty="0"/>
              <a:t>  Purge me with hyssop, and I shall be clean; wash me, and I shall be whiter than snow. </a:t>
            </a:r>
          </a:p>
          <a:p>
            <a:pPr marL="0" indent="0" algn="r">
              <a:buNone/>
            </a:pPr>
            <a:endParaRPr lang="en-US" sz="800" dirty="0"/>
          </a:p>
          <a:p>
            <a:pPr marL="0" indent="0" algn="r">
              <a:buNone/>
            </a:pPr>
            <a:r>
              <a:rPr lang="en-US" sz="3200" dirty="0"/>
              <a:t>Psalm 51:2, 7</a:t>
            </a:r>
          </a:p>
        </p:txBody>
      </p:sp>
    </p:spTree>
    <p:extLst>
      <p:ext uri="{BB962C8B-B14F-4D97-AF65-F5344CB8AC3E}">
        <p14:creationId xmlns:p14="http://schemas.microsoft.com/office/powerpoint/2010/main" val="3360553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39838-A505-9C2E-002C-804306D082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8E9A5F-E6E9-D759-EEDE-861953840DB4}"/>
              </a:ext>
            </a:extLst>
          </p:cNvPr>
          <p:cNvSpPr>
            <a:spLocks noGrp="1"/>
          </p:cNvSpPr>
          <p:nvPr>
            <p:ph type="title"/>
          </p:nvPr>
        </p:nvSpPr>
        <p:spPr/>
        <p:txBody>
          <a:bodyPr>
            <a:normAutofit/>
          </a:bodyPr>
          <a:lstStyle/>
          <a:p>
            <a:pPr algn="ctr"/>
            <a:r>
              <a:rPr lang="en-US" sz="3600" b="1" dirty="0">
                <a:latin typeface="+mn-lt"/>
              </a:rPr>
              <a:t>God forgives and removes our sins.</a:t>
            </a:r>
          </a:p>
        </p:txBody>
      </p:sp>
      <p:sp>
        <p:nvSpPr>
          <p:cNvPr id="3" name="Content Placeholder 2">
            <a:extLst>
              <a:ext uri="{FF2B5EF4-FFF2-40B4-BE49-F238E27FC236}">
                <a16:creationId xmlns:a16="http://schemas.microsoft.com/office/drawing/2014/main" id="{E042AB4D-F81B-34F8-1B85-B76C850859D3}"/>
              </a:ext>
            </a:extLst>
          </p:cNvPr>
          <p:cNvSpPr>
            <a:spLocks noGrp="1"/>
          </p:cNvSpPr>
          <p:nvPr>
            <p:ph idx="1"/>
          </p:nvPr>
        </p:nvSpPr>
        <p:spPr/>
        <p:txBody>
          <a:bodyPr>
            <a:normAutofit/>
          </a:bodyPr>
          <a:lstStyle/>
          <a:p>
            <a:pPr marL="0" indent="0">
              <a:buNone/>
            </a:pPr>
            <a:endParaRPr lang="en-US" sz="800" dirty="0"/>
          </a:p>
          <a:p>
            <a:pPr marL="0" indent="0">
              <a:buNone/>
            </a:pPr>
            <a:endParaRPr lang="en-US" sz="3200" dirty="0"/>
          </a:p>
          <a:p>
            <a:pPr marL="0" indent="0">
              <a:buNone/>
            </a:pPr>
            <a:r>
              <a:rPr lang="en-US" sz="3200" dirty="0"/>
              <a:t>  As far as the east is from the west, so far has He removed our transgressions from us. </a:t>
            </a:r>
          </a:p>
          <a:p>
            <a:pPr marL="0" indent="0" algn="r">
              <a:buNone/>
            </a:pPr>
            <a:endParaRPr lang="en-US" sz="800" dirty="0"/>
          </a:p>
          <a:p>
            <a:pPr marL="0" indent="0" algn="r">
              <a:buNone/>
            </a:pPr>
            <a:r>
              <a:rPr lang="en-US" sz="3200" dirty="0"/>
              <a:t>Psalm 103:12</a:t>
            </a:r>
          </a:p>
        </p:txBody>
      </p:sp>
    </p:spTree>
    <p:extLst>
      <p:ext uri="{BB962C8B-B14F-4D97-AF65-F5344CB8AC3E}">
        <p14:creationId xmlns:p14="http://schemas.microsoft.com/office/powerpoint/2010/main" val="3457818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BD11A-7BDD-6BA9-13BD-9A7CBC390B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A27BB2-89E9-042D-1913-83978C1B62DA}"/>
              </a:ext>
            </a:extLst>
          </p:cNvPr>
          <p:cNvSpPr>
            <a:spLocks noGrp="1"/>
          </p:cNvSpPr>
          <p:nvPr>
            <p:ph type="title"/>
          </p:nvPr>
        </p:nvSpPr>
        <p:spPr/>
        <p:txBody>
          <a:bodyPr>
            <a:normAutofit/>
          </a:bodyPr>
          <a:lstStyle/>
          <a:p>
            <a:pPr algn="ctr"/>
            <a:r>
              <a:rPr lang="en-US" sz="3600" b="1" dirty="0">
                <a:latin typeface="+mn-lt"/>
              </a:rPr>
              <a:t>God forgives and removes our sins.</a:t>
            </a:r>
          </a:p>
        </p:txBody>
      </p:sp>
      <p:sp>
        <p:nvSpPr>
          <p:cNvPr id="3" name="Content Placeholder 2">
            <a:extLst>
              <a:ext uri="{FF2B5EF4-FFF2-40B4-BE49-F238E27FC236}">
                <a16:creationId xmlns:a16="http://schemas.microsoft.com/office/drawing/2014/main" id="{A972C565-2000-C467-1A4A-41BD367E3395}"/>
              </a:ext>
            </a:extLst>
          </p:cNvPr>
          <p:cNvSpPr>
            <a:spLocks noGrp="1"/>
          </p:cNvSpPr>
          <p:nvPr>
            <p:ph idx="1"/>
          </p:nvPr>
        </p:nvSpPr>
        <p:spPr/>
        <p:txBody>
          <a:bodyPr>
            <a:normAutofit/>
          </a:bodyPr>
          <a:lstStyle/>
          <a:p>
            <a:pPr marL="0" indent="0">
              <a:buNone/>
            </a:pPr>
            <a:endParaRPr lang="en-US" sz="3200" dirty="0"/>
          </a:p>
          <a:p>
            <a:pPr marL="0" indent="0">
              <a:buNone/>
            </a:pPr>
            <a:r>
              <a:rPr lang="en-US" sz="3200" dirty="0"/>
              <a:t>“Come now, and let us reason together,” says the Lord, “Though your sins are like scarlet, they shall be as white as snow; though they are red like crimson, they shall be as wool.” </a:t>
            </a:r>
          </a:p>
          <a:p>
            <a:pPr marL="0" indent="0" algn="r">
              <a:buNone/>
            </a:pPr>
            <a:endParaRPr lang="en-US" sz="800" dirty="0"/>
          </a:p>
          <a:p>
            <a:pPr marL="0" indent="0" algn="r">
              <a:buNone/>
            </a:pPr>
            <a:r>
              <a:rPr lang="en-US" sz="3200" dirty="0"/>
              <a:t>Isaiah 1:18</a:t>
            </a:r>
          </a:p>
        </p:txBody>
      </p:sp>
    </p:spTree>
    <p:extLst>
      <p:ext uri="{BB962C8B-B14F-4D97-AF65-F5344CB8AC3E}">
        <p14:creationId xmlns:p14="http://schemas.microsoft.com/office/powerpoint/2010/main" val="2903089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C835C-AF12-942D-A0F5-A61BAB3D7B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E1FF75-4A55-A95A-D1A2-5DE3197CA3D0}"/>
              </a:ext>
            </a:extLst>
          </p:cNvPr>
          <p:cNvSpPr>
            <a:spLocks noGrp="1"/>
          </p:cNvSpPr>
          <p:nvPr>
            <p:ph type="title"/>
          </p:nvPr>
        </p:nvSpPr>
        <p:spPr/>
        <p:txBody>
          <a:bodyPr>
            <a:normAutofit/>
          </a:bodyPr>
          <a:lstStyle/>
          <a:p>
            <a:pPr algn="ctr"/>
            <a:r>
              <a:rPr lang="en-US" sz="3600" b="1" dirty="0">
                <a:latin typeface="+mn-lt"/>
              </a:rPr>
              <a:t>God forgives and removes our sins.</a:t>
            </a:r>
          </a:p>
        </p:txBody>
      </p:sp>
      <p:sp>
        <p:nvSpPr>
          <p:cNvPr id="3" name="Content Placeholder 2">
            <a:extLst>
              <a:ext uri="{FF2B5EF4-FFF2-40B4-BE49-F238E27FC236}">
                <a16:creationId xmlns:a16="http://schemas.microsoft.com/office/drawing/2014/main" id="{6721CCFF-8AD1-2539-F022-1A7BD89ECCDE}"/>
              </a:ext>
            </a:extLst>
          </p:cNvPr>
          <p:cNvSpPr>
            <a:spLocks noGrp="1"/>
          </p:cNvSpPr>
          <p:nvPr>
            <p:ph idx="1"/>
          </p:nvPr>
        </p:nvSpPr>
        <p:spPr/>
        <p:txBody>
          <a:bodyPr>
            <a:normAutofit lnSpcReduction="10000"/>
          </a:bodyPr>
          <a:lstStyle/>
          <a:p>
            <a:pPr marL="0" indent="0">
              <a:buNone/>
            </a:pPr>
            <a:r>
              <a:rPr lang="en-US" sz="3200" dirty="0"/>
              <a:t>  Who is a God like You, pardoning iniquity and passing over the transgression of the remnant of His heritage? He does not retain His anger forever, because He delights in mercy. </a:t>
            </a:r>
          </a:p>
          <a:p>
            <a:pPr marL="0" indent="0">
              <a:buNone/>
            </a:pPr>
            <a:r>
              <a:rPr lang="en-US" sz="3200" dirty="0"/>
              <a:t>  He will again have compassion on us, and will subdue our iniquities. You will cast all our sins into the depths of the sea. </a:t>
            </a:r>
          </a:p>
          <a:p>
            <a:pPr marL="0" indent="0" algn="r">
              <a:buNone/>
            </a:pPr>
            <a:endParaRPr lang="en-US" sz="800" dirty="0"/>
          </a:p>
          <a:p>
            <a:pPr marL="0" indent="0" algn="r">
              <a:buNone/>
            </a:pPr>
            <a:r>
              <a:rPr lang="en-US" sz="3200" dirty="0"/>
              <a:t>Micah 7:18-19</a:t>
            </a:r>
          </a:p>
        </p:txBody>
      </p:sp>
    </p:spTree>
    <p:extLst>
      <p:ext uri="{BB962C8B-B14F-4D97-AF65-F5344CB8AC3E}">
        <p14:creationId xmlns:p14="http://schemas.microsoft.com/office/powerpoint/2010/main" val="3908031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3BDAD-5873-00AE-827F-AC242B6E0F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68540E-82E7-C71F-F703-8AEB911C967A}"/>
              </a:ext>
            </a:extLst>
          </p:cNvPr>
          <p:cNvSpPr>
            <a:spLocks noGrp="1"/>
          </p:cNvSpPr>
          <p:nvPr>
            <p:ph type="title"/>
          </p:nvPr>
        </p:nvSpPr>
        <p:spPr/>
        <p:txBody>
          <a:bodyPr>
            <a:normAutofit/>
          </a:bodyPr>
          <a:lstStyle/>
          <a:p>
            <a:pPr algn="ctr"/>
            <a:r>
              <a:rPr lang="en-US" sz="3600" b="1" dirty="0">
                <a:latin typeface="+mn-lt"/>
              </a:rPr>
              <a:t>God forgives and removes our sins.</a:t>
            </a:r>
          </a:p>
        </p:txBody>
      </p:sp>
      <p:sp>
        <p:nvSpPr>
          <p:cNvPr id="3" name="Content Placeholder 2">
            <a:extLst>
              <a:ext uri="{FF2B5EF4-FFF2-40B4-BE49-F238E27FC236}">
                <a16:creationId xmlns:a16="http://schemas.microsoft.com/office/drawing/2014/main" id="{6FCE1A70-554F-7FBB-3918-EA66ED4CC28C}"/>
              </a:ext>
            </a:extLst>
          </p:cNvPr>
          <p:cNvSpPr>
            <a:spLocks noGrp="1"/>
          </p:cNvSpPr>
          <p:nvPr>
            <p:ph idx="1"/>
          </p:nvPr>
        </p:nvSpPr>
        <p:spPr/>
        <p:txBody>
          <a:bodyPr>
            <a:normAutofit/>
          </a:bodyPr>
          <a:lstStyle/>
          <a:p>
            <a:pPr marL="0" indent="0">
              <a:buNone/>
            </a:pPr>
            <a:r>
              <a:rPr lang="en-US" sz="3200" dirty="0"/>
              <a:t> </a:t>
            </a:r>
          </a:p>
          <a:p>
            <a:pPr marL="0" indent="0">
              <a:buNone/>
            </a:pPr>
            <a:endParaRPr lang="en-US" sz="800" dirty="0"/>
          </a:p>
          <a:p>
            <a:pPr marL="0" indent="0">
              <a:buNone/>
            </a:pPr>
            <a:r>
              <a:rPr lang="en-US" sz="3200" dirty="0"/>
              <a:t>  And now why are you waiting? Arise and be baptized, and wash away your sins, calling on the name of the Lord. </a:t>
            </a:r>
          </a:p>
          <a:p>
            <a:pPr marL="0" indent="0" algn="r">
              <a:buNone/>
            </a:pPr>
            <a:endParaRPr lang="en-US" sz="800" dirty="0"/>
          </a:p>
          <a:p>
            <a:pPr marL="0" indent="0" algn="r">
              <a:buNone/>
            </a:pPr>
            <a:r>
              <a:rPr lang="en-US" sz="3200" dirty="0"/>
              <a:t>Acts 22:16</a:t>
            </a:r>
          </a:p>
        </p:txBody>
      </p:sp>
    </p:spTree>
    <p:extLst>
      <p:ext uri="{BB962C8B-B14F-4D97-AF65-F5344CB8AC3E}">
        <p14:creationId xmlns:p14="http://schemas.microsoft.com/office/powerpoint/2010/main" val="3542560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AEB87-2990-F0E0-1710-8FF6077C51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3F1BBC-580D-AC42-607E-9F2097E9307C}"/>
              </a:ext>
            </a:extLst>
          </p:cNvPr>
          <p:cNvSpPr>
            <a:spLocks noGrp="1"/>
          </p:cNvSpPr>
          <p:nvPr>
            <p:ph type="title"/>
          </p:nvPr>
        </p:nvSpPr>
        <p:spPr/>
        <p:txBody>
          <a:bodyPr>
            <a:normAutofit/>
          </a:bodyPr>
          <a:lstStyle/>
          <a:p>
            <a:pPr algn="ctr"/>
            <a:r>
              <a:rPr lang="en-US" sz="3600" b="1" dirty="0">
                <a:latin typeface="+mn-lt"/>
              </a:rPr>
              <a:t>God forgives and removes our sins.</a:t>
            </a:r>
          </a:p>
        </p:txBody>
      </p:sp>
      <p:sp>
        <p:nvSpPr>
          <p:cNvPr id="3" name="Content Placeholder 2">
            <a:extLst>
              <a:ext uri="{FF2B5EF4-FFF2-40B4-BE49-F238E27FC236}">
                <a16:creationId xmlns:a16="http://schemas.microsoft.com/office/drawing/2014/main" id="{9FA7E655-36D7-E79C-5937-6DCEF3E2AE54}"/>
              </a:ext>
            </a:extLst>
          </p:cNvPr>
          <p:cNvSpPr>
            <a:spLocks noGrp="1"/>
          </p:cNvSpPr>
          <p:nvPr>
            <p:ph idx="1"/>
          </p:nvPr>
        </p:nvSpPr>
        <p:spPr/>
        <p:txBody>
          <a:bodyPr>
            <a:normAutofit/>
          </a:bodyPr>
          <a:lstStyle/>
          <a:p>
            <a:pPr marL="0" indent="0">
              <a:buNone/>
            </a:pPr>
            <a:endParaRPr lang="en-US" sz="3200" dirty="0"/>
          </a:p>
          <a:p>
            <a:pPr marL="0" indent="0">
              <a:buNone/>
            </a:pPr>
            <a:r>
              <a:rPr lang="en-US" sz="3200" dirty="0"/>
              <a:t>  And such were some of you. But you were washed, but you were sanctified, but you were justified in the name of the Lord Jesus and by the Spirit of our God. </a:t>
            </a:r>
          </a:p>
          <a:p>
            <a:pPr marL="0" indent="0" algn="r">
              <a:buNone/>
            </a:pPr>
            <a:endParaRPr lang="en-US" sz="800" dirty="0"/>
          </a:p>
          <a:p>
            <a:pPr marL="0" indent="0" algn="r">
              <a:buNone/>
            </a:pPr>
            <a:r>
              <a:rPr lang="en-US" sz="3200" dirty="0"/>
              <a:t>1 Corinthians 6:11</a:t>
            </a:r>
          </a:p>
        </p:txBody>
      </p:sp>
    </p:spTree>
    <p:extLst>
      <p:ext uri="{BB962C8B-B14F-4D97-AF65-F5344CB8AC3E}">
        <p14:creationId xmlns:p14="http://schemas.microsoft.com/office/powerpoint/2010/main" val="711158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1ADCC-7FB0-9951-6D3E-6CCCDE9784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E91A8A-63C5-5450-3B5C-CD566218F5BE}"/>
              </a:ext>
            </a:extLst>
          </p:cNvPr>
          <p:cNvSpPr>
            <a:spLocks noGrp="1"/>
          </p:cNvSpPr>
          <p:nvPr>
            <p:ph type="title"/>
          </p:nvPr>
        </p:nvSpPr>
        <p:spPr/>
        <p:txBody>
          <a:bodyPr>
            <a:normAutofit/>
          </a:bodyPr>
          <a:lstStyle/>
          <a:p>
            <a:pPr algn="ctr"/>
            <a:r>
              <a:rPr lang="en-US" sz="3600" b="1" dirty="0">
                <a:latin typeface="+mn-lt"/>
              </a:rPr>
              <a:t>God forgives and removes our sins.</a:t>
            </a:r>
          </a:p>
        </p:txBody>
      </p:sp>
      <p:sp>
        <p:nvSpPr>
          <p:cNvPr id="3" name="Content Placeholder 2">
            <a:extLst>
              <a:ext uri="{FF2B5EF4-FFF2-40B4-BE49-F238E27FC236}">
                <a16:creationId xmlns:a16="http://schemas.microsoft.com/office/drawing/2014/main" id="{A34DA507-653E-5C15-87D4-18A29D287821}"/>
              </a:ext>
            </a:extLst>
          </p:cNvPr>
          <p:cNvSpPr>
            <a:spLocks noGrp="1"/>
          </p:cNvSpPr>
          <p:nvPr>
            <p:ph idx="1"/>
          </p:nvPr>
        </p:nvSpPr>
        <p:spPr/>
        <p:txBody>
          <a:bodyPr>
            <a:normAutofit/>
          </a:bodyPr>
          <a:lstStyle/>
          <a:p>
            <a:pPr marL="0" indent="0">
              <a:buNone/>
            </a:pPr>
            <a:endParaRPr lang="en-US" sz="3200" dirty="0"/>
          </a:p>
          <a:p>
            <a:pPr marL="0" indent="0">
              <a:buNone/>
            </a:pPr>
            <a:r>
              <a:rPr lang="en-US" sz="3200" dirty="0"/>
              <a:t>  But if we walk in the light as He is in the light, we have fellowship with one another, and the blood of Jesus Christ His Son cleanses us from all sin. </a:t>
            </a:r>
          </a:p>
          <a:p>
            <a:pPr marL="0" indent="0" algn="r">
              <a:buNone/>
            </a:pPr>
            <a:endParaRPr lang="en-US" sz="800" dirty="0"/>
          </a:p>
          <a:p>
            <a:pPr marL="0" indent="0" algn="r">
              <a:buNone/>
            </a:pPr>
            <a:r>
              <a:rPr lang="en-US" sz="3200" dirty="0"/>
              <a:t>1 John 1:7</a:t>
            </a:r>
          </a:p>
        </p:txBody>
      </p:sp>
    </p:spTree>
    <p:extLst>
      <p:ext uri="{BB962C8B-B14F-4D97-AF65-F5344CB8AC3E}">
        <p14:creationId xmlns:p14="http://schemas.microsoft.com/office/powerpoint/2010/main" val="243403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7C731-180E-6275-8AD1-BE069888DF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E463B2-DEAF-2A87-9D37-BE417C78E105}"/>
              </a:ext>
            </a:extLst>
          </p:cNvPr>
          <p:cNvSpPr>
            <a:spLocks noGrp="1"/>
          </p:cNvSpPr>
          <p:nvPr>
            <p:ph type="title"/>
          </p:nvPr>
        </p:nvSpPr>
        <p:spPr/>
        <p:txBody>
          <a:bodyPr>
            <a:normAutofit/>
          </a:bodyPr>
          <a:lstStyle/>
          <a:p>
            <a:pPr algn="ctr"/>
            <a:r>
              <a:rPr lang="en-US" sz="3600" b="1" dirty="0">
                <a:latin typeface="+mn-lt"/>
              </a:rPr>
              <a:t>God forgives and removes our sins.</a:t>
            </a:r>
          </a:p>
        </p:txBody>
      </p:sp>
      <p:sp>
        <p:nvSpPr>
          <p:cNvPr id="3" name="Content Placeholder 2">
            <a:extLst>
              <a:ext uri="{FF2B5EF4-FFF2-40B4-BE49-F238E27FC236}">
                <a16:creationId xmlns:a16="http://schemas.microsoft.com/office/drawing/2014/main" id="{7524F962-7D77-D5C8-ACDB-72E07E814DF6}"/>
              </a:ext>
            </a:extLst>
          </p:cNvPr>
          <p:cNvSpPr>
            <a:spLocks noGrp="1"/>
          </p:cNvSpPr>
          <p:nvPr>
            <p:ph idx="1"/>
          </p:nvPr>
        </p:nvSpPr>
        <p:spPr/>
        <p:txBody>
          <a:bodyPr>
            <a:normAutofit/>
          </a:bodyPr>
          <a:lstStyle/>
          <a:p>
            <a:pPr marL="0" indent="0">
              <a:buNone/>
            </a:pPr>
            <a:endParaRPr lang="en-US" sz="3200" dirty="0"/>
          </a:p>
          <a:p>
            <a:pPr marL="0" indent="0">
              <a:buNone/>
            </a:pPr>
            <a:r>
              <a:rPr lang="en-US" sz="3200" dirty="0"/>
              <a:t>  And from Jesus Christ, the faithful witness, the firstborn from the dead, and the ruler over the kings of the earth. To Him who loved us and washed us from our sins in His own blood. </a:t>
            </a:r>
          </a:p>
          <a:p>
            <a:pPr marL="0" indent="0" algn="r">
              <a:buNone/>
            </a:pPr>
            <a:endParaRPr lang="en-US" sz="800" dirty="0"/>
          </a:p>
          <a:p>
            <a:pPr marL="0" indent="0" algn="r">
              <a:buNone/>
            </a:pPr>
            <a:r>
              <a:rPr lang="en-US" sz="3200" dirty="0"/>
              <a:t>Revelation 1:5</a:t>
            </a:r>
          </a:p>
        </p:txBody>
      </p:sp>
    </p:spTree>
    <p:extLst>
      <p:ext uri="{BB962C8B-B14F-4D97-AF65-F5344CB8AC3E}">
        <p14:creationId xmlns:p14="http://schemas.microsoft.com/office/powerpoint/2010/main" val="746561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D4D6B-0305-B7A2-6C54-5438FF572365}"/>
              </a:ext>
            </a:extLst>
          </p:cNvPr>
          <p:cNvSpPr>
            <a:spLocks noGrp="1"/>
          </p:cNvSpPr>
          <p:nvPr>
            <p:ph type="ctrTitle"/>
          </p:nvPr>
        </p:nvSpPr>
        <p:spPr/>
        <p:txBody>
          <a:bodyPr/>
          <a:lstStyle/>
          <a:p>
            <a:r>
              <a:rPr lang="en-US" b="1" dirty="0"/>
              <a:t>The Imputation of Righteousness</a:t>
            </a:r>
          </a:p>
        </p:txBody>
      </p:sp>
      <p:sp>
        <p:nvSpPr>
          <p:cNvPr id="3" name="Subtitle 2">
            <a:extLst>
              <a:ext uri="{FF2B5EF4-FFF2-40B4-BE49-F238E27FC236}">
                <a16:creationId xmlns:a16="http://schemas.microsoft.com/office/drawing/2014/main" id="{964596E2-0120-313D-54E0-B8EF09F64C84}"/>
              </a:ext>
            </a:extLst>
          </p:cNvPr>
          <p:cNvSpPr>
            <a:spLocks noGrp="1"/>
          </p:cNvSpPr>
          <p:nvPr>
            <p:ph type="subTitle" idx="1"/>
          </p:nvPr>
        </p:nvSpPr>
        <p:spPr/>
        <p:txBody>
          <a:bodyPr>
            <a:normAutofit/>
          </a:bodyPr>
          <a:lstStyle/>
          <a:p>
            <a:r>
              <a:rPr lang="en-US" sz="3200" b="1" dirty="0"/>
              <a:t>How Are We Saved? </a:t>
            </a:r>
          </a:p>
        </p:txBody>
      </p:sp>
    </p:spTree>
    <p:extLst>
      <p:ext uri="{BB962C8B-B14F-4D97-AF65-F5344CB8AC3E}">
        <p14:creationId xmlns:p14="http://schemas.microsoft.com/office/powerpoint/2010/main" val="3397258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60D07-166C-E3CE-1289-DBC7B77681AB}"/>
              </a:ext>
            </a:extLst>
          </p:cNvPr>
          <p:cNvSpPr>
            <a:spLocks noGrp="1"/>
          </p:cNvSpPr>
          <p:nvPr>
            <p:ph type="title"/>
          </p:nvPr>
        </p:nvSpPr>
        <p:spPr/>
        <p:txBody>
          <a:bodyPr>
            <a:noAutofit/>
          </a:bodyPr>
          <a:lstStyle/>
          <a:p>
            <a:pPr algn="ctr"/>
            <a:r>
              <a:rPr lang="en-US" sz="3600" b="1" dirty="0">
                <a:latin typeface="+mn-lt"/>
              </a:rPr>
              <a:t>Problems with Brethren Advocating Calvinistic Imputation</a:t>
            </a:r>
          </a:p>
        </p:txBody>
      </p:sp>
      <p:sp>
        <p:nvSpPr>
          <p:cNvPr id="3" name="Content Placeholder 2">
            <a:extLst>
              <a:ext uri="{FF2B5EF4-FFF2-40B4-BE49-F238E27FC236}">
                <a16:creationId xmlns:a16="http://schemas.microsoft.com/office/drawing/2014/main" id="{7111634C-4E2B-C8B5-86DF-7E7A6B3F5DC4}"/>
              </a:ext>
            </a:extLst>
          </p:cNvPr>
          <p:cNvSpPr>
            <a:spLocks noGrp="1"/>
          </p:cNvSpPr>
          <p:nvPr>
            <p:ph idx="1"/>
          </p:nvPr>
        </p:nvSpPr>
        <p:spPr>
          <a:xfrm>
            <a:off x="628650" y="2035629"/>
            <a:ext cx="7886700" cy="4141334"/>
          </a:xfrm>
        </p:spPr>
        <p:txBody>
          <a:bodyPr/>
          <a:lstStyle/>
          <a:p>
            <a:r>
              <a:rPr lang="en-US" b="1" dirty="0"/>
              <a:t>Neither sin nor righteousness can be transferred (Ezek. 18:20). </a:t>
            </a:r>
          </a:p>
          <a:p>
            <a:r>
              <a:rPr lang="en-US" b="1" dirty="0"/>
              <a:t>Minimizes (eliminates) obedience. </a:t>
            </a:r>
          </a:p>
          <a:p>
            <a:r>
              <a:rPr lang="en-US" b="1" dirty="0"/>
              <a:t>Removes personal accountability.</a:t>
            </a:r>
          </a:p>
          <a:p>
            <a:r>
              <a:rPr lang="en-US" b="1" dirty="0"/>
              <a:t>Leads to more errors. </a:t>
            </a:r>
          </a:p>
        </p:txBody>
      </p:sp>
    </p:spTree>
    <p:extLst>
      <p:ext uri="{BB962C8B-B14F-4D97-AF65-F5344CB8AC3E}">
        <p14:creationId xmlns:p14="http://schemas.microsoft.com/office/powerpoint/2010/main" val="3304772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EABB4-DBA0-257F-C474-CB3E9AC839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56F43E-4D68-461B-C60B-A98045936856}"/>
              </a:ext>
            </a:extLst>
          </p:cNvPr>
          <p:cNvSpPr>
            <a:spLocks noGrp="1"/>
          </p:cNvSpPr>
          <p:nvPr>
            <p:ph type="ctrTitle"/>
          </p:nvPr>
        </p:nvSpPr>
        <p:spPr/>
        <p:txBody>
          <a:bodyPr/>
          <a:lstStyle/>
          <a:p>
            <a:r>
              <a:rPr lang="en-US" b="1" dirty="0"/>
              <a:t>The Imputation of Righteousness</a:t>
            </a:r>
          </a:p>
        </p:txBody>
      </p:sp>
      <p:sp>
        <p:nvSpPr>
          <p:cNvPr id="3" name="Subtitle 2">
            <a:extLst>
              <a:ext uri="{FF2B5EF4-FFF2-40B4-BE49-F238E27FC236}">
                <a16:creationId xmlns:a16="http://schemas.microsoft.com/office/drawing/2014/main" id="{16D6567C-6DD9-7E93-F4E9-FA372FAB0A62}"/>
              </a:ext>
            </a:extLst>
          </p:cNvPr>
          <p:cNvSpPr>
            <a:spLocks noGrp="1"/>
          </p:cNvSpPr>
          <p:nvPr>
            <p:ph type="subTitle" idx="1"/>
          </p:nvPr>
        </p:nvSpPr>
        <p:spPr>
          <a:xfrm>
            <a:off x="1143000" y="4256314"/>
            <a:ext cx="6858000" cy="1001485"/>
          </a:xfrm>
        </p:spPr>
        <p:txBody>
          <a:bodyPr>
            <a:normAutofit/>
          </a:bodyPr>
          <a:lstStyle/>
          <a:p>
            <a:r>
              <a:rPr lang="en-US" sz="4000" b="1" i="1" dirty="0"/>
              <a:t>Why does this matter? </a:t>
            </a:r>
          </a:p>
        </p:txBody>
      </p:sp>
    </p:spTree>
    <p:extLst>
      <p:ext uri="{BB962C8B-B14F-4D97-AF65-F5344CB8AC3E}">
        <p14:creationId xmlns:p14="http://schemas.microsoft.com/office/powerpoint/2010/main" val="60914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3503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ulip clip art Images - Free Download on Freepik">
            <a:extLst>
              <a:ext uri="{FF2B5EF4-FFF2-40B4-BE49-F238E27FC236}">
                <a16:creationId xmlns:a16="http://schemas.microsoft.com/office/drawing/2014/main" id="{37FC8DF0-3DED-5645-E01F-D5ABCA16F1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61857" y="2824388"/>
            <a:ext cx="3668486" cy="366848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D00FFAF-2A7F-CD50-0DE1-0A4A98CDB606}"/>
              </a:ext>
            </a:extLst>
          </p:cNvPr>
          <p:cNvSpPr>
            <a:spLocks noGrp="1"/>
          </p:cNvSpPr>
          <p:nvPr>
            <p:ph type="title"/>
          </p:nvPr>
        </p:nvSpPr>
        <p:spPr/>
        <p:txBody>
          <a:bodyPr/>
          <a:lstStyle/>
          <a:p>
            <a:pPr algn="ctr"/>
            <a:r>
              <a:rPr lang="en-US" b="1" dirty="0">
                <a:latin typeface="+mn-lt"/>
              </a:rPr>
              <a:t>Five Points of Calvinism</a:t>
            </a:r>
          </a:p>
        </p:txBody>
      </p:sp>
      <p:sp>
        <p:nvSpPr>
          <p:cNvPr id="3" name="Content Placeholder 2">
            <a:extLst>
              <a:ext uri="{FF2B5EF4-FFF2-40B4-BE49-F238E27FC236}">
                <a16:creationId xmlns:a16="http://schemas.microsoft.com/office/drawing/2014/main" id="{CFD4F04F-E285-3131-DA11-1CD963ACCC49}"/>
              </a:ext>
            </a:extLst>
          </p:cNvPr>
          <p:cNvSpPr>
            <a:spLocks noGrp="1"/>
          </p:cNvSpPr>
          <p:nvPr>
            <p:ph idx="1"/>
          </p:nvPr>
        </p:nvSpPr>
        <p:spPr/>
        <p:txBody>
          <a:bodyPr/>
          <a:lstStyle/>
          <a:p>
            <a:pPr marL="514350" indent="-514350">
              <a:buFont typeface="+mj-lt"/>
              <a:buAutoNum type="arabicPeriod"/>
            </a:pPr>
            <a:r>
              <a:rPr lang="en-US" b="1" dirty="0"/>
              <a:t>Total Inherited Depravity</a:t>
            </a:r>
          </a:p>
          <a:p>
            <a:pPr marL="514350" indent="-514350">
              <a:buFont typeface="+mj-lt"/>
              <a:buAutoNum type="arabicPeriod"/>
            </a:pPr>
            <a:r>
              <a:rPr lang="en-US" b="1" dirty="0"/>
              <a:t>Unconditional Election</a:t>
            </a:r>
          </a:p>
          <a:p>
            <a:pPr marL="514350" indent="-514350">
              <a:buFont typeface="+mj-lt"/>
              <a:buAutoNum type="arabicPeriod"/>
            </a:pPr>
            <a:r>
              <a:rPr lang="en-US" b="1" dirty="0"/>
              <a:t>Limited Atonement</a:t>
            </a:r>
          </a:p>
          <a:p>
            <a:pPr marL="514350" indent="-514350">
              <a:buFont typeface="+mj-lt"/>
              <a:buAutoNum type="arabicPeriod"/>
            </a:pPr>
            <a:r>
              <a:rPr lang="en-US" b="1" dirty="0"/>
              <a:t>Irresistible Grace</a:t>
            </a:r>
          </a:p>
          <a:p>
            <a:pPr marL="514350" indent="-514350">
              <a:buFont typeface="+mj-lt"/>
              <a:buAutoNum type="arabicPeriod"/>
            </a:pPr>
            <a:r>
              <a:rPr lang="en-US" b="1" dirty="0"/>
              <a:t>Perseverance of the Saints</a:t>
            </a:r>
          </a:p>
        </p:txBody>
      </p:sp>
    </p:spTree>
    <p:extLst>
      <p:ext uri="{BB962C8B-B14F-4D97-AF65-F5344CB8AC3E}">
        <p14:creationId xmlns:p14="http://schemas.microsoft.com/office/powerpoint/2010/main" val="2068059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E25D0-0541-78C6-CCBA-74DF2D508EA5}"/>
              </a:ext>
            </a:extLst>
          </p:cNvPr>
          <p:cNvSpPr>
            <a:spLocks noGrp="1"/>
          </p:cNvSpPr>
          <p:nvPr>
            <p:ph type="title"/>
          </p:nvPr>
        </p:nvSpPr>
        <p:spPr/>
        <p:txBody>
          <a:bodyPr/>
          <a:lstStyle/>
          <a:p>
            <a:pPr algn="ctr"/>
            <a:r>
              <a:rPr lang="en-US" b="1" dirty="0">
                <a:latin typeface="+mn-lt"/>
              </a:rPr>
              <a:t>Imputation of Righteousness</a:t>
            </a:r>
          </a:p>
        </p:txBody>
      </p:sp>
      <p:sp>
        <p:nvSpPr>
          <p:cNvPr id="3" name="Content Placeholder 2">
            <a:extLst>
              <a:ext uri="{FF2B5EF4-FFF2-40B4-BE49-F238E27FC236}">
                <a16:creationId xmlns:a16="http://schemas.microsoft.com/office/drawing/2014/main" id="{25697D73-9FBA-C71A-EE89-698B639ED19C}"/>
              </a:ext>
            </a:extLst>
          </p:cNvPr>
          <p:cNvSpPr>
            <a:spLocks noGrp="1"/>
          </p:cNvSpPr>
          <p:nvPr>
            <p:ph idx="1"/>
          </p:nvPr>
        </p:nvSpPr>
        <p:spPr/>
        <p:txBody>
          <a:bodyPr>
            <a:normAutofit/>
          </a:bodyPr>
          <a:lstStyle/>
          <a:p>
            <a:r>
              <a:rPr lang="en-US" sz="3200" b="1" dirty="0"/>
              <a:t>Romans 4:6-8, 22-24</a:t>
            </a:r>
          </a:p>
          <a:p>
            <a:endParaRPr lang="en-US" sz="800" b="1" dirty="0"/>
          </a:p>
          <a:p>
            <a:r>
              <a:rPr lang="en-US" sz="3200" b="1" i="1" dirty="0"/>
              <a:t>LOGIZOMAI</a:t>
            </a:r>
          </a:p>
          <a:p>
            <a:pPr lvl="1"/>
            <a:r>
              <a:rPr lang="en-US" sz="2800" b="1" dirty="0"/>
              <a:t>Used 11 times in Romans 4</a:t>
            </a:r>
          </a:p>
          <a:p>
            <a:pPr lvl="1"/>
            <a:r>
              <a:rPr lang="en-US" sz="2800" b="1" dirty="0"/>
              <a:t>Used 40 times in the New Testament</a:t>
            </a:r>
          </a:p>
        </p:txBody>
      </p:sp>
    </p:spTree>
    <p:extLst>
      <p:ext uri="{BB962C8B-B14F-4D97-AF65-F5344CB8AC3E}">
        <p14:creationId xmlns:p14="http://schemas.microsoft.com/office/powerpoint/2010/main" val="3354774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60516-445E-B962-5652-1E062F08CBFE}"/>
              </a:ext>
            </a:extLst>
          </p:cNvPr>
          <p:cNvSpPr>
            <a:spLocks noGrp="1"/>
          </p:cNvSpPr>
          <p:nvPr>
            <p:ph type="title"/>
          </p:nvPr>
        </p:nvSpPr>
        <p:spPr>
          <a:xfrm>
            <a:off x="628650" y="365126"/>
            <a:ext cx="7886700" cy="1484084"/>
          </a:xfrm>
        </p:spPr>
        <p:txBody>
          <a:bodyPr>
            <a:normAutofit fontScale="90000"/>
          </a:bodyPr>
          <a:lstStyle/>
          <a:p>
            <a:pPr algn="ctr"/>
            <a:r>
              <a:rPr lang="en-US" sz="4000" b="1" dirty="0">
                <a:latin typeface="+mn-lt"/>
              </a:rPr>
              <a:t>According to Calvinism </a:t>
            </a:r>
            <a:br>
              <a:rPr lang="en-US" sz="4000" b="1" dirty="0">
                <a:latin typeface="+mn-lt"/>
              </a:rPr>
            </a:br>
            <a:r>
              <a:rPr lang="en-US" sz="5400" b="1" dirty="0">
                <a:latin typeface="+mn-lt"/>
              </a:rPr>
              <a:t>Imputation = Transference</a:t>
            </a:r>
            <a:endParaRPr lang="en-US" b="1" dirty="0">
              <a:latin typeface="+mn-lt"/>
            </a:endParaRPr>
          </a:p>
        </p:txBody>
      </p:sp>
      <p:sp>
        <p:nvSpPr>
          <p:cNvPr id="3" name="Content Placeholder 2">
            <a:extLst>
              <a:ext uri="{FF2B5EF4-FFF2-40B4-BE49-F238E27FC236}">
                <a16:creationId xmlns:a16="http://schemas.microsoft.com/office/drawing/2014/main" id="{AAE26E30-CF43-2A6C-C90B-313AF0F80073}"/>
              </a:ext>
            </a:extLst>
          </p:cNvPr>
          <p:cNvSpPr>
            <a:spLocks noGrp="1"/>
          </p:cNvSpPr>
          <p:nvPr>
            <p:ph idx="1"/>
          </p:nvPr>
        </p:nvSpPr>
        <p:spPr>
          <a:xfrm>
            <a:off x="1354787" y="2214336"/>
            <a:ext cx="2201636" cy="1404257"/>
          </a:xfrm>
        </p:spPr>
        <p:txBody>
          <a:bodyPr>
            <a:normAutofit/>
          </a:bodyPr>
          <a:lstStyle/>
          <a:p>
            <a:pPr marL="514350" indent="-514350">
              <a:buFont typeface="+mj-lt"/>
              <a:buAutoNum type="arabicPeriod"/>
            </a:pPr>
            <a:r>
              <a:rPr lang="en-US" b="1" dirty="0">
                <a:solidFill>
                  <a:srgbClr val="0070C0"/>
                </a:solidFill>
              </a:rPr>
              <a:t>Adam’s sin to man</a:t>
            </a:r>
          </a:p>
        </p:txBody>
      </p:sp>
      <p:pic>
        <p:nvPicPr>
          <p:cNvPr id="1028" name="Picture 4" descr="Stick figure walk and run. Running animation. Posture stickman. People  icons set. Man in different poses and positions. Black 4615424 Vector Art  at Vecteezy">
            <a:extLst>
              <a:ext uri="{FF2B5EF4-FFF2-40B4-BE49-F238E27FC236}">
                <a16:creationId xmlns:a16="http://schemas.microsoft.com/office/drawing/2014/main" id="{9CC72FAE-F94E-0B49-B250-C1C8497A696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6310" r="50000" b="62689"/>
          <a:stretch>
            <a:fillRect/>
          </a:stretch>
        </p:blipFill>
        <p:spPr bwMode="auto">
          <a:xfrm>
            <a:off x="402771" y="3512920"/>
            <a:ext cx="967621" cy="1754864"/>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1,800+ Stick Figure Crowd Stock Illustrations, Royalty-Free Vector Graphics  &amp; Clip Art - iStock">
            <a:extLst>
              <a:ext uri="{FF2B5EF4-FFF2-40B4-BE49-F238E27FC236}">
                <a16:creationId xmlns:a16="http://schemas.microsoft.com/office/drawing/2014/main" id="{6531ED89-2FEF-2F56-F9FE-7BCCAE271DA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2885" t="34355" r="1797" b="36951"/>
          <a:stretch>
            <a:fillRect/>
          </a:stretch>
        </p:blipFill>
        <p:spPr bwMode="auto">
          <a:xfrm>
            <a:off x="3540817" y="3722914"/>
            <a:ext cx="2058758" cy="148408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IMPUTED RIGHTEOUSNESS 10 9 22 MBC - YouTube">
            <a:extLst>
              <a:ext uri="{FF2B5EF4-FFF2-40B4-BE49-F238E27FC236}">
                <a16:creationId xmlns:a16="http://schemas.microsoft.com/office/drawing/2014/main" id="{F89E493E-75E2-0D26-0033-D2CC51262E24}"/>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8731" r="67024" b="11480"/>
          <a:stretch>
            <a:fillRect/>
          </a:stretch>
        </p:blipFill>
        <p:spPr bwMode="auto">
          <a:xfrm>
            <a:off x="7261551" y="3383423"/>
            <a:ext cx="1479678" cy="2013857"/>
          </a:xfrm>
          <a:prstGeom prst="rect">
            <a:avLst/>
          </a:prstGeom>
          <a:noFill/>
          <a:extLst>
            <a:ext uri="{909E8E84-426E-40DD-AFC4-6F175D3DCCD1}">
              <a14:hiddenFill xmlns:a14="http://schemas.microsoft.com/office/drawing/2010/main">
                <a:solidFill>
                  <a:srgbClr val="FFFFFF"/>
                </a:solidFill>
              </a14:hiddenFill>
            </a:ext>
          </a:extLst>
        </p:spPr>
      </p:pic>
      <p:sp>
        <p:nvSpPr>
          <p:cNvPr id="4" name="Arrow: Right 3">
            <a:extLst>
              <a:ext uri="{FF2B5EF4-FFF2-40B4-BE49-F238E27FC236}">
                <a16:creationId xmlns:a16="http://schemas.microsoft.com/office/drawing/2014/main" id="{C1A149AB-DA8B-04DD-C921-E0230DA5E138}"/>
              </a:ext>
            </a:extLst>
          </p:cNvPr>
          <p:cNvSpPr/>
          <p:nvPr/>
        </p:nvSpPr>
        <p:spPr>
          <a:xfrm>
            <a:off x="1523855" y="3722914"/>
            <a:ext cx="1874385" cy="896717"/>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Arrow: Right 4">
            <a:extLst>
              <a:ext uri="{FF2B5EF4-FFF2-40B4-BE49-F238E27FC236}">
                <a16:creationId xmlns:a16="http://schemas.microsoft.com/office/drawing/2014/main" id="{0537B012-DCBA-AB39-DB33-C994F9E0B0AE}"/>
              </a:ext>
            </a:extLst>
          </p:cNvPr>
          <p:cNvSpPr/>
          <p:nvPr/>
        </p:nvSpPr>
        <p:spPr>
          <a:xfrm rot="20720985">
            <a:off x="5723739" y="3569392"/>
            <a:ext cx="1413647" cy="744317"/>
          </a:xfrm>
          <a:prstGeom prst="rightArrow">
            <a:avLst>
              <a:gd name="adj1" fmla="val 32450"/>
              <a:gd name="adj2" fmla="val 50000"/>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 name="Content Placeholder 2">
            <a:extLst>
              <a:ext uri="{FF2B5EF4-FFF2-40B4-BE49-F238E27FC236}">
                <a16:creationId xmlns:a16="http://schemas.microsoft.com/office/drawing/2014/main" id="{2F245983-4293-45F5-8282-FFE27D89B6E8}"/>
              </a:ext>
            </a:extLst>
          </p:cNvPr>
          <p:cNvSpPr txBox="1">
            <a:spLocks/>
          </p:cNvSpPr>
          <p:nvPr/>
        </p:nvSpPr>
        <p:spPr>
          <a:xfrm>
            <a:off x="5171393" y="2209800"/>
            <a:ext cx="2201636" cy="14042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marR="0" lvl="0" indent="-514350" algn="l" defTabSz="914400" rtl="0" eaLnBrk="1" fontAlgn="auto" latinLnBrk="0" hangingPunct="1">
              <a:lnSpc>
                <a:spcPct val="90000"/>
              </a:lnSpc>
              <a:spcBef>
                <a:spcPts val="1000"/>
              </a:spcBef>
              <a:spcAft>
                <a:spcPts val="0"/>
              </a:spcAft>
              <a:buClrTx/>
              <a:buSzTx/>
              <a:buFont typeface="+mj-lt"/>
              <a:buAutoNum type="arabicPeriod" startAt="2"/>
              <a:tabLst/>
              <a:defRPr/>
            </a:pPr>
            <a:r>
              <a:rPr kumimoji="0" lang="en-US" sz="2800" b="1" i="0" u="none" strike="noStrike" kern="1200" cap="none" spc="0" normalizeH="0" baseline="0" noProof="0" dirty="0">
                <a:ln>
                  <a:noFill/>
                </a:ln>
                <a:solidFill>
                  <a:srgbClr val="0070C0"/>
                </a:solidFill>
                <a:effectLst/>
                <a:uLnTx/>
                <a:uFillTx/>
                <a:latin typeface="Aptos" panose="02110004020202020204"/>
                <a:ea typeface="+mn-ea"/>
                <a:cs typeface="+mn-cs"/>
              </a:rPr>
              <a:t>Man’s sin to Christ</a:t>
            </a:r>
          </a:p>
        </p:txBody>
      </p:sp>
      <p:sp>
        <p:nvSpPr>
          <p:cNvPr id="7" name="Content Placeholder 2">
            <a:extLst>
              <a:ext uri="{FF2B5EF4-FFF2-40B4-BE49-F238E27FC236}">
                <a16:creationId xmlns:a16="http://schemas.microsoft.com/office/drawing/2014/main" id="{BAB8B03A-9E54-EB99-AFCC-3107C6CC2C2B}"/>
              </a:ext>
            </a:extLst>
          </p:cNvPr>
          <p:cNvSpPr txBox="1">
            <a:spLocks/>
          </p:cNvSpPr>
          <p:nvPr/>
        </p:nvSpPr>
        <p:spPr>
          <a:xfrm>
            <a:off x="4862850" y="5282980"/>
            <a:ext cx="3181693" cy="14042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marR="0" lvl="0" indent="-514350" algn="l" defTabSz="914400" rtl="0" eaLnBrk="1" fontAlgn="auto" latinLnBrk="0" hangingPunct="1">
              <a:lnSpc>
                <a:spcPct val="90000"/>
              </a:lnSpc>
              <a:spcBef>
                <a:spcPts val="1000"/>
              </a:spcBef>
              <a:spcAft>
                <a:spcPts val="0"/>
              </a:spcAft>
              <a:buClrTx/>
              <a:buSzTx/>
              <a:buFont typeface="+mj-lt"/>
              <a:buAutoNum type="arabicPeriod" startAt="3"/>
              <a:tabLst/>
              <a:defRPr/>
            </a:pPr>
            <a:r>
              <a:rPr kumimoji="0" lang="en-US" sz="2800" b="1" i="0" u="none" strike="noStrike" kern="1200" cap="none" spc="0" normalizeH="0" baseline="0" noProof="0" dirty="0">
                <a:ln>
                  <a:noFill/>
                </a:ln>
                <a:solidFill>
                  <a:srgbClr val="0070C0"/>
                </a:solidFill>
                <a:effectLst/>
                <a:uLnTx/>
                <a:uFillTx/>
                <a:latin typeface="Aptos" panose="02110004020202020204"/>
                <a:ea typeface="+mn-ea"/>
                <a:cs typeface="+mn-cs"/>
              </a:rPr>
              <a:t>Christ’s righteousness to man</a:t>
            </a:r>
          </a:p>
        </p:txBody>
      </p:sp>
      <p:sp>
        <p:nvSpPr>
          <p:cNvPr id="8" name="Arrow: Right 7">
            <a:extLst>
              <a:ext uri="{FF2B5EF4-FFF2-40B4-BE49-F238E27FC236}">
                <a16:creationId xmlns:a16="http://schemas.microsoft.com/office/drawing/2014/main" id="{DAB8313B-3D33-05F5-6E3B-0EA27AE9AD2D}"/>
              </a:ext>
            </a:extLst>
          </p:cNvPr>
          <p:cNvSpPr/>
          <p:nvPr/>
        </p:nvSpPr>
        <p:spPr>
          <a:xfrm rot="11643240">
            <a:off x="5712851" y="4538228"/>
            <a:ext cx="1413647" cy="744317"/>
          </a:xfrm>
          <a:prstGeom prst="rightArrow">
            <a:avLst>
              <a:gd name="adj1" fmla="val 32450"/>
              <a:gd name="adj2" fmla="val 50000"/>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 name="Rectangle 8">
            <a:extLst>
              <a:ext uri="{FF2B5EF4-FFF2-40B4-BE49-F238E27FC236}">
                <a16:creationId xmlns:a16="http://schemas.microsoft.com/office/drawing/2014/main" id="{FEC3C811-02DD-498E-AFF3-E7222776DB56}"/>
              </a:ext>
            </a:extLst>
          </p:cNvPr>
          <p:cNvSpPr/>
          <p:nvPr/>
        </p:nvSpPr>
        <p:spPr>
          <a:xfrm>
            <a:off x="8371114" y="4377725"/>
            <a:ext cx="696686" cy="14042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80028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3BA9A-DB8B-603F-6104-499212835D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9C476E-1571-0FB1-1DFE-1A79A66D4B8A}"/>
              </a:ext>
            </a:extLst>
          </p:cNvPr>
          <p:cNvSpPr>
            <a:spLocks noGrp="1"/>
          </p:cNvSpPr>
          <p:nvPr>
            <p:ph type="title"/>
          </p:nvPr>
        </p:nvSpPr>
        <p:spPr>
          <a:xfrm>
            <a:off x="628650" y="365126"/>
            <a:ext cx="7886700" cy="1484084"/>
          </a:xfrm>
        </p:spPr>
        <p:txBody>
          <a:bodyPr>
            <a:normAutofit fontScale="90000"/>
          </a:bodyPr>
          <a:lstStyle/>
          <a:p>
            <a:pPr algn="ctr"/>
            <a:r>
              <a:rPr lang="en-US" sz="4000" b="1" dirty="0">
                <a:latin typeface="+mn-lt"/>
              </a:rPr>
              <a:t>According to Calvinism </a:t>
            </a:r>
            <a:br>
              <a:rPr lang="en-US" sz="4000" b="1" dirty="0">
                <a:latin typeface="+mn-lt"/>
              </a:rPr>
            </a:br>
            <a:r>
              <a:rPr lang="en-US" sz="5400" b="1" dirty="0">
                <a:latin typeface="+mn-lt"/>
              </a:rPr>
              <a:t>Imputation = Transference</a:t>
            </a:r>
            <a:endParaRPr lang="en-US" b="1" dirty="0">
              <a:latin typeface="+mn-lt"/>
            </a:endParaRPr>
          </a:p>
        </p:txBody>
      </p:sp>
      <p:sp>
        <p:nvSpPr>
          <p:cNvPr id="9" name="Rectangle 8">
            <a:extLst>
              <a:ext uri="{FF2B5EF4-FFF2-40B4-BE49-F238E27FC236}">
                <a16:creationId xmlns:a16="http://schemas.microsoft.com/office/drawing/2014/main" id="{9C64C873-60F3-0455-5423-E2E3BC979B6E}"/>
              </a:ext>
            </a:extLst>
          </p:cNvPr>
          <p:cNvSpPr/>
          <p:nvPr/>
        </p:nvSpPr>
        <p:spPr>
          <a:xfrm>
            <a:off x="8371114" y="4377725"/>
            <a:ext cx="696686" cy="14042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2050" name="Picture 2" descr="Christ's Righteousness – The Bible In Your Hand">
            <a:extLst>
              <a:ext uri="{FF2B5EF4-FFF2-40B4-BE49-F238E27FC236}">
                <a16:creationId xmlns:a16="http://schemas.microsoft.com/office/drawing/2014/main" id="{FA976784-0615-8168-A831-423BB2A438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8248" y="2304813"/>
            <a:ext cx="5607504" cy="4188061"/>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1536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0C0A4-98BA-39C5-B620-0449F9D30C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9774A4-95AC-6621-9CF1-739CE10276D6}"/>
              </a:ext>
            </a:extLst>
          </p:cNvPr>
          <p:cNvSpPr>
            <a:spLocks noGrp="1"/>
          </p:cNvSpPr>
          <p:nvPr>
            <p:ph type="title"/>
          </p:nvPr>
        </p:nvSpPr>
        <p:spPr>
          <a:xfrm>
            <a:off x="628650" y="365126"/>
            <a:ext cx="7886700" cy="1484084"/>
          </a:xfrm>
        </p:spPr>
        <p:txBody>
          <a:bodyPr>
            <a:normAutofit fontScale="90000"/>
          </a:bodyPr>
          <a:lstStyle/>
          <a:p>
            <a:pPr algn="ctr"/>
            <a:r>
              <a:rPr lang="en-US" sz="4000" b="1" dirty="0">
                <a:latin typeface="+mn-lt"/>
              </a:rPr>
              <a:t>According to </a:t>
            </a:r>
            <a:r>
              <a:rPr lang="en-US" sz="4000" b="1" i="1" dirty="0">
                <a:latin typeface="+mn-lt"/>
              </a:rPr>
              <a:t>some brethren </a:t>
            </a:r>
            <a:br>
              <a:rPr lang="en-US" sz="4000" b="1" dirty="0">
                <a:latin typeface="+mn-lt"/>
              </a:rPr>
            </a:br>
            <a:r>
              <a:rPr lang="en-US" sz="5400" b="1" dirty="0">
                <a:latin typeface="+mn-lt"/>
              </a:rPr>
              <a:t>Imputation = Transference</a:t>
            </a:r>
            <a:endParaRPr lang="en-US" b="1" dirty="0">
              <a:latin typeface="+mn-lt"/>
            </a:endParaRPr>
          </a:p>
        </p:txBody>
      </p:sp>
      <p:sp>
        <p:nvSpPr>
          <p:cNvPr id="9" name="Rectangle 8">
            <a:extLst>
              <a:ext uri="{FF2B5EF4-FFF2-40B4-BE49-F238E27FC236}">
                <a16:creationId xmlns:a16="http://schemas.microsoft.com/office/drawing/2014/main" id="{5A60A847-A151-3F22-98D5-A55FC281703D}"/>
              </a:ext>
            </a:extLst>
          </p:cNvPr>
          <p:cNvSpPr/>
          <p:nvPr/>
        </p:nvSpPr>
        <p:spPr>
          <a:xfrm>
            <a:off x="8371114" y="4377725"/>
            <a:ext cx="696686" cy="14042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Content Placeholder 10">
            <a:extLst>
              <a:ext uri="{FF2B5EF4-FFF2-40B4-BE49-F238E27FC236}">
                <a16:creationId xmlns:a16="http://schemas.microsoft.com/office/drawing/2014/main" id="{6CF3988C-1A07-07CE-F3F7-BCDA67D80286}"/>
              </a:ext>
            </a:extLst>
          </p:cNvPr>
          <p:cNvSpPr>
            <a:spLocks noGrp="1"/>
          </p:cNvSpPr>
          <p:nvPr>
            <p:ph idx="1"/>
          </p:nvPr>
        </p:nvSpPr>
        <p:spPr>
          <a:xfrm>
            <a:off x="628650" y="2242456"/>
            <a:ext cx="7886700" cy="4250417"/>
          </a:xfrm>
        </p:spPr>
        <p:txBody>
          <a:bodyPr/>
          <a:lstStyle/>
          <a:p>
            <a:pPr lvl="0"/>
            <a:r>
              <a:rPr lang="en-US" dirty="0"/>
              <a:t>“When God looks at those embracing His grace, He sees Jesus’ righteousness…”</a:t>
            </a:r>
          </a:p>
          <a:p>
            <a:pPr lvl="0"/>
            <a:r>
              <a:rPr lang="en-US" dirty="0"/>
              <a:t>“He has taken our sins, and it was credited to the Son and taken the Son’s righteousness and credited to us…”</a:t>
            </a:r>
          </a:p>
        </p:txBody>
      </p:sp>
    </p:spTree>
    <p:extLst>
      <p:ext uri="{BB962C8B-B14F-4D97-AF65-F5344CB8AC3E}">
        <p14:creationId xmlns:p14="http://schemas.microsoft.com/office/powerpoint/2010/main" val="790032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732552-EE99-9061-1301-C7208CD1E3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3A77D4-D547-49B1-3F5D-99103E87606F}"/>
              </a:ext>
            </a:extLst>
          </p:cNvPr>
          <p:cNvSpPr>
            <a:spLocks noGrp="1"/>
          </p:cNvSpPr>
          <p:nvPr>
            <p:ph type="title"/>
          </p:nvPr>
        </p:nvSpPr>
        <p:spPr>
          <a:xfrm>
            <a:off x="628650" y="365126"/>
            <a:ext cx="7886700" cy="1484084"/>
          </a:xfrm>
        </p:spPr>
        <p:txBody>
          <a:bodyPr>
            <a:normAutofit fontScale="90000"/>
          </a:bodyPr>
          <a:lstStyle/>
          <a:p>
            <a:pPr algn="ctr"/>
            <a:r>
              <a:rPr lang="en-US" sz="4000" b="1" dirty="0">
                <a:latin typeface="+mn-lt"/>
              </a:rPr>
              <a:t>According to </a:t>
            </a:r>
            <a:r>
              <a:rPr lang="en-US" sz="4000" b="1" i="1" dirty="0">
                <a:latin typeface="+mn-lt"/>
              </a:rPr>
              <a:t>some brethren </a:t>
            </a:r>
            <a:br>
              <a:rPr lang="en-US" sz="4000" b="1" dirty="0">
                <a:latin typeface="+mn-lt"/>
              </a:rPr>
            </a:br>
            <a:r>
              <a:rPr lang="en-US" sz="5400" b="1" dirty="0">
                <a:latin typeface="+mn-lt"/>
              </a:rPr>
              <a:t>Imputation = Transference</a:t>
            </a:r>
            <a:endParaRPr lang="en-US" b="1" dirty="0">
              <a:latin typeface="+mn-lt"/>
            </a:endParaRPr>
          </a:p>
        </p:txBody>
      </p:sp>
      <p:sp>
        <p:nvSpPr>
          <p:cNvPr id="9" name="Rectangle 8">
            <a:extLst>
              <a:ext uri="{FF2B5EF4-FFF2-40B4-BE49-F238E27FC236}">
                <a16:creationId xmlns:a16="http://schemas.microsoft.com/office/drawing/2014/main" id="{E72F6B52-A7C7-5085-7176-A78905E67FB9}"/>
              </a:ext>
            </a:extLst>
          </p:cNvPr>
          <p:cNvSpPr/>
          <p:nvPr/>
        </p:nvSpPr>
        <p:spPr>
          <a:xfrm>
            <a:off x="8371114" y="4377725"/>
            <a:ext cx="696686" cy="14042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Content Placeholder 10">
            <a:extLst>
              <a:ext uri="{FF2B5EF4-FFF2-40B4-BE49-F238E27FC236}">
                <a16:creationId xmlns:a16="http://schemas.microsoft.com/office/drawing/2014/main" id="{0FFC1333-8C2C-7EA0-743C-3BBC7CB014BE}"/>
              </a:ext>
            </a:extLst>
          </p:cNvPr>
          <p:cNvSpPr>
            <a:spLocks noGrp="1"/>
          </p:cNvSpPr>
          <p:nvPr>
            <p:ph idx="1"/>
          </p:nvPr>
        </p:nvSpPr>
        <p:spPr>
          <a:xfrm>
            <a:off x="628650" y="2242456"/>
            <a:ext cx="7886700" cy="4250417"/>
          </a:xfrm>
        </p:spPr>
        <p:txBody>
          <a:bodyPr>
            <a:normAutofit/>
          </a:bodyPr>
          <a:lstStyle/>
          <a:p>
            <a:pPr lvl="0"/>
            <a:r>
              <a:rPr lang="en-US" sz="3000" dirty="0"/>
              <a:t>“The essence of grace is a profound exchange… it’s as if Jesus swapped places and identifies with us. On the cross, God saw our sins in Jesus and inflicted our deserved punishment on Him. Consequently, when God looks at those embracing His grace, He sees Jesus’ righteousness.” </a:t>
            </a:r>
          </a:p>
        </p:txBody>
      </p:sp>
    </p:spTree>
    <p:extLst>
      <p:ext uri="{BB962C8B-B14F-4D97-AF65-F5344CB8AC3E}">
        <p14:creationId xmlns:p14="http://schemas.microsoft.com/office/powerpoint/2010/main" val="146152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37352-827D-5FB0-34C1-D397C3840203}"/>
              </a:ext>
            </a:extLst>
          </p:cNvPr>
          <p:cNvSpPr>
            <a:spLocks noGrp="1"/>
          </p:cNvSpPr>
          <p:nvPr>
            <p:ph type="title"/>
          </p:nvPr>
        </p:nvSpPr>
        <p:spPr/>
        <p:txBody>
          <a:bodyPr/>
          <a:lstStyle/>
          <a:p>
            <a:pPr algn="ctr"/>
            <a:r>
              <a:rPr lang="en-US" b="1" dirty="0">
                <a:latin typeface="+mn-lt"/>
              </a:rPr>
              <a:t>Scriptural View of Imputation</a:t>
            </a:r>
          </a:p>
        </p:txBody>
      </p:sp>
      <p:sp>
        <p:nvSpPr>
          <p:cNvPr id="3" name="Content Placeholder 2">
            <a:extLst>
              <a:ext uri="{FF2B5EF4-FFF2-40B4-BE49-F238E27FC236}">
                <a16:creationId xmlns:a16="http://schemas.microsoft.com/office/drawing/2014/main" id="{6CF8F68F-0A20-AE2E-7430-F485C62D1A25}"/>
              </a:ext>
            </a:extLst>
          </p:cNvPr>
          <p:cNvSpPr>
            <a:spLocks noGrp="1"/>
          </p:cNvSpPr>
          <p:nvPr>
            <p:ph idx="1"/>
          </p:nvPr>
        </p:nvSpPr>
        <p:spPr/>
        <p:txBody>
          <a:bodyPr>
            <a:normAutofit/>
          </a:bodyPr>
          <a:lstStyle/>
          <a:p>
            <a:r>
              <a:rPr lang="en-US" sz="3200" dirty="0"/>
              <a:t>LOGIZOMAI is </a:t>
            </a:r>
            <a:r>
              <a:rPr lang="en-US" sz="3200" u="sng" dirty="0"/>
              <a:t>never</a:t>
            </a:r>
            <a:r>
              <a:rPr lang="en-US" sz="3200" dirty="0"/>
              <a:t> used to mean transfer or transference. </a:t>
            </a:r>
          </a:p>
          <a:p>
            <a:r>
              <a:rPr lang="en-US" sz="3200" dirty="0"/>
              <a:t>It was an accounting or bookkeeping term.</a:t>
            </a:r>
          </a:p>
          <a:p>
            <a:pPr lvl="1"/>
            <a:r>
              <a:rPr lang="en-US" sz="3200" dirty="0"/>
              <a:t>“to make account of” </a:t>
            </a:r>
            <a:r>
              <a:rPr lang="en-US" dirty="0"/>
              <a:t>(Thayer)</a:t>
            </a:r>
          </a:p>
          <a:p>
            <a:pPr lvl="1"/>
            <a:r>
              <a:rPr lang="en-US" sz="3200" dirty="0"/>
              <a:t>“to take an inventory, i.e., estimate” </a:t>
            </a:r>
            <a:r>
              <a:rPr lang="en-US" dirty="0"/>
              <a:t>(Strong’s)</a:t>
            </a:r>
          </a:p>
          <a:p>
            <a:pPr lvl="1"/>
            <a:r>
              <a:rPr lang="en-US" sz="3200" dirty="0"/>
              <a:t>“reckon, attribute, credit, account, count”</a:t>
            </a:r>
          </a:p>
        </p:txBody>
      </p:sp>
    </p:spTree>
    <p:extLst>
      <p:ext uri="{BB962C8B-B14F-4D97-AF65-F5344CB8AC3E}">
        <p14:creationId xmlns:p14="http://schemas.microsoft.com/office/powerpoint/2010/main" val="2655652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3.xml><?xml version="1.0" encoding="utf-8"?>
<a:theme xmlns:a="http://schemas.openxmlformats.org/drawingml/2006/main" name="6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1770</TotalTime>
  <Words>681</Words>
  <Application>Microsoft Office PowerPoint</Application>
  <PresentationFormat>On-screen Show (4:3)</PresentationFormat>
  <Paragraphs>83</Paragraphs>
  <Slides>22</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22</vt:i4>
      </vt:variant>
    </vt:vector>
  </HeadingPairs>
  <TitlesOfParts>
    <vt:vector size="29" baseType="lpstr">
      <vt:lpstr>Aptos</vt:lpstr>
      <vt:lpstr>Aptos Display</vt:lpstr>
      <vt:lpstr>Arial</vt:lpstr>
      <vt:lpstr>Calibri</vt:lpstr>
      <vt:lpstr>2_Office Theme</vt:lpstr>
      <vt:lpstr>4_Office Theme</vt:lpstr>
      <vt:lpstr>6_Office Theme</vt:lpstr>
      <vt:lpstr>PowerPoint Presentation</vt:lpstr>
      <vt:lpstr>The Imputation of Righteousness</vt:lpstr>
      <vt:lpstr>Five Points of Calvinism</vt:lpstr>
      <vt:lpstr>Imputation of Righteousness</vt:lpstr>
      <vt:lpstr>According to Calvinism  Imputation = Transference</vt:lpstr>
      <vt:lpstr>According to Calvinism  Imputation = Transference</vt:lpstr>
      <vt:lpstr>According to some brethren  Imputation = Transference</vt:lpstr>
      <vt:lpstr>According to some brethren  Imputation = Transference</vt:lpstr>
      <vt:lpstr>Scriptural View of Imputation</vt:lpstr>
      <vt:lpstr>Scriptural View of Imputation</vt:lpstr>
      <vt:lpstr>God forgives and removes our sins.</vt:lpstr>
      <vt:lpstr>God forgives and removes our sins.</vt:lpstr>
      <vt:lpstr>God forgives and removes our sins.</vt:lpstr>
      <vt:lpstr>God forgives and removes our sins.</vt:lpstr>
      <vt:lpstr>God forgives and removes our sins.</vt:lpstr>
      <vt:lpstr>God forgives and removes our sins.</vt:lpstr>
      <vt:lpstr>God forgives and removes our sins.</vt:lpstr>
      <vt:lpstr>God forgives and removes our sins.</vt:lpstr>
      <vt:lpstr>God forgives and removes our sins.</vt:lpstr>
      <vt:lpstr>Problems with Brethren Advocating Calvinistic Imputation</vt:lpstr>
      <vt:lpstr>The Imputation of Righteousness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101</cp:revision>
  <dcterms:created xsi:type="dcterms:W3CDTF">2008-03-16T18:22:36Z</dcterms:created>
  <dcterms:modified xsi:type="dcterms:W3CDTF">2025-11-09T21:42:59Z</dcterms:modified>
</cp:coreProperties>
</file>