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  <p:sldMasterId id="2147483868" r:id="rId3"/>
  </p:sldMasterIdLst>
  <p:notesMasterIdLst>
    <p:notesMasterId r:id="rId13"/>
  </p:notesMasterIdLst>
  <p:sldIdLst>
    <p:sldId id="762" r:id="rId4"/>
    <p:sldId id="763" r:id="rId5"/>
    <p:sldId id="764" r:id="rId6"/>
    <p:sldId id="765" r:id="rId7"/>
    <p:sldId id="766" r:id="rId8"/>
    <p:sldId id="767" r:id="rId9"/>
    <p:sldId id="768" r:id="rId10"/>
    <p:sldId id="269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762"/>
            <p14:sldId id="763"/>
            <p14:sldId id="764"/>
            <p14:sldId id="765"/>
            <p14:sldId id="766"/>
            <p14:sldId id="767"/>
            <p14:sldId id="768"/>
            <p14:sldId id="26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101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D4393-0CFC-4D05-ADD7-BB222E7742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2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51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7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6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9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5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3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8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4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6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C1E1F-2B90-4632-A886-F97F3FBA8E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69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Life-Altering Scriptures | Abide">
            <a:extLst>
              <a:ext uri="{FF2B5EF4-FFF2-40B4-BE49-F238E27FC236}">
                <a16:creationId xmlns:a16="http://schemas.microsoft.com/office/drawing/2014/main" id="{F15CB0D8-93F0-CB4C-3EE6-A72BF6964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820"/>
            <a:ext cx="9144000" cy="57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EEFCF-EE72-F5EE-2770-83568E23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5267">
            <a:off x="1649186" y="998764"/>
            <a:ext cx="5845628" cy="2887436"/>
          </a:xfrm>
        </p:spPr>
        <p:txBody>
          <a:bodyPr>
            <a:prstTxWarp prst="textSlantUp">
              <a:avLst>
                <a:gd name="adj" fmla="val 14648"/>
              </a:avLst>
            </a:prstTxWarp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Doctrine</a:t>
            </a:r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b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That Makes Us </a:t>
            </a:r>
            <a:b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Different</a:t>
            </a:r>
            <a:endParaRPr lang="en-US" b="1" dirty="0">
              <a:ln w="317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8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6D15E4-A7DA-DD73-AFD6-6B1CD4344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332514" cy="2387600"/>
          </a:xfrm>
        </p:spPr>
        <p:txBody>
          <a:bodyPr>
            <a:normAutofit/>
          </a:bodyPr>
          <a:lstStyle/>
          <a:p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Celebrating Holidays</a:t>
            </a:r>
          </a:p>
        </p:txBody>
      </p:sp>
      <p:pic>
        <p:nvPicPr>
          <p:cNvPr id="1026" name="Picture 2" descr="2,100+ Open Bible Isolated Stock Photos, Pictures &amp; Royalty-Free Images -  iStock | Magnifying glass isolated">
            <a:extLst>
              <a:ext uri="{FF2B5EF4-FFF2-40B4-BE49-F238E27FC236}">
                <a16:creationId xmlns:a16="http://schemas.microsoft.com/office/drawing/2014/main" id="{8C800417-D02E-0822-4531-84894E94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" y="3509963"/>
            <a:ext cx="4601936" cy="26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ck O Lantern Clipart Images – Browse 70,009 Stock Photos, Vectors, and  Video | Adobe Stock">
            <a:extLst>
              <a:ext uri="{FF2B5EF4-FFF2-40B4-BE49-F238E27FC236}">
                <a16:creationId xmlns:a16="http://schemas.microsoft.com/office/drawing/2014/main" id="{D1961A6B-C5FF-50B7-6CB1-7BFD1F38E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69" y="4082142"/>
            <a:ext cx="1975757" cy="19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ster Clipart-easter basket with colorful eggs and bow">
            <a:extLst>
              <a:ext uri="{FF2B5EF4-FFF2-40B4-BE49-F238E27FC236}">
                <a16:creationId xmlns:a16="http://schemas.microsoft.com/office/drawing/2014/main" id="{C3E0E590-11FB-52B5-909B-67240745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27" y="1836410"/>
            <a:ext cx="1323840" cy="15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ristmas Tree scrapbook cut file cute clipart files for silhouette cricut  pazzles free svgs free svg">
            <a:extLst>
              <a:ext uri="{FF2B5EF4-FFF2-40B4-BE49-F238E27FC236}">
                <a16:creationId xmlns:a16="http://schemas.microsoft.com/office/drawing/2014/main" id="{D79492D0-9FF6-0606-49A4-2B97DD69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28" y="451758"/>
            <a:ext cx="1975757" cy="19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hamrock PNG transparent image download, size: 2629x2797px">
            <a:extLst>
              <a:ext uri="{FF2B5EF4-FFF2-40B4-BE49-F238E27FC236}">
                <a16:creationId xmlns:a16="http://schemas.microsoft.com/office/drawing/2014/main" id="{503D13F7-7BA9-1A01-58FF-5C5CBEE6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57" y="3331026"/>
            <a:ext cx="1524454" cy="16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158-1B62-1480-930A-9E7C3BB1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“Christian”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4334-9AE8-6793-C99C-4FA9B57363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Advent</a:t>
            </a:r>
          </a:p>
          <a:p>
            <a:r>
              <a:rPr lang="en-US" sz="3200" dirty="0"/>
              <a:t>Christmas</a:t>
            </a:r>
          </a:p>
          <a:p>
            <a:r>
              <a:rPr lang="en-US" sz="3200" dirty="0"/>
              <a:t>Epiphany</a:t>
            </a:r>
          </a:p>
          <a:p>
            <a:r>
              <a:rPr lang="en-US" sz="3200" dirty="0"/>
              <a:t>Lent</a:t>
            </a:r>
          </a:p>
          <a:p>
            <a:pPr lvl="1"/>
            <a:r>
              <a:rPr lang="en-US" sz="3200" dirty="0"/>
              <a:t>Ash Wednesday</a:t>
            </a:r>
          </a:p>
          <a:p>
            <a:pPr lvl="1"/>
            <a:r>
              <a:rPr lang="en-US" sz="3200" dirty="0"/>
              <a:t>Palm Sunday</a:t>
            </a:r>
          </a:p>
          <a:p>
            <a:pPr lvl="1"/>
            <a:r>
              <a:rPr lang="en-US" sz="3200" dirty="0"/>
              <a:t>Good Friday</a:t>
            </a:r>
          </a:p>
          <a:p>
            <a:pPr lvl="1"/>
            <a:r>
              <a:rPr lang="en-US" sz="3200" dirty="0"/>
              <a:t>Easter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19359-97B8-DF98-52A4-713309E6AA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Saint Patrick’s Day</a:t>
            </a:r>
          </a:p>
          <a:p>
            <a:r>
              <a:rPr lang="en-US" sz="3200" dirty="0"/>
              <a:t>All Saints Day</a:t>
            </a:r>
          </a:p>
          <a:p>
            <a:r>
              <a:rPr lang="en-US" sz="3200" dirty="0"/>
              <a:t>All Souls Day</a:t>
            </a:r>
          </a:p>
        </p:txBody>
      </p:sp>
    </p:spTree>
    <p:extLst>
      <p:ext uri="{BB962C8B-B14F-4D97-AF65-F5344CB8AC3E}">
        <p14:creationId xmlns:p14="http://schemas.microsoft.com/office/powerpoint/2010/main" val="13957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4EB9C0-EE1D-4328-5234-4F36F8CC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 Authority for These Holidays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5CF74-940C-DD9E-5BE5-E9CD7E5BC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is NO command, example, or inference that the church observed these holidays. </a:t>
            </a:r>
          </a:p>
          <a:p>
            <a:endParaRPr lang="en-US" sz="3200" dirty="0"/>
          </a:p>
          <a:p>
            <a:r>
              <a:rPr lang="en-US" sz="3200" dirty="0"/>
              <a:t>“And in vain they worship Me, teaching as doctrines the commandments of men” (Matt. 15:9). </a:t>
            </a:r>
          </a:p>
        </p:txBody>
      </p:sp>
    </p:spTree>
    <p:extLst>
      <p:ext uri="{BB962C8B-B14F-4D97-AF65-F5344CB8AC3E}">
        <p14:creationId xmlns:p14="http://schemas.microsoft.com/office/powerpoint/2010/main" val="12355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0E8C8-04CF-97E0-C472-1109AA059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4B4A86-9270-44D4-1444-52BF60F7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 Authority for These Holidays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CD32F6-D678-67BE-6268-869FD3B9EC32}"/>
              </a:ext>
            </a:extLst>
          </p:cNvPr>
          <p:cNvSpPr/>
          <p:nvPr/>
        </p:nvSpPr>
        <p:spPr>
          <a:xfrm>
            <a:off x="359229" y="1690689"/>
            <a:ext cx="8490857" cy="4802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8C91F-DED0-D438-A37C-E5B71694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2713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“They had special days and feasts in the Old Testament.” </a:t>
            </a:r>
          </a:p>
          <a:p>
            <a:pPr lvl="1"/>
            <a:r>
              <a:rPr lang="en-US" sz="3200" dirty="0"/>
              <a:t>Gal. 4:9-11; Col. 2:16-17</a:t>
            </a:r>
          </a:p>
          <a:p>
            <a:r>
              <a:rPr lang="en-US" sz="3200" b="1" dirty="0"/>
              <a:t>“The Lord’s birth and resurrection are important Bible events.” </a:t>
            </a:r>
          </a:p>
          <a:p>
            <a:pPr lvl="1"/>
            <a:r>
              <a:rPr lang="en-US" sz="3200" dirty="0"/>
              <a:t>Not celebrated by the church in the NT.</a:t>
            </a:r>
          </a:p>
          <a:p>
            <a:r>
              <a:rPr lang="en-US" sz="3200" b="1" dirty="0"/>
              <a:t>“Easter is mentioned in the Bible.” </a:t>
            </a:r>
          </a:p>
          <a:p>
            <a:pPr lvl="1"/>
            <a:r>
              <a:rPr lang="en-US" sz="3200" dirty="0"/>
              <a:t>Acts 12:4, King James Version </a:t>
            </a:r>
          </a:p>
        </p:txBody>
      </p:sp>
    </p:spTree>
    <p:extLst>
      <p:ext uri="{BB962C8B-B14F-4D97-AF65-F5344CB8AC3E}">
        <p14:creationId xmlns:p14="http://schemas.microsoft.com/office/powerpoint/2010/main" val="16783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F133-4149-DE81-798C-501D84A2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Christian and Halloween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239BB-D3CC-7FF0-0C26-4642E20D8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Pagan Origins</a:t>
            </a:r>
          </a:p>
          <a:p>
            <a:r>
              <a:rPr lang="en-US" sz="3200" b="1" dirty="0"/>
              <a:t>Glorification of Darkness, Death, </a:t>
            </a:r>
            <a:br>
              <a:rPr lang="en-US" sz="3200" b="1" dirty="0"/>
            </a:br>
            <a:r>
              <a:rPr lang="en-US" sz="3200" b="1" dirty="0"/>
              <a:t>and the Devil</a:t>
            </a:r>
          </a:p>
          <a:p>
            <a:r>
              <a:rPr lang="en-US" sz="3200" b="1" dirty="0"/>
              <a:t>Serious Spiritual </a:t>
            </a:r>
            <a:br>
              <a:rPr lang="en-US" sz="3200" b="1" dirty="0"/>
            </a:br>
            <a:r>
              <a:rPr lang="en-US" sz="3200" b="1" dirty="0"/>
              <a:t>Concerns</a:t>
            </a:r>
          </a:p>
        </p:txBody>
      </p:sp>
      <p:pic>
        <p:nvPicPr>
          <p:cNvPr id="4" name="Picture 2" descr="Halloween trick-or-treating: 6 tips to keep it safe and healthy | Nebraska  Medicine Omaha, NE">
            <a:extLst>
              <a:ext uri="{FF2B5EF4-FFF2-40B4-BE49-F238E27FC236}">
                <a16:creationId xmlns:a16="http://schemas.microsoft.com/office/drawing/2014/main" id="{24FCEB5A-8229-8CC7-3D47-DF4D3145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17" y="4096656"/>
            <a:ext cx="4219510" cy="2215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2C81-0A5F-5964-37F1-DFDD9962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Customs Rooted in Paganism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70CD0-982D-7C2E-FDCE-46400D491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Christmas</a:t>
            </a:r>
            <a:r>
              <a:rPr lang="en-US" sz="3200" dirty="0"/>
              <a:t> - Norse Yule, Roman Saturnalia</a:t>
            </a:r>
          </a:p>
          <a:p>
            <a:r>
              <a:rPr lang="en-US" sz="3200" b="1" dirty="0"/>
              <a:t>Easter</a:t>
            </a:r>
            <a:r>
              <a:rPr lang="en-US" sz="3200" dirty="0"/>
              <a:t> - Germanic festival honoring the spring goddess Eostre</a:t>
            </a:r>
          </a:p>
          <a:p>
            <a:r>
              <a:rPr lang="en-US" sz="3200" b="1" dirty="0"/>
              <a:t>Days of the Week</a:t>
            </a:r>
          </a:p>
          <a:p>
            <a:r>
              <a:rPr lang="en-US" sz="3200" b="1" dirty="0"/>
              <a:t>Months of the Year</a:t>
            </a:r>
          </a:p>
          <a:p>
            <a:r>
              <a:rPr lang="en-US" sz="3200" b="1" dirty="0"/>
              <a:t>Wedding Rings </a:t>
            </a:r>
          </a:p>
          <a:p>
            <a:r>
              <a:rPr lang="en-US" sz="3200" b="1" dirty="0"/>
              <a:t>Brides Maids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1BF98D-4713-FC54-8320-E659B8C4A7FA}"/>
              </a:ext>
            </a:extLst>
          </p:cNvPr>
          <p:cNvSpPr/>
          <p:nvPr/>
        </p:nvSpPr>
        <p:spPr>
          <a:xfrm>
            <a:off x="4572000" y="3614057"/>
            <a:ext cx="4147457" cy="28788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6" descr="Easter Clipart-easter basket with colorful eggs and bow">
            <a:extLst>
              <a:ext uri="{FF2B5EF4-FFF2-40B4-BE49-F238E27FC236}">
                <a16:creationId xmlns:a16="http://schemas.microsoft.com/office/drawing/2014/main" id="{92070CE2-F76C-D999-FBF8-0E81FB18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32" y="3855731"/>
            <a:ext cx="995616" cy="11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hristmas Tree scrapbook cut file cute clipart files for silhouette cricut  pazzles free svgs free svg">
            <a:extLst>
              <a:ext uri="{FF2B5EF4-FFF2-40B4-BE49-F238E27FC236}">
                <a16:creationId xmlns:a16="http://schemas.microsoft.com/office/drawing/2014/main" id="{2877AF27-E9C1-BA85-8A00-EDDE80B7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71" y="3874933"/>
            <a:ext cx="1281454" cy="12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nuary Grid Calendar Clip Art Free PNG Image｜Illustoon">
            <a:extLst>
              <a:ext uri="{FF2B5EF4-FFF2-40B4-BE49-F238E27FC236}">
                <a16:creationId xmlns:a16="http://schemas.microsoft.com/office/drawing/2014/main" id="{F8C8BA28-FA2C-3766-0922-6F4AB48A8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9930"/>
          <a:stretch>
            <a:fillRect/>
          </a:stretch>
        </p:blipFill>
        <p:spPr bwMode="auto">
          <a:xfrm>
            <a:off x="7036940" y="5137185"/>
            <a:ext cx="1580463" cy="11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s | Hand wearing a diamond engagement ring">
            <a:extLst>
              <a:ext uri="{FF2B5EF4-FFF2-40B4-BE49-F238E27FC236}">
                <a16:creationId xmlns:a16="http://schemas.microsoft.com/office/drawing/2014/main" id="{1830A33B-69F5-6B8F-B4E7-50D2E48F8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2639" y="5029348"/>
            <a:ext cx="1159329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816D-42FF-535B-F069-A010FDA1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Christians Celebrating These as Non-Religious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522A-8360-7C46-D7D6-5F7E63CC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0057"/>
            <a:ext cx="7886700" cy="4086906"/>
          </a:xfrm>
        </p:spPr>
        <p:txBody>
          <a:bodyPr>
            <a:normAutofit/>
          </a:bodyPr>
          <a:lstStyle/>
          <a:p>
            <a:r>
              <a:rPr lang="en-US" sz="3200" dirty="0"/>
              <a:t>“One person esteems one day above another; another esteems every day alike. </a:t>
            </a:r>
            <a:r>
              <a:rPr lang="en-US" sz="3200" b="1" dirty="0"/>
              <a:t>Let each be fully convinced </a:t>
            </a:r>
            <a:br>
              <a:rPr lang="en-US" sz="3200" b="1" dirty="0"/>
            </a:br>
            <a:r>
              <a:rPr lang="en-US" sz="3200" b="1" dirty="0"/>
              <a:t>in his own mind</a:t>
            </a:r>
            <a:r>
              <a:rPr lang="en-US" sz="3200" dirty="0"/>
              <a:t>” (Rom. 14:5).</a:t>
            </a:r>
          </a:p>
          <a:p>
            <a:endParaRPr lang="en-US" sz="800" dirty="0"/>
          </a:p>
          <a:p>
            <a:r>
              <a:rPr lang="en-US" dirty="0"/>
              <a:t>It’s a matter of personal conscience/conviction. </a:t>
            </a:r>
          </a:p>
          <a:p>
            <a:r>
              <a:rPr lang="en-US" dirty="0"/>
              <a:t>We can’t do what is sinful, we can’t bind our choices on others, nor can we judge and condemn others for making different choices. </a:t>
            </a:r>
          </a:p>
        </p:txBody>
      </p:sp>
    </p:spTree>
    <p:extLst>
      <p:ext uri="{BB962C8B-B14F-4D97-AF65-F5344CB8AC3E}">
        <p14:creationId xmlns:p14="http://schemas.microsoft.com/office/powerpoint/2010/main" val="6541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6592</TotalTime>
  <Words>259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Office Theme</vt:lpstr>
      <vt:lpstr>2_Office Theme</vt:lpstr>
      <vt:lpstr>Doctrine  That Makes Us  Different</vt:lpstr>
      <vt:lpstr>Celebrating Holidays</vt:lpstr>
      <vt:lpstr>“Christian” Holidays</vt:lpstr>
      <vt:lpstr>No Authority for These Holidays</vt:lpstr>
      <vt:lpstr>No Authority for These Holidays</vt:lpstr>
      <vt:lpstr>The Christian and Halloween</vt:lpstr>
      <vt:lpstr>Customs Rooted in Paganism</vt:lpstr>
      <vt:lpstr>Christians Celebrating These as Non-Religious Holidays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287</cp:revision>
  <dcterms:created xsi:type="dcterms:W3CDTF">2008-03-16T18:22:36Z</dcterms:created>
  <dcterms:modified xsi:type="dcterms:W3CDTF">2025-10-26T18:54:10Z</dcterms:modified>
</cp:coreProperties>
</file>