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 id="2147483759" r:id="rId2"/>
  </p:sldMasterIdLst>
  <p:notesMasterIdLst>
    <p:notesMasterId r:id="rId16"/>
  </p:notesMasterIdLst>
  <p:sldIdLst>
    <p:sldId id="768" r:id="rId3"/>
    <p:sldId id="257" r:id="rId4"/>
    <p:sldId id="259" r:id="rId5"/>
    <p:sldId id="269" r:id="rId6"/>
    <p:sldId id="270" r:id="rId7"/>
    <p:sldId id="262" r:id="rId8"/>
    <p:sldId id="263" r:id="rId9"/>
    <p:sldId id="264" r:id="rId10"/>
    <p:sldId id="265" r:id="rId11"/>
    <p:sldId id="266" r:id="rId12"/>
    <p:sldId id="267" r:id="rId13"/>
    <p:sldId id="268" r:id="rId14"/>
    <p:sldId id="7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F3D0A326-848B-403A-A056-8FFE20F92914}">
          <p14:sldIdLst/>
        </p14:section>
        <p14:section name="Opening song" id="{0654DAB5-AE50-44A2-8AF8-8E0510C8D86D}">
          <p14:sldIdLst/>
        </p14:section>
        <p14:section name="Prayer" id="{AA7EF9D7-2C1A-4A9E-B897-034327F9C43B}">
          <p14:sldIdLst/>
        </p14:section>
        <p14:section name="Scripture Reading" id="{9A28BFB2-9F46-438F-AEE7-B3FFCE5D145F}">
          <p14:sldIdLst/>
        </p14:section>
        <p14:section name="Song(s)" id="{F8F9A752-988C-4EE5-973C-DF67270C0D70}">
          <p14:sldIdLst/>
        </p14:section>
        <p14:section name="Lord's Supper" id="{EF0736C1-8E37-46BA-BF55-85A1B1056937}">
          <p14:sldIdLst/>
        </p14:section>
        <p14:section name="Song" id="{233B487B-5101-4156-A243-A60B2BC2DFE3}">
          <p14:sldIdLst/>
        </p14:section>
        <p14:section name="Sermon" id="{ECE0CD35-CB87-435B-8717-E0A7CD30F08D}">
          <p14:sldIdLst>
            <p14:sldId id="768"/>
            <p14:sldId id="257"/>
            <p14:sldId id="259"/>
            <p14:sldId id="269"/>
            <p14:sldId id="270"/>
            <p14:sldId id="262"/>
            <p14:sldId id="263"/>
            <p14:sldId id="264"/>
            <p14:sldId id="265"/>
            <p14:sldId id="266"/>
            <p14:sldId id="267"/>
            <p14:sldId id="268"/>
            <p14:sldId id="769"/>
          </p14:sldIdLst>
        </p14:section>
        <p14:section name="Song" id="{0E89271B-AEF7-417E-BEAD-CBF4682F4AAA}">
          <p14:sldIdLst/>
        </p14:section>
        <p14:section name="End" id="{9DF123F3-2949-4C9A-9B17-20F16A9551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03" autoAdjust="0"/>
    <p:restoredTop sz="86469" autoAdjust="0"/>
  </p:normalViewPr>
  <p:slideViewPr>
    <p:cSldViewPr>
      <p:cViewPr varScale="1">
        <p:scale>
          <a:sx n="68" d="100"/>
          <a:sy n="68" d="100"/>
        </p:scale>
        <p:origin x="987" y="26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1428"/>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10/19/2025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6ED4393-0CFC-4D05-ADD7-BB222E7742A3}"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8075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DFD630D-634F-422B-9CBB-FFDA9080E680}" type="datetimeFigureOut">
              <a:rPr lang="en-US" smtClean="0"/>
              <a:t>10/19/2025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1478075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FD630D-634F-422B-9CBB-FFDA9080E680}" type="datetimeFigureOut">
              <a:rPr lang="en-US" smtClean="0"/>
              <a:t>10/19/2025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1618588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FD630D-634F-422B-9CBB-FFDA9080E680}" type="datetimeFigureOut">
              <a:rPr lang="en-US" smtClean="0"/>
              <a:t>10/19/2025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35246667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47" y="1122363"/>
            <a:ext cx="7773308"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685347" y="3602038"/>
            <a:ext cx="7773308"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DFD630D-634F-422B-9CBB-FFDA9080E680}" type="datetimeFigureOut">
              <a:rPr lang="en-US" smtClean="0"/>
              <a:t>10/19/2025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12277909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FD630D-634F-422B-9CBB-FFDA9080E680}" type="datetimeFigureOut">
              <a:rPr lang="en-US" smtClean="0"/>
              <a:t>10/19/2025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20006045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21933" y="657227"/>
            <a:ext cx="7300134"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921933" y="3602039"/>
            <a:ext cx="7300134"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FD630D-634F-422B-9CBB-FFDA9080E680}" type="datetimeFigureOut">
              <a:rPr lang="en-US" smtClean="0"/>
              <a:t>10/19/2025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8702967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85346" y="2088320"/>
            <a:ext cx="3829503"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30052" y="2088320"/>
            <a:ext cx="3820616"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DFD630D-634F-422B-9CBB-FFDA9080E680}" type="datetimeFigureOut">
              <a:rPr lang="en-US" smtClean="0"/>
              <a:t>10/19/2025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5986978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5427" y="2088320"/>
            <a:ext cx="3600326"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346" y="2912232"/>
            <a:ext cx="3830406"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9230" y="2088320"/>
            <a:ext cx="3591437"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912232"/>
            <a:ext cx="382151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DFD630D-634F-422B-9CBB-FFDA9080E680}" type="datetimeFigureOut">
              <a:rPr lang="en-US" smtClean="0"/>
              <a:t>10/19/2025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26638386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DFD630D-634F-422B-9CBB-FFDA9080E680}" type="datetimeFigureOut">
              <a:rPr lang="en-US" smtClean="0"/>
              <a:t>10/19/2025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33597695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FD630D-634F-422B-9CBB-FFDA9080E680}" type="datetimeFigureOut">
              <a:rPr lang="en-US" smtClean="0"/>
              <a:t>10/19/2025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26345193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7921" y="609600"/>
            <a:ext cx="2949178"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3808548" y="609600"/>
            <a:ext cx="4642119"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7921" y="2971801"/>
            <a:ext cx="2949178"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FD630D-634F-422B-9CBB-FFDA9080E680}" type="datetimeFigureOut">
              <a:rPr lang="en-US" smtClean="0"/>
              <a:t>10/19/2025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3841764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FD630D-634F-422B-9CBB-FFDA9080E680}" type="datetimeFigureOut">
              <a:rPr lang="en-US" smtClean="0"/>
              <a:t>10/19/2025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35340143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7921" y="609600"/>
            <a:ext cx="416760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49932" y="758881"/>
            <a:ext cx="2966938"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46" y="2971800"/>
            <a:ext cx="4171242"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FD630D-634F-422B-9CBB-FFDA9080E680}" type="datetimeFigureOut">
              <a:rPr lang="en-US" smtClean="0"/>
              <a:t>10/19/2025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12974016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55" y="4289373"/>
            <a:ext cx="7775673"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5355" y="621322"/>
            <a:ext cx="7775673"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46" y="5108728"/>
            <a:ext cx="7774499"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FD630D-634F-422B-9CBB-FFDA9080E680}" type="datetimeFigureOut">
              <a:rPr lang="en-US" smtClean="0"/>
              <a:t>10/19/2025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21379696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9601"/>
            <a:ext cx="776532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47" y="4204820"/>
            <a:ext cx="776532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FD630D-634F-422B-9CBB-FFDA9080E680}" type="datetimeFigureOut">
              <a:rPr lang="en-US" smtClean="0"/>
              <a:t>10/19/2025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377497958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610032"/>
            <a:ext cx="6564224"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5345" y="4204821"/>
            <a:ext cx="776532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FD630D-634F-422B-9CBB-FFDA9080E680}" type="datetimeFigureOut">
              <a:rPr lang="en-US" smtClean="0"/>
              <a:t>10/19/2025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3CF89D-E721-4B2A-B3A5-6B2E0524FED6}" type="slidenum">
              <a:rPr lang="en-US" smtClean="0"/>
              <a:t>‹#›</a:t>
            </a:fld>
            <a:endParaRPr lang="en-US"/>
          </a:p>
        </p:txBody>
      </p:sp>
      <p:sp>
        <p:nvSpPr>
          <p:cNvPr id="10" name="TextBox 9"/>
          <p:cNvSpPr txBox="1"/>
          <p:nvPr/>
        </p:nvSpPr>
        <p:spPr>
          <a:xfrm>
            <a:off x="505245" y="641749"/>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946721" y="307337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4021903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55" y="2126943"/>
            <a:ext cx="7766495"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46" y="4650556"/>
            <a:ext cx="776532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FD630D-634F-422B-9CBB-FFDA9080E680}" type="datetimeFigureOut">
              <a:rPr lang="en-US" smtClean="0"/>
              <a:t>10/19/2025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34082137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5" y="609601"/>
            <a:ext cx="776532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346" y="2088320"/>
            <a:ext cx="2474217"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346" y="2911624"/>
            <a:ext cx="2474217"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333658" y="2088320"/>
            <a:ext cx="2473919"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333659" y="2911624"/>
            <a:ext cx="247486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979974" y="2088320"/>
            <a:ext cx="246840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982260" y="2911624"/>
            <a:ext cx="2468408"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DFD630D-634F-422B-9CBB-FFDA9080E680}" type="datetimeFigureOut">
              <a:rPr lang="en-US" smtClean="0"/>
              <a:t>10/19/2025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310858105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85346" y="609601"/>
            <a:ext cx="776532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5347" y="3989147"/>
            <a:ext cx="2474216"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819015" y="2092235"/>
            <a:ext cx="2205038"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5347" y="4565409"/>
            <a:ext cx="2474216" cy="1225792"/>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332026" y="3989147"/>
            <a:ext cx="2474237"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426747" y="2092235"/>
            <a:ext cx="2197894"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331011" y="4565408"/>
            <a:ext cx="2475252" cy="1225792"/>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980067" y="3989147"/>
            <a:ext cx="246742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6114603" y="2092235"/>
            <a:ext cx="219908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79973" y="4565410"/>
            <a:ext cx="2470694" cy="122579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DFD630D-634F-422B-9CBB-FFDA9080E680}" type="datetimeFigureOut">
              <a:rPr lang="en-US" smtClean="0"/>
              <a:t>10/19/2025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134235585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FD630D-634F-422B-9CBB-FFDA9080E680}" type="datetimeFigureOut">
              <a:rPr lang="en-US" smtClean="0"/>
              <a:t>10/19/2025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403671181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609600"/>
            <a:ext cx="1906993"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85346" y="609600"/>
            <a:ext cx="5744029"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FD630D-634F-422B-9CBB-FFDA9080E680}" type="datetimeFigureOut">
              <a:rPr lang="en-US" smtClean="0"/>
              <a:t>10/19/2025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1292773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FD630D-634F-422B-9CBB-FFDA9080E680}" type="datetimeFigureOut">
              <a:rPr lang="en-US" smtClean="0"/>
              <a:t>10/19/2025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595576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DFD630D-634F-422B-9CBB-FFDA9080E680}" type="datetimeFigureOut">
              <a:rPr lang="en-US" smtClean="0"/>
              <a:t>10/19/2025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2612280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DFD630D-634F-422B-9CBB-FFDA9080E680}" type="datetimeFigureOut">
              <a:rPr lang="en-US" smtClean="0"/>
              <a:t>10/19/2025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2761782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DFD630D-634F-422B-9CBB-FFDA9080E680}" type="datetimeFigureOut">
              <a:rPr lang="en-US" smtClean="0"/>
              <a:t>10/19/2025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2907797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FD630D-634F-422B-9CBB-FFDA9080E680}" type="datetimeFigureOut">
              <a:rPr lang="en-US" smtClean="0"/>
              <a:t>10/19/2025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2952532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FD630D-634F-422B-9CBB-FFDA9080E680}" type="datetimeFigureOut">
              <a:rPr lang="en-US" smtClean="0"/>
              <a:t>10/19/2025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840511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FD630D-634F-422B-9CBB-FFDA9080E680}" type="datetimeFigureOut">
              <a:rPr lang="en-US" smtClean="0"/>
              <a:t>10/19/2025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3135756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EDFD630D-634F-422B-9CBB-FFDA9080E680}" type="datetimeFigureOut">
              <a:rPr lang="en-US" smtClean="0"/>
              <a:t>10/19/2025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4B3CF89D-E721-4B2A-B3A5-6B2E0524FED6}" type="slidenum">
              <a:rPr lang="en-US" smtClean="0"/>
              <a:t>‹#›</a:t>
            </a:fld>
            <a:endParaRPr lang="en-US"/>
          </a:p>
        </p:txBody>
      </p:sp>
    </p:spTree>
    <p:extLst>
      <p:ext uri="{BB962C8B-B14F-4D97-AF65-F5344CB8AC3E}">
        <p14:creationId xmlns:p14="http://schemas.microsoft.com/office/powerpoint/2010/main" val="3578123421"/>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7" y="609601"/>
            <a:ext cx="776532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346" y="2096064"/>
            <a:ext cx="776532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EDFD630D-634F-422B-9CBB-FFDA9080E680}" type="datetimeFigureOut">
              <a:rPr lang="en-US" smtClean="0"/>
              <a:t>10/19/2025</a:t>
            </a:fld>
            <a:endParaRPr lang="en-US"/>
          </a:p>
        </p:txBody>
      </p:sp>
      <p:sp>
        <p:nvSpPr>
          <p:cNvPr id="5" name="Footer Placeholder 4"/>
          <p:cNvSpPr>
            <a:spLocks noGrp="1"/>
          </p:cNvSpPr>
          <p:nvPr>
            <p:ph type="ftr" sz="quarter" idx="3"/>
          </p:nvPr>
        </p:nvSpPr>
        <p:spPr>
          <a:xfrm>
            <a:off x="685346" y="5883276"/>
            <a:ext cx="5004649"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B3CF89D-E721-4B2A-B3A5-6B2E0524FED6}" type="slidenum">
              <a:rPr lang="en-US" smtClean="0"/>
              <a:t>‹#›</a:t>
            </a:fld>
            <a:endParaRPr lang="en-US"/>
          </a:p>
        </p:txBody>
      </p:sp>
    </p:spTree>
    <p:extLst>
      <p:ext uri="{BB962C8B-B14F-4D97-AF65-F5344CB8AC3E}">
        <p14:creationId xmlns:p14="http://schemas.microsoft.com/office/powerpoint/2010/main" val="2362600923"/>
      </p:ext>
    </p:extLst>
  </p:cSld>
  <p:clrMap bg1="dk1" tx1="lt1" bg2="dk2" tx2="lt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 id="2147483771" r:id="rId12"/>
    <p:sldLayoutId id="2147483772" r:id="rId13"/>
    <p:sldLayoutId id="2147483773" r:id="rId14"/>
    <p:sldLayoutId id="2147483774" r:id="rId15"/>
    <p:sldLayoutId id="2147483775" r:id="rId16"/>
    <p:sldLayoutId id="2147483776"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5089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30112D-650C-8377-B10B-BC47EB7099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7AD549-6861-53C3-ED8D-37D7AAC9941A}"/>
              </a:ext>
            </a:extLst>
          </p:cNvPr>
          <p:cNvSpPr>
            <a:spLocks noGrp="1"/>
          </p:cNvSpPr>
          <p:nvPr>
            <p:ph type="title"/>
          </p:nvPr>
        </p:nvSpPr>
        <p:spPr>
          <a:xfrm>
            <a:off x="685347" y="304797"/>
            <a:ext cx="7765321" cy="1326321"/>
          </a:xfrm>
        </p:spPr>
        <p:txBody>
          <a:bodyPr>
            <a:normAutofit/>
          </a:bodyPr>
          <a:lstStyle/>
          <a:p>
            <a:r>
              <a:rPr lang="en-US" sz="3600" dirty="0"/>
              <a:t>Addressing Arguments</a:t>
            </a:r>
          </a:p>
        </p:txBody>
      </p:sp>
      <p:sp>
        <p:nvSpPr>
          <p:cNvPr id="3" name="Content Placeholder 2">
            <a:extLst>
              <a:ext uri="{FF2B5EF4-FFF2-40B4-BE49-F238E27FC236}">
                <a16:creationId xmlns:a16="http://schemas.microsoft.com/office/drawing/2014/main" id="{E29440A4-F0B9-EC3B-5BC4-BF9855544698}"/>
              </a:ext>
            </a:extLst>
          </p:cNvPr>
          <p:cNvSpPr>
            <a:spLocks noGrp="1"/>
          </p:cNvSpPr>
          <p:nvPr>
            <p:ph idx="1"/>
          </p:nvPr>
        </p:nvSpPr>
        <p:spPr>
          <a:xfrm>
            <a:off x="685346" y="1894114"/>
            <a:ext cx="7765322" cy="4789715"/>
          </a:xfrm>
        </p:spPr>
        <p:txBody>
          <a:bodyPr>
            <a:normAutofit/>
          </a:bodyPr>
          <a:lstStyle/>
          <a:p>
            <a:pPr marL="514350" indent="-514350">
              <a:buFont typeface="+mj-lt"/>
              <a:buAutoNum type="arabicPeriod"/>
            </a:pPr>
            <a:r>
              <a:rPr lang="en-US" sz="3600" dirty="0"/>
              <a:t>“That restriction was because of their culture.” </a:t>
            </a:r>
          </a:p>
          <a:p>
            <a:pPr lvl="1"/>
            <a:r>
              <a:rPr lang="en-US" sz="3200" dirty="0"/>
              <a:t>Order of creation - 1 Tim. 2:13</a:t>
            </a:r>
          </a:p>
          <a:p>
            <a:pPr lvl="1"/>
            <a:r>
              <a:rPr lang="en-US" sz="3200" dirty="0"/>
              <a:t>Eve’s sin had lasting </a:t>
            </a:r>
            <a:br>
              <a:rPr lang="en-US" sz="3200" dirty="0"/>
            </a:br>
            <a:r>
              <a:rPr lang="en-US" sz="3200" dirty="0"/>
              <a:t>consequences - v. 14</a:t>
            </a:r>
          </a:p>
          <a:p>
            <a:pPr lvl="1"/>
            <a:r>
              <a:rPr lang="en-US" sz="3200" dirty="0"/>
              <a:t>Gender roles are at play - v. 15</a:t>
            </a:r>
          </a:p>
        </p:txBody>
      </p:sp>
    </p:spTree>
    <p:extLst>
      <p:ext uri="{BB962C8B-B14F-4D97-AF65-F5344CB8AC3E}">
        <p14:creationId xmlns:p14="http://schemas.microsoft.com/office/powerpoint/2010/main" val="2147614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801F2B-CB5B-B6BE-F415-AF9409C6DE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C55497-A4C3-0297-473C-317948F23E20}"/>
              </a:ext>
            </a:extLst>
          </p:cNvPr>
          <p:cNvSpPr>
            <a:spLocks noGrp="1"/>
          </p:cNvSpPr>
          <p:nvPr>
            <p:ph type="title"/>
          </p:nvPr>
        </p:nvSpPr>
        <p:spPr>
          <a:xfrm>
            <a:off x="685347" y="304797"/>
            <a:ext cx="7765321" cy="1326321"/>
          </a:xfrm>
        </p:spPr>
        <p:txBody>
          <a:bodyPr>
            <a:normAutofit/>
          </a:bodyPr>
          <a:lstStyle/>
          <a:p>
            <a:r>
              <a:rPr lang="en-US" sz="3600" dirty="0"/>
              <a:t>Addressing Arguments</a:t>
            </a:r>
          </a:p>
        </p:txBody>
      </p:sp>
      <p:sp>
        <p:nvSpPr>
          <p:cNvPr id="3" name="Content Placeholder 2">
            <a:extLst>
              <a:ext uri="{FF2B5EF4-FFF2-40B4-BE49-F238E27FC236}">
                <a16:creationId xmlns:a16="http://schemas.microsoft.com/office/drawing/2014/main" id="{4EF8D332-0453-F421-9FFD-34B251B07030}"/>
              </a:ext>
            </a:extLst>
          </p:cNvPr>
          <p:cNvSpPr>
            <a:spLocks noGrp="1"/>
          </p:cNvSpPr>
          <p:nvPr>
            <p:ph idx="1"/>
          </p:nvPr>
        </p:nvSpPr>
        <p:spPr>
          <a:xfrm>
            <a:off x="685346" y="1894114"/>
            <a:ext cx="7765322" cy="4474029"/>
          </a:xfrm>
        </p:spPr>
        <p:txBody>
          <a:bodyPr>
            <a:normAutofit/>
          </a:bodyPr>
          <a:lstStyle/>
          <a:p>
            <a:pPr marL="514350" indent="-514350">
              <a:buFont typeface="+mj-lt"/>
              <a:buAutoNum type="arabicPeriod" startAt="2"/>
            </a:pPr>
            <a:r>
              <a:rPr lang="en-US" sz="3600" dirty="0"/>
              <a:t>“I want to use my gift.” </a:t>
            </a:r>
          </a:p>
          <a:p>
            <a:pPr lvl="1"/>
            <a:r>
              <a:rPr lang="en-US" sz="3200" dirty="0"/>
              <a:t>This is an emotional argument.</a:t>
            </a:r>
          </a:p>
          <a:p>
            <a:pPr lvl="1"/>
            <a:r>
              <a:rPr lang="en-US" sz="3200" dirty="0"/>
              <a:t>Opens the door for all innovations.</a:t>
            </a:r>
          </a:p>
          <a:p>
            <a:pPr lvl="1"/>
            <a:r>
              <a:rPr lang="en-US" sz="3200" dirty="0"/>
              <a:t>Not all spiritually gifted Christians were allowed to use their gifts in the church - 1 Cor. 14:27-32</a:t>
            </a:r>
          </a:p>
        </p:txBody>
      </p:sp>
    </p:spTree>
    <p:extLst>
      <p:ext uri="{BB962C8B-B14F-4D97-AF65-F5344CB8AC3E}">
        <p14:creationId xmlns:p14="http://schemas.microsoft.com/office/powerpoint/2010/main" val="2787301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32A075-CE86-77B0-5C7A-4725640A610D}"/>
              </a:ext>
            </a:extLst>
          </p:cNvPr>
          <p:cNvSpPr>
            <a:spLocks noGrp="1"/>
          </p:cNvSpPr>
          <p:nvPr>
            <p:ph idx="1"/>
          </p:nvPr>
        </p:nvSpPr>
        <p:spPr>
          <a:xfrm>
            <a:off x="685346" y="609599"/>
            <a:ext cx="7765322" cy="5878287"/>
          </a:xfrm>
        </p:spPr>
        <p:txBody>
          <a:bodyPr>
            <a:normAutofit/>
          </a:bodyPr>
          <a:lstStyle/>
          <a:p>
            <a:r>
              <a:rPr lang="en-US" sz="2800" dirty="0"/>
              <a:t>This is a </a:t>
            </a:r>
            <a:r>
              <a:rPr lang="en-US" sz="2800" b="1" dirty="0"/>
              <a:t>real</a:t>
            </a:r>
            <a:r>
              <a:rPr lang="en-US" sz="2800" dirty="0"/>
              <a:t> issue impacting churches of Christ. </a:t>
            </a:r>
          </a:p>
          <a:p>
            <a:r>
              <a:rPr lang="en-US" sz="2800" dirty="0"/>
              <a:t>There are </a:t>
            </a:r>
            <a:r>
              <a:rPr lang="en-US" sz="2800" b="1" dirty="0"/>
              <a:t>divine ordinances </a:t>
            </a:r>
            <a:r>
              <a:rPr lang="en-US" sz="2800" dirty="0"/>
              <a:t>for our services – none giving women leadership roles.</a:t>
            </a:r>
          </a:p>
          <a:p>
            <a:r>
              <a:rPr lang="en-US" sz="2800" dirty="0"/>
              <a:t>Two passages </a:t>
            </a:r>
            <a:r>
              <a:rPr lang="en-US" sz="2800" b="1" dirty="0"/>
              <a:t>specifically prohibit women </a:t>
            </a:r>
            <a:r>
              <a:rPr lang="en-US" sz="2800" dirty="0"/>
              <a:t>from exercising authority over men in the church and addressing a mixed assembly.</a:t>
            </a:r>
          </a:p>
          <a:p>
            <a:r>
              <a:rPr lang="en-US" sz="2800" dirty="0"/>
              <a:t>Women are </a:t>
            </a:r>
            <a:r>
              <a:rPr lang="en-US" sz="2800" b="1" dirty="0"/>
              <a:t>not</a:t>
            </a:r>
            <a:r>
              <a:rPr lang="en-US" sz="2800" dirty="0"/>
              <a:t> prohibited from doing the </a:t>
            </a:r>
            <a:r>
              <a:rPr lang="en-US" sz="2800" b="1" dirty="0"/>
              <a:t>important work </a:t>
            </a:r>
            <a:r>
              <a:rPr lang="en-US" sz="2800" dirty="0"/>
              <a:t>in the Kingdom of God. </a:t>
            </a:r>
          </a:p>
        </p:txBody>
      </p:sp>
    </p:spTree>
    <p:extLst>
      <p:ext uri="{BB962C8B-B14F-4D97-AF65-F5344CB8AC3E}">
        <p14:creationId xmlns:p14="http://schemas.microsoft.com/office/powerpoint/2010/main" val="3910658092"/>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1275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iscover Life-Altering Scriptures | Abide">
            <a:extLst>
              <a:ext uri="{FF2B5EF4-FFF2-40B4-BE49-F238E27FC236}">
                <a16:creationId xmlns:a16="http://schemas.microsoft.com/office/drawing/2014/main" id="{F15CB0D8-93F0-CB4C-3EE6-A72BF69645D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0723"/>
          <a:stretch>
            <a:fillRect/>
          </a:stretch>
        </p:blipFill>
        <p:spPr bwMode="auto">
          <a:xfrm>
            <a:off x="0" y="802820"/>
            <a:ext cx="9144000" cy="576126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E6DEEFCF-EE72-F5EE-2770-83568E2328FE}"/>
              </a:ext>
            </a:extLst>
          </p:cNvPr>
          <p:cNvSpPr>
            <a:spLocks noGrp="1"/>
          </p:cNvSpPr>
          <p:nvPr>
            <p:ph type="title"/>
          </p:nvPr>
        </p:nvSpPr>
        <p:spPr>
          <a:xfrm rot="175267">
            <a:off x="1649186" y="998764"/>
            <a:ext cx="5845628" cy="2887436"/>
          </a:xfrm>
        </p:spPr>
        <p:txBody>
          <a:bodyPr>
            <a:prstTxWarp prst="textSlantUp">
              <a:avLst>
                <a:gd name="adj" fmla="val 14648"/>
              </a:avLst>
            </a:prstTxWarp>
          </a:bodyPr>
          <a:lstStyle/>
          <a:p>
            <a:pPr algn="ctr"/>
            <a:r>
              <a:rPr lang="en-US" sz="6600" b="1" dirty="0">
                <a:ln w="3175">
                  <a:solidFill>
                    <a:schemeClr val="bg1"/>
                  </a:solidFill>
                </a:ln>
                <a:solidFill>
                  <a:srgbClr val="0070C0"/>
                </a:solidFill>
                <a:effectLst>
                  <a:outerShdw blurRad="50800" dist="38100" dir="2700000" algn="tl" rotWithShape="0">
                    <a:prstClr val="black">
                      <a:alpha val="40000"/>
                    </a:prstClr>
                  </a:outerShdw>
                </a:effectLst>
                <a:latin typeface="+mn-lt"/>
              </a:rPr>
              <a:t>Doctrine</a:t>
            </a:r>
            <a:r>
              <a:rPr lang="en-US" b="1" dirty="0">
                <a:ln w="3175">
                  <a:solidFill>
                    <a:schemeClr val="bg1"/>
                  </a:solidFill>
                </a:ln>
                <a:solidFill>
                  <a:srgbClr val="0070C0"/>
                </a:solidFill>
                <a:effectLst>
                  <a:outerShdw blurRad="50800" dist="38100" dir="2700000" algn="tl" rotWithShape="0">
                    <a:prstClr val="black">
                      <a:alpha val="40000"/>
                    </a:prstClr>
                  </a:outerShdw>
                </a:effectLst>
                <a:latin typeface="+mn-lt"/>
              </a:rPr>
              <a:t> </a:t>
            </a:r>
            <a:br>
              <a:rPr lang="en-US" b="1" dirty="0">
                <a:ln w="3175">
                  <a:solidFill>
                    <a:schemeClr val="bg1"/>
                  </a:solidFill>
                </a:ln>
                <a:solidFill>
                  <a:srgbClr val="0070C0"/>
                </a:solidFill>
                <a:effectLst>
                  <a:outerShdw blurRad="50800" dist="38100" dir="2700000" algn="tl" rotWithShape="0">
                    <a:prstClr val="black">
                      <a:alpha val="40000"/>
                    </a:prstClr>
                  </a:outerShdw>
                </a:effectLst>
                <a:latin typeface="+mn-lt"/>
              </a:rPr>
            </a:br>
            <a:r>
              <a:rPr lang="en-US" b="1" dirty="0">
                <a:ln w="3175">
                  <a:solidFill>
                    <a:schemeClr val="bg1"/>
                  </a:solidFill>
                </a:ln>
                <a:solidFill>
                  <a:srgbClr val="0070C0"/>
                </a:solidFill>
                <a:effectLst>
                  <a:outerShdw blurRad="50800" dist="38100" dir="2700000" algn="tl" rotWithShape="0">
                    <a:prstClr val="black">
                      <a:alpha val="40000"/>
                    </a:prstClr>
                  </a:outerShdw>
                </a:effectLst>
                <a:latin typeface="+mn-lt"/>
              </a:rPr>
              <a:t>That Makes Us </a:t>
            </a:r>
            <a:br>
              <a:rPr lang="en-US" b="1" dirty="0">
                <a:ln w="3175">
                  <a:solidFill>
                    <a:schemeClr val="bg1"/>
                  </a:solidFill>
                </a:ln>
                <a:solidFill>
                  <a:srgbClr val="0070C0"/>
                </a:solidFill>
                <a:effectLst>
                  <a:outerShdw blurRad="50800" dist="38100" dir="2700000" algn="tl" rotWithShape="0">
                    <a:prstClr val="black">
                      <a:alpha val="40000"/>
                    </a:prstClr>
                  </a:outerShdw>
                </a:effectLst>
                <a:latin typeface="+mn-lt"/>
              </a:rPr>
            </a:br>
            <a:r>
              <a:rPr lang="en-US" sz="6600" b="1" dirty="0">
                <a:ln w="3175">
                  <a:solidFill>
                    <a:schemeClr val="bg1"/>
                  </a:solidFill>
                </a:ln>
                <a:solidFill>
                  <a:srgbClr val="0070C0"/>
                </a:solidFill>
                <a:effectLst>
                  <a:outerShdw blurRad="50800" dist="38100" dir="2700000" algn="tl" rotWithShape="0">
                    <a:prstClr val="black">
                      <a:alpha val="40000"/>
                    </a:prstClr>
                  </a:outerShdw>
                </a:effectLst>
                <a:latin typeface="+mn-lt"/>
              </a:rPr>
              <a:t>Different</a:t>
            </a:r>
            <a:endParaRPr lang="en-US" b="1" dirty="0">
              <a:ln w="3175">
                <a:solidFill>
                  <a:schemeClr val="bg1"/>
                </a:solidFill>
              </a:ln>
              <a:solidFill>
                <a:srgbClr val="0070C0"/>
              </a:solidFill>
              <a:effectLst>
                <a:outerShdw blurRad="50800" dist="38100" dir="2700000" algn="tl" rotWithShape="0">
                  <a:prstClr val="black">
                    <a:alpha val="40000"/>
                  </a:prstClr>
                </a:outerShdw>
              </a:effectLst>
              <a:latin typeface="+mn-lt"/>
            </a:endParaRPr>
          </a:p>
        </p:txBody>
      </p:sp>
      <p:sp>
        <p:nvSpPr>
          <p:cNvPr id="4" name="Rectangle 3">
            <a:extLst>
              <a:ext uri="{FF2B5EF4-FFF2-40B4-BE49-F238E27FC236}">
                <a16:creationId xmlns:a16="http://schemas.microsoft.com/office/drawing/2014/main" id="{9F3CA598-5A4C-DF8B-64C7-7A0CA26D82C0}"/>
              </a:ext>
            </a:extLst>
          </p:cNvPr>
          <p:cNvSpPr/>
          <p:nvPr/>
        </p:nvSpPr>
        <p:spPr>
          <a:xfrm>
            <a:off x="1148443" y="4746171"/>
            <a:ext cx="6847114" cy="1600198"/>
          </a:xfrm>
          <a:prstGeom prst="rect">
            <a:avLst/>
          </a:prstGeom>
          <a:solidFill>
            <a:schemeClr val="tx1"/>
          </a:solidFill>
          <a:ln>
            <a:solidFill>
              <a:schemeClr val="bg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TextBox 4">
            <a:extLst>
              <a:ext uri="{FF2B5EF4-FFF2-40B4-BE49-F238E27FC236}">
                <a16:creationId xmlns:a16="http://schemas.microsoft.com/office/drawing/2014/main" id="{D5AA70A2-0BA3-A4AD-EEB5-DA29493804C3}"/>
              </a:ext>
            </a:extLst>
          </p:cNvPr>
          <p:cNvSpPr txBox="1"/>
          <p:nvPr/>
        </p:nvSpPr>
        <p:spPr>
          <a:xfrm>
            <a:off x="1306286" y="4844145"/>
            <a:ext cx="6542314" cy="144655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Aptos" panose="02110004020202020204"/>
                <a:ea typeface="+mn-ea"/>
                <a:cs typeface="+mn-cs"/>
              </a:rPr>
              <a:t>Role of Women in the Lord’s Church</a:t>
            </a:r>
          </a:p>
        </p:txBody>
      </p:sp>
    </p:spTree>
    <p:extLst>
      <p:ext uri="{BB962C8B-B14F-4D97-AF65-F5344CB8AC3E}">
        <p14:creationId xmlns:p14="http://schemas.microsoft.com/office/powerpoint/2010/main" val="79884002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F665F-5F24-62EA-C6A9-3AA278033AD1}"/>
              </a:ext>
            </a:extLst>
          </p:cNvPr>
          <p:cNvSpPr>
            <a:spLocks noGrp="1"/>
          </p:cNvSpPr>
          <p:nvPr>
            <p:ph type="title"/>
          </p:nvPr>
        </p:nvSpPr>
        <p:spPr>
          <a:xfrm>
            <a:off x="685347" y="304797"/>
            <a:ext cx="7765321" cy="1326321"/>
          </a:xfrm>
        </p:spPr>
        <p:txBody>
          <a:bodyPr>
            <a:normAutofit/>
          </a:bodyPr>
          <a:lstStyle/>
          <a:p>
            <a:r>
              <a:rPr lang="en-US" sz="3600" dirty="0"/>
              <a:t>Women in the New Testament Church</a:t>
            </a:r>
          </a:p>
        </p:txBody>
      </p:sp>
      <p:sp>
        <p:nvSpPr>
          <p:cNvPr id="3" name="Content Placeholder 2">
            <a:extLst>
              <a:ext uri="{FF2B5EF4-FFF2-40B4-BE49-F238E27FC236}">
                <a16:creationId xmlns:a16="http://schemas.microsoft.com/office/drawing/2014/main" id="{B2ADEB07-3745-08C8-3391-B4C30BFB7B3F}"/>
              </a:ext>
            </a:extLst>
          </p:cNvPr>
          <p:cNvSpPr>
            <a:spLocks noGrp="1"/>
          </p:cNvSpPr>
          <p:nvPr>
            <p:ph idx="1"/>
          </p:nvPr>
        </p:nvSpPr>
        <p:spPr>
          <a:xfrm>
            <a:off x="685346" y="1774368"/>
            <a:ext cx="7765322" cy="4789715"/>
          </a:xfrm>
        </p:spPr>
        <p:txBody>
          <a:bodyPr>
            <a:normAutofit lnSpcReduction="10000"/>
          </a:bodyPr>
          <a:lstStyle/>
          <a:p>
            <a:r>
              <a:rPr lang="en-US" sz="3200" b="1" dirty="0"/>
              <a:t>Dorcas</a:t>
            </a:r>
            <a:r>
              <a:rPr lang="en-US" sz="3200" dirty="0"/>
              <a:t> - Acts 9:39</a:t>
            </a:r>
          </a:p>
          <a:p>
            <a:r>
              <a:rPr lang="en-US" sz="3200" b="1" dirty="0"/>
              <a:t>Lydia</a:t>
            </a:r>
            <a:r>
              <a:rPr lang="en-US" sz="3200" dirty="0"/>
              <a:t> - Acts 16:14-15</a:t>
            </a:r>
          </a:p>
          <a:p>
            <a:r>
              <a:rPr lang="en-US" sz="3200" b="1" dirty="0"/>
              <a:t>Phoebe</a:t>
            </a:r>
            <a:r>
              <a:rPr lang="en-US" sz="3200" dirty="0"/>
              <a:t> - Rom. 16:1-2 </a:t>
            </a:r>
          </a:p>
          <a:p>
            <a:r>
              <a:rPr lang="en-US" sz="3200" b="1" dirty="0"/>
              <a:t>Priscilla</a:t>
            </a:r>
            <a:r>
              <a:rPr lang="en-US" sz="3200" dirty="0"/>
              <a:t> - Rom. 16:3-4 </a:t>
            </a:r>
          </a:p>
          <a:p>
            <a:r>
              <a:rPr lang="en-US" sz="3200" b="1" dirty="0"/>
              <a:t>Mary</a:t>
            </a:r>
            <a:r>
              <a:rPr lang="en-US" sz="3200" dirty="0"/>
              <a:t> - Rom. 16:6</a:t>
            </a:r>
          </a:p>
          <a:p>
            <a:r>
              <a:rPr lang="en-US" sz="3200" b="1" dirty="0"/>
              <a:t>Tryphena</a:t>
            </a:r>
            <a:r>
              <a:rPr lang="en-US" sz="3200" dirty="0"/>
              <a:t> </a:t>
            </a:r>
            <a:r>
              <a:rPr lang="en-US" sz="3200" b="1" dirty="0"/>
              <a:t>and</a:t>
            </a:r>
            <a:r>
              <a:rPr lang="en-US" sz="3200" dirty="0"/>
              <a:t> </a:t>
            </a:r>
            <a:r>
              <a:rPr lang="en-US" sz="3200" b="1" dirty="0"/>
              <a:t>Tryphosa</a:t>
            </a:r>
            <a:r>
              <a:rPr lang="en-US" sz="3200" dirty="0"/>
              <a:t> - Rom. 16:12 </a:t>
            </a:r>
          </a:p>
          <a:p>
            <a:r>
              <a:rPr lang="en-US" sz="3200" b="1" dirty="0"/>
              <a:t>Euodia</a:t>
            </a:r>
            <a:r>
              <a:rPr lang="en-US" sz="3200" dirty="0"/>
              <a:t> </a:t>
            </a:r>
            <a:r>
              <a:rPr lang="en-US" sz="3200" b="1" dirty="0"/>
              <a:t>and</a:t>
            </a:r>
            <a:r>
              <a:rPr lang="en-US" sz="3200" dirty="0"/>
              <a:t> </a:t>
            </a:r>
            <a:r>
              <a:rPr lang="en-US" sz="3200" b="1" dirty="0"/>
              <a:t>Syntyche</a:t>
            </a:r>
            <a:r>
              <a:rPr lang="en-US" sz="3200" dirty="0"/>
              <a:t> - Phil. 4:2-3  </a:t>
            </a:r>
          </a:p>
          <a:p>
            <a:endParaRPr lang="en-US" sz="3200" dirty="0"/>
          </a:p>
        </p:txBody>
      </p:sp>
    </p:spTree>
    <p:extLst>
      <p:ext uri="{BB962C8B-B14F-4D97-AF65-F5344CB8AC3E}">
        <p14:creationId xmlns:p14="http://schemas.microsoft.com/office/powerpoint/2010/main" val="2603783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D8C2DE-F0F1-8006-182D-04AD3F9D46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D201BC-F631-C74D-4553-E38E78AB2F21}"/>
              </a:ext>
            </a:extLst>
          </p:cNvPr>
          <p:cNvSpPr>
            <a:spLocks noGrp="1"/>
          </p:cNvSpPr>
          <p:nvPr>
            <p:ph type="title"/>
          </p:nvPr>
        </p:nvSpPr>
        <p:spPr>
          <a:xfrm>
            <a:off x="685347" y="304797"/>
            <a:ext cx="7765321" cy="1326321"/>
          </a:xfrm>
        </p:spPr>
        <p:txBody>
          <a:bodyPr>
            <a:normAutofit/>
          </a:bodyPr>
          <a:lstStyle/>
          <a:p>
            <a:r>
              <a:rPr lang="en-US" sz="3600" dirty="0"/>
              <a:t>Women in the New Testament Church</a:t>
            </a:r>
          </a:p>
        </p:txBody>
      </p:sp>
      <p:sp>
        <p:nvSpPr>
          <p:cNvPr id="3" name="Content Placeholder 2">
            <a:extLst>
              <a:ext uri="{FF2B5EF4-FFF2-40B4-BE49-F238E27FC236}">
                <a16:creationId xmlns:a16="http://schemas.microsoft.com/office/drawing/2014/main" id="{7F41CE0B-B4A7-769F-96EA-8B21166ED7D7}"/>
              </a:ext>
            </a:extLst>
          </p:cNvPr>
          <p:cNvSpPr>
            <a:spLocks noGrp="1"/>
          </p:cNvSpPr>
          <p:nvPr>
            <p:ph idx="1"/>
          </p:nvPr>
        </p:nvSpPr>
        <p:spPr>
          <a:xfrm>
            <a:off x="685346" y="1774368"/>
            <a:ext cx="7765322" cy="4789715"/>
          </a:xfrm>
        </p:spPr>
        <p:txBody>
          <a:bodyPr>
            <a:normAutofit/>
          </a:bodyPr>
          <a:lstStyle/>
          <a:p>
            <a:pPr marL="0" indent="0">
              <a:buNone/>
            </a:pPr>
            <a:r>
              <a:rPr lang="en-US" sz="3200" dirty="0"/>
              <a:t>“Well reported for good works: if she has brought up children, if she has lodged strangers, if she has washed the saints' feet, if she has relieved the afflicted, if she has diligently followed every good work.” </a:t>
            </a:r>
          </a:p>
          <a:p>
            <a:pPr marL="0" indent="0">
              <a:buNone/>
            </a:pPr>
            <a:endParaRPr lang="en-US" sz="800" dirty="0"/>
          </a:p>
          <a:p>
            <a:pPr marL="0" indent="0" algn="r">
              <a:buNone/>
            </a:pPr>
            <a:r>
              <a:rPr lang="en-US" sz="3200" dirty="0"/>
              <a:t>1 Timothy 5:10</a:t>
            </a:r>
          </a:p>
        </p:txBody>
      </p:sp>
    </p:spTree>
    <p:extLst>
      <p:ext uri="{BB962C8B-B14F-4D97-AF65-F5344CB8AC3E}">
        <p14:creationId xmlns:p14="http://schemas.microsoft.com/office/powerpoint/2010/main" val="3405165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FAE24E-F195-D1DB-2A39-DD8A4934C4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F5BD4D-96E4-14E3-B6E2-1318DD7CC5C7}"/>
              </a:ext>
            </a:extLst>
          </p:cNvPr>
          <p:cNvSpPr>
            <a:spLocks noGrp="1"/>
          </p:cNvSpPr>
          <p:nvPr>
            <p:ph type="title"/>
          </p:nvPr>
        </p:nvSpPr>
        <p:spPr>
          <a:xfrm>
            <a:off x="685347" y="304797"/>
            <a:ext cx="7765321" cy="1326321"/>
          </a:xfrm>
        </p:spPr>
        <p:txBody>
          <a:bodyPr>
            <a:normAutofit/>
          </a:bodyPr>
          <a:lstStyle/>
          <a:p>
            <a:r>
              <a:rPr lang="en-US" sz="3600" dirty="0"/>
              <a:t>Women in the New Testament Church</a:t>
            </a:r>
          </a:p>
        </p:txBody>
      </p:sp>
      <p:sp>
        <p:nvSpPr>
          <p:cNvPr id="4" name="Rectangle 3">
            <a:extLst>
              <a:ext uri="{FF2B5EF4-FFF2-40B4-BE49-F238E27FC236}">
                <a16:creationId xmlns:a16="http://schemas.microsoft.com/office/drawing/2014/main" id="{05E8C5D2-05BB-E9CB-6426-8ED9B956D043}"/>
              </a:ext>
            </a:extLst>
          </p:cNvPr>
          <p:cNvSpPr/>
          <p:nvPr/>
        </p:nvSpPr>
        <p:spPr>
          <a:xfrm>
            <a:off x="348343" y="2242455"/>
            <a:ext cx="8403771" cy="3897086"/>
          </a:xfrm>
          <a:prstGeom prst="rect">
            <a:avLst/>
          </a:prstGeom>
          <a:solidFill>
            <a:schemeClr val="tx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panose="02060603020205020403"/>
              <a:ea typeface="+mn-ea"/>
              <a:cs typeface="+mn-cs"/>
            </a:endParaRPr>
          </a:p>
        </p:txBody>
      </p:sp>
      <p:sp>
        <p:nvSpPr>
          <p:cNvPr id="5" name="TextBox 4">
            <a:extLst>
              <a:ext uri="{FF2B5EF4-FFF2-40B4-BE49-F238E27FC236}">
                <a16:creationId xmlns:a16="http://schemas.microsoft.com/office/drawing/2014/main" id="{7FEE3CE8-AC1F-7AB0-8E56-F09C8FB34D44}"/>
              </a:ext>
            </a:extLst>
          </p:cNvPr>
          <p:cNvSpPr txBox="1"/>
          <p:nvPr/>
        </p:nvSpPr>
        <p:spPr>
          <a:xfrm>
            <a:off x="685346" y="2579912"/>
            <a:ext cx="7765322" cy="304698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Rockwell" panose="02060603020205020403"/>
                <a:ea typeface="+mn-ea"/>
                <a:cs typeface="+mn-cs"/>
              </a:rPr>
              <a:t>The important work in the Kingdom is not limited to either gender, but expected from all Christians!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Rockwell" panose="020606030202050204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Rockwell" panose="02060603020205020403"/>
                <a:ea typeface="+mn-ea"/>
                <a:cs typeface="+mn-cs"/>
              </a:rPr>
              <a:t>“For I was hungry and you gave Me food; I was thirsty and you gave Me drink; I was a stranger and you took Me in; I was naked and you clothed Me; I was sick and you visited Me; I was in prison and you came to Me” (Matthew 25:35-36). </a:t>
            </a:r>
          </a:p>
        </p:txBody>
      </p:sp>
    </p:spTree>
    <p:extLst>
      <p:ext uri="{BB962C8B-B14F-4D97-AF65-F5344CB8AC3E}">
        <p14:creationId xmlns:p14="http://schemas.microsoft.com/office/powerpoint/2010/main" val="2367667989"/>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6751F9-B2E0-1469-6442-8423375A42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4A9210-2A9F-DBD8-C733-32401906B186}"/>
              </a:ext>
            </a:extLst>
          </p:cNvPr>
          <p:cNvSpPr>
            <a:spLocks noGrp="1"/>
          </p:cNvSpPr>
          <p:nvPr>
            <p:ph type="title"/>
          </p:nvPr>
        </p:nvSpPr>
        <p:spPr>
          <a:xfrm>
            <a:off x="685347" y="304797"/>
            <a:ext cx="7765321" cy="1326321"/>
          </a:xfrm>
        </p:spPr>
        <p:txBody>
          <a:bodyPr>
            <a:normAutofit/>
          </a:bodyPr>
          <a:lstStyle/>
          <a:p>
            <a:r>
              <a:rPr lang="en-US" sz="3600" dirty="0"/>
              <a:t>Ordinances of Divine Service</a:t>
            </a:r>
          </a:p>
        </p:txBody>
      </p:sp>
      <p:sp>
        <p:nvSpPr>
          <p:cNvPr id="3" name="Content Placeholder 2">
            <a:extLst>
              <a:ext uri="{FF2B5EF4-FFF2-40B4-BE49-F238E27FC236}">
                <a16:creationId xmlns:a16="http://schemas.microsoft.com/office/drawing/2014/main" id="{A247E280-EFD6-C3FE-0C34-68BAA015B6A7}"/>
              </a:ext>
            </a:extLst>
          </p:cNvPr>
          <p:cNvSpPr>
            <a:spLocks noGrp="1"/>
          </p:cNvSpPr>
          <p:nvPr>
            <p:ph idx="1"/>
          </p:nvPr>
        </p:nvSpPr>
        <p:spPr>
          <a:xfrm>
            <a:off x="685346" y="1894114"/>
            <a:ext cx="7765322" cy="4789715"/>
          </a:xfrm>
        </p:spPr>
        <p:txBody>
          <a:bodyPr>
            <a:normAutofit/>
          </a:bodyPr>
          <a:lstStyle/>
          <a:p>
            <a:r>
              <a:rPr lang="en-US" sz="3200" b="1" dirty="0"/>
              <a:t>Hebrews 9:1</a:t>
            </a:r>
            <a:endParaRPr lang="en-US" sz="3200" dirty="0"/>
          </a:p>
          <a:p>
            <a:r>
              <a:rPr lang="en-US" sz="3200" dirty="0"/>
              <a:t>Set the guidelines for the service at the tabernacle/temple. </a:t>
            </a:r>
          </a:p>
          <a:p>
            <a:r>
              <a:rPr lang="en-US" sz="3200" dirty="0"/>
              <a:t>Determined the “Who, What, Where, When, and How”</a:t>
            </a:r>
          </a:p>
        </p:txBody>
      </p:sp>
    </p:spTree>
    <p:extLst>
      <p:ext uri="{BB962C8B-B14F-4D97-AF65-F5344CB8AC3E}">
        <p14:creationId xmlns:p14="http://schemas.microsoft.com/office/powerpoint/2010/main" val="2885355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3787F-3B76-0F53-F665-078C86B8E6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88EFBF-6FB5-804A-86A9-9F311CBBC614}"/>
              </a:ext>
            </a:extLst>
          </p:cNvPr>
          <p:cNvSpPr>
            <a:spLocks noGrp="1"/>
          </p:cNvSpPr>
          <p:nvPr>
            <p:ph type="title"/>
          </p:nvPr>
        </p:nvSpPr>
        <p:spPr>
          <a:xfrm>
            <a:off x="685347" y="304797"/>
            <a:ext cx="7765321" cy="1326321"/>
          </a:xfrm>
        </p:spPr>
        <p:txBody>
          <a:bodyPr>
            <a:normAutofit/>
          </a:bodyPr>
          <a:lstStyle/>
          <a:p>
            <a:r>
              <a:rPr lang="en-US" sz="3600" dirty="0"/>
              <a:t>Ordinances of Divine Service</a:t>
            </a:r>
          </a:p>
        </p:txBody>
      </p:sp>
      <p:sp>
        <p:nvSpPr>
          <p:cNvPr id="3" name="Content Placeholder 2">
            <a:extLst>
              <a:ext uri="{FF2B5EF4-FFF2-40B4-BE49-F238E27FC236}">
                <a16:creationId xmlns:a16="http://schemas.microsoft.com/office/drawing/2014/main" id="{8C6D99F1-DD09-F814-90AB-8DC8A15373E6}"/>
              </a:ext>
            </a:extLst>
          </p:cNvPr>
          <p:cNvSpPr>
            <a:spLocks noGrp="1"/>
          </p:cNvSpPr>
          <p:nvPr>
            <p:ph idx="1"/>
          </p:nvPr>
        </p:nvSpPr>
        <p:spPr>
          <a:xfrm>
            <a:off x="685346" y="1894114"/>
            <a:ext cx="7765322" cy="4789715"/>
          </a:xfrm>
        </p:spPr>
        <p:txBody>
          <a:bodyPr>
            <a:normAutofit/>
          </a:bodyPr>
          <a:lstStyle/>
          <a:p>
            <a:r>
              <a:rPr lang="en-US" sz="3200" dirty="0"/>
              <a:t>The second covenant has ordinances of divine service as well. </a:t>
            </a:r>
          </a:p>
          <a:p>
            <a:r>
              <a:rPr lang="en-US" sz="3200" dirty="0"/>
              <a:t>Establishing the “Who, What, Where, When, and How”</a:t>
            </a:r>
          </a:p>
          <a:p>
            <a:r>
              <a:rPr lang="en-US" sz="3200" dirty="0"/>
              <a:t>There are no passages allowing, encouraging, or inferring that women are to lead the church or its services. </a:t>
            </a:r>
          </a:p>
        </p:txBody>
      </p:sp>
    </p:spTree>
    <p:extLst>
      <p:ext uri="{BB962C8B-B14F-4D97-AF65-F5344CB8AC3E}">
        <p14:creationId xmlns:p14="http://schemas.microsoft.com/office/powerpoint/2010/main" val="3328378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EA9CDE-014A-C347-34C9-AD66DEE078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BF970B-2638-41C7-DDF0-C12656CD2C5C}"/>
              </a:ext>
            </a:extLst>
          </p:cNvPr>
          <p:cNvSpPr>
            <a:spLocks noGrp="1"/>
          </p:cNvSpPr>
          <p:nvPr>
            <p:ph type="title"/>
          </p:nvPr>
        </p:nvSpPr>
        <p:spPr>
          <a:xfrm>
            <a:off x="685347" y="304797"/>
            <a:ext cx="7765321" cy="1326321"/>
          </a:xfrm>
        </p:spPr>
        <p:txBody>
          <a:bodyPr>
            <a:normAutofit/>
          </a:bodyPr>
          <a:lstStyle/>
          <a:p>
            <a:r>
              <a:rPr lang="en-US" sz="3600" dirty="0"/>
              <a:t>Ordinances of Divine Service</a:t>
            </a:r>
          </a:p>
        </p:txBody>
      </p:sp>
      <p:sp>
        <p:nvSpPr>
          <p:cNvPr id="3" name="Content Placeholder 2">
            <a:extLst>
              <a:ext uri="{FF2B5EF4-FFF2-40B4-BE49-F238E27FC236}">
                <a16:creationId xmlns:a16="http://schemas.microsoft.com/office/drawing/2014/main" id="{EC77DFF6-2617-90CA-D19B-E3DC198CB54E}"/>
              </a:ext>
            </a:extLst>
          </p:cNvPr>
          <p:cNvSpPr>
            <a:spLocks noGrp="1"/>
          </p:cNvSpPr>
          <p:nvPr>
            <p:ph idx="1"/>
          </p:nvPr>
        </p:nvSpPr>
        <p:spPr>
          <a:xfrm>
            <a:off x="685346" y="1894114"/>
            <a:ext cx="7765322" cy="4789715"/>
          </a:xfrm>
        </p:spPr>
        <p:txBody>
          <a:bodyPr>
            <a:normAutofit/>
          </a:bodyPr>
          <a:lstStyle/>
          <a:p>
            <a:r>
              <a:rPr lang="en-US" sz="3200" dirty="0"/>
              <a:t>The second covenant has ordinances of divine service as well. </a:t>
            </a:r>
          </a:p>
          <a:p>
            <a:endParaRPr lang="en-US" sz="800" dirty="0"/>
          </a:p>
          <a:p>
            <a:r>
              <a:rPr lang="en-US" sz="3200" b="1" dirty="0"/>
              <a:t>Elders</a:t>
            </a:r>
            <a:r>
              <a:rPr lang="en-US" sz="3200" dirty="0"/>
              <a:t> are to be men - 1 Tim. 3:2</a:t>
            </a:r>
          </a:p>
          <a:p>
            <a:r>
              <a:rPr lang="en-US" sz="3200" b="1" dirty="0"/>
              <a:t>Deacons</a:t>
            </a:r>
            <a:r>
              <a:rPr lang="en-US" sz="3200" dirty="0"/>
              <a:t> are to be men - 1 Tim. 3:12</a:t>
            </a:r>
          </a:p>
          <a:p>
            <a:r>
              <a:rPr lang="en-US" sz="3200" dirty="0"/>
              <a:t>All </a:t>
            </a:r>
            <a:r>
              <a:rPr lang="en-US" sz="3200" b="1" dirty="0"/>
              <a:t>public preaching </a:t>
            </a:r>
            <a:r>
              <a:rPr lang="en-US" sz="3200" dirty="0"/>
              <a:t>is done by men. </a:t>
            </a:r>
          </a:p>
        </p:txBody>
      </p:sp>
    </p:spTree>
    <p:extLst>
      <p:ext uri="{BB962C8B-B14F-4D97-AF65-F5344CB8AC3E}">
        <p14:creationId xmlns:p14="http://schemas.microsoft.com/office/powerpoint/2010/main" val="372112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39C768-BA38-B652-82D5-4700A9DD64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EEDA9E-9703-D7E6-BE92-E1A57707507E}"/>
              </a:ext>
            </a:extLst>
          </p:cNvPr>
          <p:cNvSpPr>
            <a:spLocks noGrp="1"/>
          </p:cNvSpPr>
          <p:nvPr>
            <p:ph type="title"/>
          </p:nvPr>
        </p:nvSpPr>
        <p:spPr>
          <a:xfrm>
            <a:off x="685347" y="304797"/>
            <a:ext cx="7765321" cy="1326321"/>
          </a:xfrm>
        </p:spPr>
        <p:txBody>
          <a:bodyPr>
            <a:normAutofit/>
          </a:bodyPr>
          <a:lstStyle/>
          <a:p>
            <a:r>
              <a:rPr lang="en-US" sz="3600" dirty="0"/>
              <a:t>Scriptural Prohibitions</a:t>
            </a:r>
          </a:p>
        </p:txBody>
      </p:sp>
      <p:sp>
        <p:nvSpPr>
          <p:cNvPr id="3" name="Content Placeholder 2">
            <a:extLst>
              <a:ext uri="{FF2B5EF4-FFF2-40B4-BE49-F238E27FC236}">
                <a16:creationId xmlns:a16="http://schemas.microsoft.com/office/drawing/2014/main" id="{7D8B4FD5-A997-E54D-309D-3CE714D151D8}"/>
              </a:ext>
            </a:extLst>
          </p:cNvPr>
          <p:cNvSpPr>
            <a:spLocks noGrp="1"/>
          </p:cNvSpPr>
          <p:nvPr>
            <p:ph idx="1"/>
          </p:nvPr>
        </p:nvSpPr>
        <p:spPr>
          <a:xfrm>
            <a:off x="685346" y="1894114"/>
            <a:ext cx="7765322" cy="4789715"/>
          </a:xfrm>
        </p:spPr>
        <p:txBody>
          <a:bodyPr>
            <a:normAutofit/>
          </a:bodyPr>
          <a:lstStyle/>
          <a:p>
            <a:r>
              <a:rPr lang="en-US" sz="3200" dirty="0"/>
              <a:t>1 Corinthians 14:34-35 </a:t>
            </a:r>
          </a:p>
          <a:p>
            <a:r>
              <a:rPr lang="en-US" sz="3200" dirty="0"/>
              <a:t>1 Timothy 2:11-15 </a:t>
            </a:r>
          </a:p>
        </p:txBody>
      </p:sp>
    </p:spTree>
    <p:extLst>
      <p:ext uri="{BB962C8B-B14F-4D97-AF65-F5344CB8AC3E}">
        <p14:creationId xmlns:p14="http://schemas.microsoft.com/office/powerpoint/2010/main" val="1831560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4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Damask">
  <a:themeElements>
    <a:clrScheme name="Damask">
      <a:dk1>
        <a:sysClr val="windowText" lastClr="000000"/>
      </a:dk1>
      <a:lt1>
        <a:sysClr val="window" lastClr="FFFFFF"/>
      </a:lt1>
      <a:dk2>
        <a:srgbClr val="78346F"/>
      </a:dk2>
      <a:lt2>
        <a:srgbClr val="D9A8D2"/>
      </a:lt2>
      <a:accent1>
        <a:srgbClr val="CE57AB"/>
      </a:accent1>
      <a:accent2>
        <a:srgbClr val="8E8EFD"/>
      </a:accent2>
      <a:accent3>
        <a:srgbClr val="7CBCE0"/>
      </a:accent3>
      <a:accent4>
        <a:srgbClr val="70BF9F"/>
      </a:accent4>
      <a:accent5>
        <a:srgbClr val="A5B960"/>
      </a:accent5>
      <a:accent6>
        <a:srgbClr val="D47A57"/>
      </a:accent6>
      <a:hlink>
        <a:srgbClr val="D164DE"/>
      </a:hlink>
      <a:folHlink>
        <a:srgbClr val="BE87C4"/>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D4FE1632-F131-47D3-A814-99E9CD025E2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1535</TotalTime>
  <Words>468</Words>
  <Application>Microsoft Office PowerPoint</Application>
  <PresentationFormat>On-screen Show (4:3)</PresentationFormat>
  <Paragraphs>50</Paragraphs>
  <Slides>13</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13</vt:i4>
      </vt:variant>
    </vt:vector>
  </HeadingPairs>
  <TitlesOfParts>
    <vt:vector size="21" baseType="lpstr">
      <vt:lpstr>Aptos</vt:lpstr>
      <vt:lpstr>Aptos Display</vt:lpstr>
      <vt:lpstr>Arial</vt:lpstr>
      <vt:lpstr>Bookman Old Style</vt:lpstr>
      <vt:lpstr>Calibri</vt:lpstr>
      <vt:lpstr>Rockwell</vt:lpstr>
      <vt:lpstr>4_Office Theme</vt:lpstr>
      <vt:lpstr>Damask</vt:lpstr>
      <vt:lpstr>PowerPoint Presentation</vt:lpstr>
      <vt:lpstr>Doctrine  That Makes Us  Different</vt:lpstr>
      <vt:lpstr>Women in the New Testament Church</vt:lpstr>
      <vt:lpstr>Women in the New Testament Church</vt:lpstr>
      <vt:lpstr>Women in the New Testament Church</vt:lpstr>
      <vt:lpstr>Ordinances of Divine Service</vt:lpstr>
      <vt:lpstr>Ordinances of Divine Service</vt:lpstr>
      <vt:lpstr>Ordinances of Divine Service</vt:lpstr>
      <vt:lpstr>Scriptural Prohibitions</vt:lpstr>
      <vt:lpstr>Addressing Arguments</vt:lpstr>
      <vt:lpstr>Addressing Arguments</vt:lpstr>
      <vt:lpstr>PowerPoint Presentation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94</cp:revision>
  <dcterms:created xsi:type="dcterms:W3CDTF">2008-03-16T18:22:36Z</dcterms:created>
  <dcterms:modified xsi:type="dcterms:W3CDTF">2025-10-20T00:25:40Z</dcterms:modified>
</cp:coreProperties>
</file>