
<file path=[Content_Types].xml><?xml version="1.0" encoding="utf-8"?>
<Types xmlns="http://schemas.openxmlformats.org/package/2006/content-types">
  <Default Extension="bin" ContentType="image/pn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36" r:id="rId2"/>
    <p:sldMasterId id="2147483854" r:id="rId3"/>
    <p:sldMasterId id="2147483866" r:id="rId4"/>
  </p:sldMasterIdLst>
  <p:notesMasterIdLst>
    <p:notesMasterId r:id="rId27"/>
  </p:notesMasterIdLst>
  <p:sldIdLst>
    <p:sldId id="677" r:id="rId5"/>
    <p:sldId id="755" r:id="rId6"/>
    <p:sldId id="256" r:id="rId7"/>
    <p:sldId id="257" r:id="rId8"/>
    <p:sldId id="258" r:id="rId9"/>
    <p:sldId id="259" r:id="rId10"/>
    <p:sldId id="260" r:id="rId11"/>
    <p:sldId id="261" r:id="rId12"/>
    <p:sldId id="262" r:id="rId13"/>
    <p:sldId id="263" r:id="rId14"/>
    <p:sldId id="756" r:id="rId15"/>
    <p:sldId id="757" r:id="rId16"/>
    <p:sldId id="758" r:id="rId17"/>
    <p:sldId id="759" r:id="rId18"/>
    <p:sldId id="760" r:id="rId19"/>
    <p:sldId id="761" r:id="rId20"/>
    <p:sldId id="762" r:id="rId21"/>
    <p:sldId id="763" r:id="rId22"/>
    <p:sldId id="764" r:id="rId23"/>
    <p:sldId id="765" r:id="rId24"/>
    <p:sldId id="766" r:id="rId25"/>
    <p:sldId id="26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rvice" id="{3C64C86B-CB58-4823-BD8C-F68585D6F563}">
          <p14:sldIdLst>
            <p14:sldId id="677"/>
            <p14:sldId id="755"/>
          </p14:sldIdLst>
        </p14:section>
        <p14:section name="Song" id="{D8F5DF2E-0DD5-48CF-943A-FBF98F807EFB}">
          <p14:sldIdLst>
            <p14:sldId id="256"/>
            <p14:sldId id="257"/>
            <p14:sldId id="258"/>
            <p14:sldId id="259"/>
            <p14:sldId id="260"/>
            <p14:sldId id="261"/>
            <p14:sldId id="262"/>
            <p14:sldId id="263"/>
            <p14:sldId id="756"/>
            <p14:sldId id="757"/>
          </p14:sldIdLst>
        </p14:section>
        <p14:section name="Prayer" id="{785FF2CF-754D-491F-BE90-82FA25063A3E}">
          <p14:sldIdLst/>
        </p14:section>
        <p14:section name="Exhortation and Dismissal" id="{ABD5E9EE-E79A-42ED-AA6A-24EF3777B493}">
          <p14:sldIdLst>
            <p14:sldId id="758"/>
            <p14:sldId id="759"/>
            <p14:sldId id="760"/>
            <p14:sldId id="761"/>
            <p14:sldId id="762"/>
            <p14:sldId id="763"/>
            <p14:sldId id="764"/>
            <p14:sldId id="765"/>
            <p14:sldId id="766"/>
            <p14:sldId id="2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23" autoAdjust="0"/>
    <p:restoredTop sz="86325" autoAdjust="0"/>
  </p:normalViewPr>
  <p:slideViewPr>
    <p:cSldViewPr>
      <p:cViewPr varScale="1">
        <p:scale>
          <a:sx n="67" d="100"/>
          <a:sy n="67" d="100"/>
        </p:scale>
        <p:origin x="62" y="120"/>
      </p:cViewPr>
      <p:guideLst>
        <p:guide orient="horz" pos="2160"/>
        <p:guide pos="2880"/>
      </p:guideLst>
    </p:cSldViewPr>
  </p:slideViewPr>
  <p:outlineViewPr>
    <p:cViewPr>
      <p:scale>
        <a:sx n="33" d="100"/>
        <a:sy n="33" d="100"/>
      </p:scale>
      <p:origin x="0" y="0"/>
    </p:cViewPr>
  </p:outlineViewPr>
  <p:notesTextViewPr>
    <p:cViewPr>
      <p:scale>
        <a:sx n="3" d="2"/>
        <a:sy n="3" d="2"/>
      </p:scale>
      <p:origin x="-6" y="-18"/>
    </p:cViewPr>
  </p:notesTextViewPr>
  <p:sorterViewPr>
    <p:cViewPr varScale="1">
      <p:scale>
        <a:sx n="1" d="1"/>
        <a:sy n="1" d="1"/>
      </p:scale>
      <p:origin x="0" y="-4262"/>
    </p:cViewPr>
  </p:sorterViewPr>
  <p:notesViewPr>
    <p:cSldViewPr>
      <p:cViewPr varScale="1">
        <p:scale>
          <a:sx n="76" d="100"/>
          <a:sy n="76" d="100"/>
        </p:scale>
        <p:origin x="-297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DE7A2-50D1-4400-88E2-5E32D940C051}" type="datetimeFigureOut">
              <a:rPr lang="en-US"/>
              <a:pPr/>
              <a:t>8/24/2025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F674F-5FF1-4C50-AE02-5B1470F93F7E}" type="slidenum">
              <a:rPr lang="en-US"/>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813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D4393-0CFC-4D05-ADD7-BB222E7742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075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14</a:t>
            </a:fld>
            <a:endParaRPr lang="en-US"/>
          </a:p>
        </p:txBody>
      </p:sp>
    </p:spTree>
    <p:extLst>
      <p:ext uri="{BB962C8B-B14F-4D97-AF65-F5344CB8AC3E}">
        <p14:creationId xmlns:p14="http://schemas.microsoft.com/office/powerpoint/2010/main" val="373395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15</a:t>
            </a:fld>
            <a:endParaRPr lang="en-US"/>
          </a:p>
        </p:txBody>
      </p:sp>
    </p:spTree>
    <p:extLst>
      <p:ext uri="{BB962C8B-B14F-4D97-AF65-F5344CB8AC3E}">
        <p14:creationId xmlns:p14="http://schemas.microsoft.com/office/powerpoint/2010/main" val="653443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16</a:t>
            </a:fld>
            <a:endParaRPr lang="en-US"/>
          </a:p>
        </p:txBody>
      </p:sp>
    </p:spTree>
    <p:extLst>
      <p:ext uri="{BB962C8B-B14F-4D97-AF65-F5344CB8AC3E}">
        <p14:creationId xmlns:p14="http://schemas.microsoft.com/office/powerpoint/2010/main" val="948942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17</a:t>
            </a:fld>
            <a:endParaRPr lang="en-US"/>
          </a:p>
        </p:txBody>
      </p:sp>
    </p:spTree>
    <p:extLst>
      <p:ext uri="{BB962C8B-B14F-4D97-AF65-F5344CB8AC3E}">
        <p14:creationId xmlns:p14="http://schemas.microsoft.com/office/powerpoint/2010/main" val="3388692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18</a:t>
            </a:fld>
            <a:endParaRPr lang="en-US"/>
          </a:p>
        </p:txBody>
      </p:sp>
    </p:spTree>
    <p:extLst>
      <p:ext uri="{BB962C8B-B14F-4D97-AF65-F5344CB8AC3E}">
        <p14:creationId xmlns:p14="http://schemas.microsoft.com/office/powerpoint/2010/main" val="3607918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19</a:t>
            </a:fld>
            <a:endParaRPr lang="en-US"/>
          </a:p>
        </p:txBody>
      </p:sp>
    </p:spTree>
    <p:extLst>
      <p:ext uri="{BB962C8B-B14F-4D97-AF65-F5344CB8AC3E}">
        <p14:creationId xmlns:p14="http://schemas.microsoft.com/office/powerpoint/2010/main" val="338309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F674F-5FF1-4C50-AE02-5B1470F93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314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20</a:t>
            </a:fld>
            <a:endParaRPr lang="en-US"/>
          </a:p>
        </p:txBody>
      </p:sp>
    </p:spTree>
    <p:extLst>
      <p:ext uri="{BB962C8B-B14F-4D97-AF65-F5344CB8AC3E}">
        <p14:creationId xmlns:p14="http://schemas.microsoft.com/office/powerpoint/2010/main" val="2759292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F674F-5FF1-4C50-AE02-5B1470F93F7E}" type="slidenum">
              <a:rPr lang="en-US" smtClean="0"/>
              <a:pPr/>
              <a:t>21</a:t>
            </a:fld>
            <a:endParaRPr lang="en-US"/>
          </a:p>
        </p:txBody>
      </p:sp>
    </p:spTree>
    <p:extLst>
      <p:ext uri="{BB962C8B-B14F-4D97-AF65-F5344CB8AC3E}">
        <p14:creationId xmlns:p14="http://schemas.microsoft.com/office/powerpoint/2010/main" val="106046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386545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55688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87364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7419" y="1824010"/>
            <a:ext cx="990599" cy="240258"/>
          </a:xfrm>
        </p:spPr>
        <p:txBody>
          <a:bodyPr/>
          <a:lstStyle>
            <a:lvl1pPr algn="l">
              <a:defRPr sz="900" b="0" i="0">
                <a:solidFill>
                  <a:schemeClr val="bg1"/>
                </a:solidFill>
              </a:defRPr>
            </a:lvl1p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bwMode="gray">
          <a:xfrm rot="5400000">
            <a:off x="6246568" y="3264407"/>
            <a:ext cx="3859795" cy="228659"/>
          </a:xfrm>
        </p:spPr>
        <p:txBody>
          <a:bodyPr/>
          <a:lstStyle>
            <a:lvl1pPr>
              <a:defRPr sz="900" b="0" i="0">
                <a:solidFill>
                  <a:schemeClr val="bg1"/>
                </a:solidFill>
              </a:defRPr>
            </a:lvl1p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3633173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51274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24532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EBEC99-BF0C-402D-B97E-F8E1AF59CFF3}"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34127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EBEC99-BF0C-402D-B97E-F8E1AF59CFF3}"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4255986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EBEC99-BF0C-402D-B97E-F8E1AF59CFF3}" type="datetimeFigureOut">
              <a:rPr lang="en-US" smtClean="0"/>
              <a:t>8/24/2025</a:t>
            </a:fld>
            <a:endParaRPr lang="en-US"/>
          </a:p>
        </p:txBody>
      </p:sp>
      <p:sp>
        <p:nvSpPr>
          <p:cNvPr id="4" name="Footer Placeholder 3"/>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369692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BEC99-BF0C-402D-B97E-F8E1AF59CFF3}" type="datetimeFigureOut">
              <a:rPr lang="en-US" smtClean="0"/>
              <a:t>8/24/2025</a:t>
            </a:fld>
            <a:endParaRPr lang="en-US"/>
          </a:p>
        </p:txBody>
      </p:sp>
      <p:sp>
        <p:nvSpPr>
          <p:cNvPr id="3" name="Footer Placeholder 2"/>
          <p:cNvSpPr>
            <a:spLocks noGrp="1"/>
          </p:cNvSpPr>
          <p:nvPr>
            <p:ph type="ftr" sz="quarter" idx="11"/>
          </p:nvPr>
        </p:nvSpPr>
        <p:spPr/>
        <p:txBody>
          <a:bodyPr/>
          <a:lstStyle/>
          <a:p>
            <a:endParaRPr lang="en-US"/>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1885133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EBEC99-BF0C-402D-B97E-F8E1AF59CFF3}"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266635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0F119-1FF8-4546-B33C-D899D33F052B}"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439407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EBEC99-BF0C-402D-B97E-F8E1AF59CFF3}"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1194034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EBEC99-BF0C-402D-B97E-F8E1AF59CFF3}"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2812537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204255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3129117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3976912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4EBEC99-BF0C-402D-B97E-F8E1AF59CFF3}"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4223323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4EBEC99-BF0C-402D-B97E-F8E1AF59CFF3}"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346092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1126438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EBEC99-BF0C-402D-B97E-F8E1AF59CFF3}"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2686312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412168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0F119-1FF8-4546-B33C-D899D33F052B}"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722244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3570031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294194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FD630D-634F-422B-9CBB-FFDA9080E680}"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55661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FD630D-634F-422B-9CBB-FFDA9080E680}"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1798192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FD630D-634F-422B-9CBB-FFDA9080E680}" type="datetimeFigureOut">
              <a:rPr lang="en-US" smtClean="0"/>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1395141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D630D-634F-422B-9CBB-FFDA9080E680}" type="datetimeFigureOut">
              <a:rPr lang="en-US" smtClean="0"/>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3094341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FD630D-634F-422B-9CBB-FFDA9080E680}"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2830097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FD630D-634F-422B-9CBB-FFDA9080E680}"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3516921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157830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255890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0F119-1FF8-4546-B33C-D899D33F052B}"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799050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3540533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2089972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488805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FD630D-634F-422B-9CBB-FFDA9080E680}"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659254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FD630D-634F-422B-9CBB-FFDA9080E680}"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826584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FD630D-634F-422B-9CBB-FFDA9080E680}" type="datetimeFigureOut">
              <a:rPr lang="en-US" smtClean="0"/>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823095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D630D-634F-422B-9CBB-FFDA9080E680}" type="datetimeFigureOut">
              <a:rPr lang="en-US" smtClean="0"/>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4180178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FD630D-634F-422B-9CBB-FFDA9080E680}"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926666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FD630D-634F-422B-9CBB-FFDA9080E680}"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748267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197962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0F119-1FF8-4546-B33C-D899D33F052B}"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1464698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FD630D-634F-422B-9CBB-FFDA9080E680}"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CF89D-E721-4B2A-B3A5-6B2E0524FED6}" type="slidenum">
              <a:rPr lang="en-US" smtClean="0"/>
              <a:t>‹#›</a:t>
            </a:fld>
            <a:endParaRPr lang="en-US"/>
          </a:p>
        </p:txBody>
      </p:sp>
    </p:spTree>
    <p:extLst>
      <p:ext uri="{BB962C8B-B14F-4D97-AF65-F5344CB8AC3E}">
        <p14:creationId xmlns:p14="http://schemas.microsoft.com/office/powerpoint/2010/main" val="207359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0F119-1FF8-4546-B33C-D899D33F052B}" type="datetimeFigureOut">
              <a:rPr lang="en-US" smtClean="0"/>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7513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0F119-1FF8-4546-B33C-D899D33F052B}" type="datetimeFigureOut">
              <a:rPr lang="en-US" smtClean="0"/>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94081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0F119-1FF8-4546-B33C-D899D33F052B}"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65941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0F119-1FF8-4546-B33C-D899D33F052B}"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070FE-0EBA-446C-AA80-56E31AE14312}" type="slidenum">
              <a:rPr lang="en-US" smtClean="0"/>
              <a:t>‹#›</a:t>
            </a:fld>
            <a:endParaRPr lang="en-US"/>
          </a:p>
        </p:txBody>
      </p:sp>
    </p:spTree>
    <p:extLst>
      <p:ext uri="{BB962C8B-B14F-4D97-AF65-F5344CB8AC3E}">
        <p14:creationId xmlns:p14="http://schemas.microsoft.com/office/powerpoint/2010/main" val="292549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0F119-1FF8-4546-B33C-D899D33F052B}" type="datetimeFigureOut">
              <a:rPr lang="en-US" smtClean="0"/>
              <a:t>8/24/2025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70FE-0EBA-446C-AA80-56E31AE14312}" type="slidenum">
              <a:rPr lang="en-US" smtClean="0"/>
              <a:t>‹#›</a:t>
            </a:fld>
            <a:endParaRPr lang="en-US"/>
          </a:p>
        </p:txBody>
      </p:sp>
    </p:spTree>
    <p:extLst>
      <p:ext uri="{BB962C8B-B14F-4D97-AF65-F5344CB8AC3E}">
        <p14:creationId xmlns:p14="http://schemas.microsoft.com/office/powerpoint/2010/main" val="219974661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60111" y="6377097"/>
            <a:ext cx="990599" cy="228659"/>
          </a:xfrm>
          <a:prstGeom prst="rect">
            <a:avLst/>
          </a:prstGeom>
        </p:spPr>
        <p:txBody>
          <a:bodyPr vert="horz" lIns="91440" tIns="45720" rIns="91440" bIns="45720" rtlCol="0" anchor="t" anchorCtr="0"/>
          <a:lstStyle>
            <a:lvl1pPr algn="r">
              <a:defRPr sz="900" b="1" i="0">
                <a:solidFill>
                  <a:schemeClr val="accent1"/>
                </a:solidFill>
              </a:defRPr>
            </a:lvl1pPr>
          </a:lstStyle>
          <a:p>
            <a:fld id="{94EBEC99-BF0C-402D-B97E-F8E1AF59CFF3}" type="datetimeFigureOut">
              <a:rPr lang="en-US" smtClean="0"/>
              <a:t>8/24/2025</a:t>
            </a:fld>
            <a:endParaRPr lang="en-US"/>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881DCC3F-1DDB-47CB-B47B-795CEAAAEDF4}" type="slidenum">
              <a:rPr lang="en-US" smtClean="0"/>
              <a:t>‹#›</a:t>
            </a:fld>
            <a:endParaRPr lang="en-US"/>
          </a:p>
        </p:txBody>
      </p:sp>
    </p:spTree>
    <p:extLst>
      <p:ext uri="{BB962C8B-B14F-4D97-AF65-F5344CB8AC3E}">
        <p14:creationId xmlns:p14="http://schemas.microsoft.com/office/powerpoint/2010/main" val="292978339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EDFD630D-634F-422B-9CBB-FFDA9080E680}" type="datetimeFigureOut">
              <a:rPr lang="en-US" smtClean="0"/>
              <a:t>8/24/2025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4B3CF89D-E721-4B2A-B3A5-6B2E0524FED6}" type="slidenum">
              <a:rPr lang="en-US" smtClean="0"/>
              <a:t>‹#›</a:t>
            </a:fld>
            <a:endParaRPr lang="en-US"/>
          </a:p>
        </p:txBody>
      </p:sp>
    </p:spTree>
    <p:extLst>
      <p:ext uri="{BB962C8B-B14F-4D97-AF65-F5344CB8AC3E}">
        <p14:creationId xmlns:p14="http://schemas.microsoft.com/office/powerpoint/2010/main" val="1877726844"/>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FD630D-634F-422B-9CBB-FFDA9080E680}" type="datetimeFigureOut">
              <a:rPr lang="en-US" smtClean="0"/>
              <a:t>8/24/2025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3CF89D-E721-4B2A-B3A5-6B2E0524FED6}" type="slidenum">
              <a:rPr lang="en-US" smtClean="0"/>
              <a:t>‹#›</a:t>
            </a:fld>
            <a:endParaRPr lang="en-US"/>
          </a:p>
        </p:txBody>
      </p:sp>
    </p:spTree>
    <p:extLst>
      <p:ext uri="{BB962C8B-B14F-4D97-AF65-F5344CB8AC3E}">
        <p14:creationId xmlns:p14="http://schemas.microsoft.com/office/powerpoint/2010/main" val="85125168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bin"/><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bin"/><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On Worship">
            <a:extLst>
              <a:ext uri="{FF2B5EF4-FFF2-40B4-BE49-F238E27FC236}">
                <a16:creationId xmlns:a16="http://schemas.microsoft.com/office/drawing/2014/main" id="{DF60C508-A3C3-58D4-B0A5-13A54AB42F67}"/>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9940" y="0"/>
            <a:ext cx="9153939" cy="6858000"/>
          </a:xfrm>
          <a:prstGeom prst="rect">
            <a:avLst/>
          </a:prstGeom>
          <a:blipFill>
            <a:blip r:embed="rId4">
              <a:alphaModFix/>
            </a:blip>
            <a:stretch>
              <a:fillRect/>
            </a:stretch>
          </a:blipFill>
        </p:spPr>
      </p:pic>
      <p:pic>
        <p:nvPicPr>
          <p:cNvPr id="3" name="Picture 2" descr="27 Photos That'll Make Winter Your Favorite Season">
            <a:extLst>
              <a:ext uri="{FF2B5EF4-FFF2-40B4-BE49-F238E27FC236}">
                <a16:creationId xmlns:a16="http://schemas.microsoft.com/office/drawing/2014/main" id="{E098089A-1149-28B8-776E-354671B05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60" y="-198499"/>
            <a:ext cx="10881852" cy="7254567"/>
          </a:xfrm>
          <a:prstGeom prst="rect">
            <a:avLst/>
          </a:prstGeom>
          <a:noFill/>
          <a:effectLst>
            <a:outerShdw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CD6610-449B-92F1-EAD7-ADD5753B42A3}"/>
              </a:ext>
            </a:extLst>
          </p:cNvPr>
          <p:cNvSpPr txBox="1"/>
          <p:nvPr/>
        </p:nvSpPr>
        <p:spPr>
          <a:xfrm>
            <a:off x="228600" y="381000"/>
            <a:ext cx="8305800" cy="4495800"/>
          </a:xfrm>
          <a:prstGeom prst="rect">
            <a:avLst/>
          </a:prstGeom>
          <a:noFill/>
          <a:ln>
            <a:noFill/>
          </a:ln>
          <a:effectLst>
            <a:outerShdw blurRad="76200" dist="88900" dir="13200000" algn="ctr" rotWithShape="0">
              <a:schemeClr val="tx2">
                <a:lumMod val="50000"/>
              </a:schemeClr>
            </a:outerShdw>
          </a:effectLst>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0160">
                  <a:solidFill>
                    <a:prstClr val="black"/>
                  </a:solidFill>
                  <a:prstDash val="solid"/>
                </a:ln>
                <a:solidFill>
                  <a:srgbClr val="1F497D">
                    <a:lumMod val="20000"/>
                    <a:lumOff val="80000"/>
                  </a:srgbClr>
                </a:solidFill>
                <a:effectLst>
                  <a:outerShdw dist="38100" dir="2700000" algn="tl">
                    <a:prstClr val="white">
                      <a:alpha val="14000"/>
                    </a:prstClr>
                  </a:outerShdw>
                </a:effectLst>
                <a:uLnTx/>
                <a:uFillTx/>
                <a:latin typeface="Arial" panose="020B0604020202020204" pitchFamily="34" charset="0"/>
                <a:ea typeface="+mn-ea"/>
                <a:cs typeface="Arial" panose="020B0604020202020204" pitchFamily="34" charset="0"/>
              </a:rPr>
              <a:t>Please take this time to prepare yourself for the worship service.</a:t>
            </a:r>
          </a:p>
        </p:txBody>
      </p:sp>
    </p:spTree>
    <p:extLst>
      <p:ext uri="{BB962C8B-B14F-4D97-AF65-F5344CB8AC3E}">
        <p14:creationId xmlns:p14="http://schemas.microsoft.com/office/powerpoint/2010/main" val="258962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- 2.1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- 2.2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- 2.3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cover Life-Altering Scriptures | Abide">
            <a:extLst>
              <a:ext uri="{FF2B5EF4-FFF2-40B4-BE49-F238E27FC236}">
                <a16:creationId xmlns:a16="http://schemas.microsoft.com/office/drawing/2014/main" id="{F15CB0D8-93F0-CB4C-3EE6-A72BF69645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0" y="802820"/>
            <a:ext cx="9144000" cy="5761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DEEFCF-EE72-F5EE-2770-83568E2328FE}"/>
              </a:ext>
            </a:extLst>
          </p:cNvPr>
          <p:cNvSpPr>
            <a:spLocks noGrp="1"/>
          </p:cNvSpPr>
          <p:nvPr>
            <p:ph type="title"/>
          </p:nvPr>
        </p:nvSpPr>
        <p:spPr>
          <a:xfrm rot="175267">
            <a:off x="1649186" y="998764"/>
            <a:ext cx="5845628" cy="2887436"/>
          </a:xfrm>
        </p:spPr>
        <p:txBody>
          <a:bodyPr>
            <a:prstTxWarp prst="textSlantUp">
              <a:avLst>
                <a:gd name="adj" fmla="val 14648"/>
              </a:avLst>
            </a:prstTxWarp>
          </a:bodyPr>
          <a:lstStyle/>
          <a:p>
            <a:pPr algn="ctr"/>
            <a:r>
              <a:rPr lang="en-US" sz="6600" b="1" dirty="0">
                <a:ln w="3175">
                  <a:solidFill>
                    <a:schemeClr val="bg1"/>
                  </a:solidFill>
                </a:ln>
                <a:solidFill>
                  <a:srgbClr val="0070C0"/>
                </a:solidFill>
                <a:effectLst>
                  <a:outerShdw blurRad="50800" dist="38100" dir="2700000" algn="tl" rotWithShape="0">
                    <a:prstClr val="black">
                      <a:alpha val="40000"/>
                    </a:prstClr>
                  </a:outerShdw>
                </a:effectLst>
                <a:latin typeface="+mn-lt"/>
              </a:rPr>
              <a:t>Doctrine</a:t>
            </a:r>
            <a:r>
              <a:rPr lang="en-US" b="1" dirty="0">
                <a:ln w="3175">
                  <a:solidFill>
                    <a:schemeClr val="bg1"/>
                  </a:solidFill>
                </a:ln>
                <a:solidFill>
                  <a:srgbClr val="0070C0"/>
                </a:solidFill>
                <a:effectLst>
                  <a:outerShdw blurRad="50800" dist="38100" dir="2700000" algn="tl" rotWithShape="0">
                    <a:prstClr val="black">
                      <a:alpha val="40000"/>
                    </a:prstClr>
                  </a:outerShdw>
                </a:effectLst>
                <a:latin typeface="+mn-lt"/>
              </a:rPr>
              <a:t> </a:t>
            </a:r>
            <a:br>
              <a:rPr lang="en-US" b="1" dirty="0">
                <a:ln w="3175">
                  <a:solidFill>
                    <a:schemeClr val="bg1"/>
                  </a:solidFill>
                </a:ln>
                <a:solidFill>
                  <a:srgbClr val="0070C0"/>
                </a:solidFill>
                <a:effectLst>
                  <a:outerShdw blurRad="50800" dist="38100" dir="2700000" algn="tl" rotWithShape="0">
                    <a:prstClr val="black">
                      <a:alpha val="40000"/>
                    </a:prstClr>
                  </a:outerShdw>
                </a:effectLst>
                <a:latin typeface="+mn-lt"/>
              </a:rPr>
            </a:br>
            <a:r>
              <a:rPr lang="en-US" b="1" dirty="0">
                <a:ln w="3175">
                  <a:solidFill>
                    <a:schemeClr val="bg1"/>
                  </a:solidFill>
                </a:ln>
                <a:solidFill>
                  <a:srgbClr val="0070C0"/>
                </a:solidFill>
                <a:effectLst>
                  <a:outerShdw blurRad="50800" dist="38100" dir="2700000" algn="tl" rotWithShape="0">
                    <a:prstClr val="black">
                      <a:alpha val="40000"/>
                    </a:prstClr>
                  </a:outerShdw>
                </a:effectLst>
                <a:latin typeface="+mn-lt"/>
              </a:rPr>
              <a:t>That Makes Us </a:t>
            </a:r>
            <a:br>
              <a:rPr lang="en-US" b="1" dirty="0">
                <a:ln w="3175">
                  <a:solidFill>
                    <a:schemeClr val="bg1"/>
                  </a:solidFill>
                </a:ln>
                <a:solidFill>
                  <a:srgbClr val="0070C0"/>
                </a:solidFill>
                <a:effectLst>
                  <a:outerShdw blurRad="50800" dist="38100" dir="2700000" algn="tl" rotWithShape="0">
                    <a:prstClr val="black">
                      <a:alpha val="40000"/>
                    </a:prstClr>
                  </a:outerShdw>
                </a:effectLst>
                <a:latin typeface="+mn-lt"/>
              </a:rPr>
            </a:br>
            <a:r>
              <a:rPr lang="en-US" sz="6600" b="1" dirty="0">
                <a:ln w="3175">
                  <a:solidFill>
                    <a:schemeClr val="bg1"/>
                  </a:solidFill>
                </a:ln>
                <a:solidFill>
                  <a:srgbClr val="0070C0"/>
                </a:solidFill>
                <a:effectLst>
                  <a:outerShdw blurRad="50800" dist="38100" dir="2700000" algn="tl" rotWithShape="0">
                    <a:prstClr val="black">
                      <a:alpha val="40000"/>
                    </a:prstClr>
                  </a:outerShdw>
                </a:effectLst>
                <a:latin typeface="+mn-lt"/>
              </a:rPr>
              <a:t>Different</a:t>
            </a:r>
            <a:endParaRPr lang="en-US" b="1" dirty="0">
              <a:ln w="3175">
                <a:solidFill>
                  <a:schemeClr val="bg1"/>
                </a:solidFill>
              </a:ln>
              <a:solidFill>
                <a:srgbClr val="0070C0"/>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79884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F61D7-7BD6-C313-6716-2CE039C983E1}"/>
              </a:ext>
            </a:extLst>
          </p:cNvPr>
          <p:cNvSpPr>
            <a:spLocks noGrp="1"/>
          </p:cNvSpPr>
          <p:nvPr>
            <p:ph type="ctrTitle"/>
          </p:nvPr>
        </p:nvSpPr>
        <p:spPr>
          <a:xfrm>
            <a:off x="797377" y="957941"/>
            <a:ext cx="6779080" cy="3897084"/>
          </a:xfrm>
        </p:spPr>
        <p:txBody>
          <a:bodyPr>
            <a:normAutofit/>
          </a:bodyPr>
          <a:lstStyle/>
          <a:p>
            <a:pPr algn="l"/>
            <a:r>
              <a:rPr lang="en-US" sz="7200" b="1" dirty="0">
                <a:latin typeface="+mn-lt"/>
              </a:rPr>
              <a:t>The</a:t>
            </a:r>
            <a:br>
              <a:rPr lang="en-US" sz="7200" b="1" dirty="0">
                <a:latin typeface="+mn-lt"/>
              </a:rPr>
            </a:br>
            <a:r>
              <a:rPr lang="en-US" sz="7200" b="1" dirty="0">
                <a:latin typeface="+mn-lt"/>
              </a:rPr>
              <a:t>Two</a:t>
            </a:r>
            <a:br>
              <a:rPr lang="en-US" sz="7200" b="1" dirty="0">
                <a:latin typeface="+mn-lt"/>
              </a:rPr>
            </a:br>
            <a:r>
              <a:rPr lang="en-US" sz="7200" b="1" dirty="0">
                <a:latin typeface="+mn-lt"/>
              </a:rPr>
              <a:t>Covenants</a:t>
            </a:r>
          </a:p>
        </p:txBody>
      </p:sp>
      <p:sp>
        <p:nvSpPr>
          <p:cNvPr id="5" name="Subtitle 4">
            <a:extLst>
              <a:ext uri="{FF2B5EF4-FFF2-40B4-BE49-F238E27FC236}">
                <a16:creationId xmlns:a16="http://schemas.microsoft.com/office/drawing/2014/main" id="{C88B6E88-2501-EEEC-3830-E969EDEC05F2}"/>
              </a:ext>
            </a:extLst>
          </p:cNvPr>
          <p:cNvSpPr>
            <a:spLocks noGrp="1"/>
          </p:cNvSpPr>
          <p:nvPr>
            <p:ph type="subTitle" idx="1"/>
          </p:nvPr>
        </p:nvSpPr>
        <p:spPr>
          <a:xfrm>
            <a:off x="797377" y="5080905"/>
            <a:ext cx="5603423" cy="1232805"/>
          </a:xfrm>
        </p:spPr>
        <p:txBody>
          <a:bodyPr>
            <a:normAutofit/>
          </a:bodyPr>
          <a:lstStyle/>
          <a:p>
            <a:pPr algn="l"/>
            <a:r>
              <a:rPr lang="en-US" sz="3200" dirty="0"/>
              <a:t>Hebrews 8:6-13</a:t>
            </a:r>
          </a:p>
        </p:txBody>
      </p:sp>
      <p:pic>
        <p:nvPicPr>
          <p:cNvPr id="1026" name="Picture 2" descr="Jesus teaches on fasting | If I Walked With Jesus">
            <a:extLst>
              <a:ext uri="{FF2B5EF4-FFF2-40B4-BE49-F238E27FC236}">
                <a16:creationId xmlns:a16="http://schemas.microsoft.com/office/drawing/2014/main" id="{6BE76B6C-8D60-47F1-44F3-36AA6B5C1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72691" y="664029"/>
            <a:ext cx="3779673" cy="288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528801"/>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IV, Economy Bible, Paperback, Case of 40: Accurate. Readable. Clear. –  ChurchSource">
            <a:extLst>
              <a:ext uri="{FF2B5EF4-FFF2-40B4-BE49-F238E27FC236}">
                <a16:creationId xmlns:a16="http://schemas.microsoft.com/office/drawing/2014/main" id="{FDCA549D-B484-CE1F-8A8D-F869354A07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2383631" y="566057"/>
            <a:ext cx="4376737" cy="5725886"/>
          </a:xfrm>
          <a:prstGeom prst="rect">
            <a:avLst/>
          </a:prstGeom>
          <a:noFill/>
          <a:ln w="381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833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307F-CF14-8FA4-E7B3-DD520B837321}"/>
              </a:ext>
            </a:extLst>
          </p:cNvPr>
          <p:cNvSpPr>
            <a:spLocks noGrp="1"/>
          </p:cNvSpPr>
          <p:nvPr>
            <p:ph type="title"/>
          </p:nvPr>
        </p:nvSpPr>
        <p:spPr/>
        <p:txBody>
          <a:bodyPr/>
          <a:lstStyle/>
          <a:p>
            <a:pPr algn="ctr"/>
            <a:r>
              <a:rPr lang="en-US" b="1" dirty="0"/>
              <a:t>There Are Two Covenants</a:t>
            </a:r>
          </a:p>
        </p:txBody>
      </p:sp>
      <p:sp>
        <p:nvSpPr>
          <p:cNvPr id="3" name="Content Placeholder 2">
            <a:extLst>
              <a:ext uri="{FF2B5EF4-FFF2-40B4-BE49-F238E27FC236}">
                <a16:creationId xmlns:a16="http://schemas.microsoft.com/office/drawing/2014/main" id="{F71F1906-85FF-CC1A-2F20-B3D208FDB794}"/>
              </a:ext>
            </a:extLst>
          </p:cNvPr>
          <p:cNvSpPr>
            <a:spLocks noGrp="1"/>
          </p:cNvSpPr>
          <p:nvPr>
            <p:ph idx="1"/>
          </p:nvPr>
        </p:nvSpPr>
        <p:spPr/>
        <p:txBody>
          <a:bodyPr/>
          <a:lstStyle/>
          <a:p>
            <a:r>
              <a:rPr lang="en-US" dirty="0"/>
              <a:t>The covenant God made with Israel at Mt Sinai.</a:t>
            </a:r>
          </a:p>
          <a:p>
            <a:pPr lvl="1"/>
            <a:r>
              <a:rPr lang="en-US" dirty="0"/>
              <a:t>Exodus 24:7-8</a:t>
            </a:r>
          </a:p>
          <a:p>
            <a:pPr lvl="1"/>
            <a:r>
              <a:rPr lang="en-US" dirty="0"/>
              <a:t>“Law of Moses,” “Old Law,” “the Law”</a:t>
            </a:r>
          </a:p>
          <a:p>
            <a:endParaRPr lang="en-US" sz="800" dirty="0"/>
          </a:p>
          <a:p>
            <a:r>
              <a:rPr lang="en-US" dirty="0"/>
              <a:t>Jeremiah 31:31-34 prophesies a change in this covenant. </a:t>
            </a:r>
          </a:p>
          <a:p>
            <a:r>
              <a:rPr lang="en-US" dirty="0"/>
              <a:t>Hebrews 8:6-13 shows this prophesy was fulfilled in Christ. </a:t>
            </a:r>
          </a:p>
          <a:p>
            <a:r>
              <a:rPr lang="en-US" dirty="0"/>
              <a:t>Jesus spoke of the “new covenant” when He instituted the Lord’s Supper - Luke 22:20.</a:t>
            </a:r>
          </a:p>
        </p:txBody>
      </p:sp>
    </p:spTree>
    <p:extLst>
      <p:ext uri="{BB962C8B-B14F-4D97-AF65-F5344CB8AC3E}">
        <p14:creationId xmlns:p14="http://schemas.microsoft.com/office/powerpoint/2010/main" val="300067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395E-5EB4-08CC-37FF-C6DCF553F230}"/>
              </a:ext>
            </a:extLst>
          </p:cNvPr>
          <p:cNvSpPr>
            <a:spLocks noGrp="1"/>
          </p:cNvSpPr>
          <p:nvPr>
            <p:ph type="title"/>
          </p:nvPr>
        </p:nvSpPr>
        <p:spPr/>
        <p:txBody>
          <a:bodyPr/>
          <a:lstStyle/>
          <a:p>
            <a:pPr algn="ctr"/>
            <a:r>
              <a:rPr lang="en-US" b="1" dirty="0"/>
              <a:t>Purpose of the Old Covenant</a:t>
            </a:r>
          </a:p>
        </p:txBody>
      </p:sp>
      <p:sp>
        <p:nvSpPr>
          <p:cNvPr id="3" name="Content Placeholder 2">
            <a:extLst>
              <a:ext uri="{FF2B5EF4-FFF2-40B4-BE49-F238E27FC236}">
                <a16:creationId xmlns:a16="http://schemas.microsoft.com/office/drawing/2014/main" id="{A49B84F0-6618-6C20-2D44-66961ACC90C3}"/>
              </a:ext>
            </a:extLst>
          </p:cNvPr>
          <p:cNvSpPr>
            <a:spLocks noGrp="1"/>
          </p:cNvSpPr>
          <p:nvPr>
            <p:ph idx="1"/>
          </p:nvPr>
        </p:nvSpPr>
        <p:spPr/>
        <p:txBody>
          <a:bodyPr>
            <a:normAutofit/>
          </a:bodyPr>
          <a:lstStyle/>
          <a:p>
            <a:r>
              <a:rPr lang="en-US" sz="3200" b="1" dirty="0"/>
              <a:t>Regulate and atone for sin.</a:t>
            </a:r>
          </a:p>
          <a:p>
            <a:pPr lvl="1"/>
            <a:r>
              <a:rPr lang="en-US" sz="2800" dirty="0"/>
              <a:t>Galatians 3:19</a:t>
            </a:r>
          </a:p>
          <a:p>
            <a:r>
              <a:rPr lang="en-US" sz="3200" b="1" dirty="0"/>
              <a:t>Bring us to Christ. </a:t>
            </a:r>
          </a:p>
          <a:p>
            <a:pPr lvl="1"/>
            <a:r>
              <a:rPr lang="en-US" sz="2800" dirty="0"/>
              <a:t>Galatians 3:23-25</a:t>
            </a:r>
          </a:p>
          <a:p>
            <a:r>
              <a:rPr lang="en-US" sz="3200" b="1" dirty="0"/>
              <a:t>This covenant was fulfilled. </a:t>
            </a:r>
          </a:p>
          <a:p>
            <a:pPr lvl="1"/>
            <a:r>
              <a:rPr lang="en-US" sz="2800" dirty="0"/>
              <a:t>Matt. 5:17; Rom. 10:4</a:t>
            </a:r>
          </a:p>
        </p:txBody>
      </p:sp>
    </p:spTree>
    <p:extLst>
      <p:ext uri="{BB962C8B-B14F-4D97-AF65-F5344CB8AC3E}">
        <p14:creationId xmlns:p14="http://schemas.microsoft.com/office/powerpoint/2010/main" val="356500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C1C1-C8BE-CCF4-FB67-C5D7E73F3B95}"/>
              </a:ext>
            </a:extLst>
          </p:cNvPr>
          <p:cNvSpPr>
            <a:spLocks noGrp="1"/>
          </p:cNvSpPr>
          <p:nvPr>
            <p:ph type="title"/>
          </p:nvPr>
        </p:nvSpPr>
        <p:spPr/>
        <p:txBody>
          <a:bodyPr>
            <a:normAutofit/>
          </a:bodyPr>
          <a:lstStyle/>
          <a:p>
            <a:pPr algn="ctr"/>
            <a:r>
              <a:rPr lang="en-US" sz="4000" b="1" dirty="0"/>
              <a:t>The Old Covenant Was Taken Away</a:t>
            </a:r>
          </a:p>
        </p:txBody>
      </p:sp>
      <p:sp>
        <p:nvSpPr>
          <p:cNvPr id="3" name="Content Placeholder 2">
            <a:extLst>
              <a:ext uri="{FF2B5EF4-FFF2-40B4-BE49-F238E27FC236}">
                <a16:creationId xmlns:a16="http://schemas.microsoft.com/office/drawing/2014/main" id="{DE234C91-B1A3-7E5D-6F78-119DFCA25A62}"/>
              </a:ext>
            </a:extLst>
          </p:cNvPr>
          <p:cNvSpPr>
            <a:spLocks noGrp="1"/>
          </p:cNvSpPr>
          <p:nvPr>
            <p:ph idx="1"/>
          </p:nvPr>
        </p:nvSpPr>
        <p:spPr/>
        <p:txBody>
          <a:bodyPr/>
          <a:lstStyle/>
          <a:p>
            <a:pPr marL="0" indent="0">
              <a:buNone/>
            </a:pPr>
            <a:endParaRPr lang="en-US" dirty="0"/>
          </a:p>
          <a:p>
            <a:pPr marL="0" indent="0">
              <a:buNone/>
            </a:pPr>
            <a:r>
              <a:rPr lang="en-US" dirty="0"/>
              <a:t>“Then He said, ‘Behold, I have come to do Your will, O God.’ He takes away the first that He may establish the second.”</a:t>
            </a:r>
          </a:p>
          <a:p>
            <a:pPr marL="0" indent="0">
              <a:buNone/>
            </a:pPr>
            <a:endParaRPr lang="en-US" sz="900" dirty="0"/>
          </a:p>
          <a:p>
            <a:pPr marL="0" indent="0" algn="r">
              <a:buNone/>
            </a:pPr>
            <a:r>
              <a:rPr lang="en-US" dirty="0"/>
              <a:t>Hebrews 10:9</a:t>
            </a:r>
          </a:p>
        </p:txBody>
      </p:sp>
    </p:spTree>
    <p:extLst>
      <p:ext uri="{BB962C8B-B14F-4D97-AF65-F5344CB8AC3E}">
        <p14:creationId xmlns:p14="http://schemas.microsoft.com/office/powerpoint/2010/main" val="211576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650F2-CB60-1818-BA29-A50E34E6C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55898-1700-0875-EE45-F14B77EBB87F}"/>
              </a:ext>
            </a:extLst>
          </p:cNvPr>
          <p:cNvSpPr>
            <a:spLocks noGrp="1"/>
          </p:cNvSpPr>
          <p:nvPr>
            <p:ph type="title"/>
          </p:nvPr>
        </p:nvSpPr>
        <p:spPr/>
        <p:txBody>
          <a:bodyPr>
            <a:normAutofit/>
          </a:bodyPr>
          <a:lstStyle/>
          <a:p>
            <a:pPr algn="ctr"/>
            <a:r>
              <a:rPr lang="en-US" sz="4000" b="1" dirty="0"/>
              <a:t>The Old Covenant Was Taken Away</a:t>
            </a:r>
          </a:p>
        </p:txBody>
      </p:sp>
      <p:sp>
        <p:nvSpPr>
          <p:cNvPr id="3" name="Content Placeholder 2">
            <a:extLst>
              <a:ext uri="{FF2B5EF4-FFF2-40B4-BE49-F238E27FC236}">
                <a16:creationId xmlns:a16="http://schemas.microsoft.com/office/drawing/2014/main" id="{7C3A38E0-A4FA-CC93-8D91-610B6ED74F30}"/>
              </a:ext>
            </a:extLst>
          </p:cNvPr>
          <p:cNvSpPr>
            <a:spLocks noGrp="1"/>
          </p:cNvSpPr>
          <p:nvPr>
            <p:ph idx="1"/>
          </p:nvPr>
        </p:nvSpPr>
        <p:spPr/>
        <p:txBody>
          <a:bodyPr>
            <a:normAutofit/>
          </a:bodyPr>
          <a:lstStyle/>
          <a:p>
            <a:pPr marL="0" indent="0" algn="ctr">
              <a:buNone/>
            </a:pPr>
            <a:r>
              <a:rPr lang="en-US" b="1" dirty="0"/>
              <a:t>When Jesus died on the cross.</a:t>
            </a:r>
          </a:p>
          <a:p>
            <a:endParaRPr lang="en-US" sz="800" dirty="0"/>
          </a:p>
          <a:p>
            <a:r>
              <a:rPr lang="en-US" dirty="0"/>
              <a:t>“Having wiped out the handwriting of requirements that was against us, which was contrary to us. And He has taken it out of the way, having nailed it to the cross” (Col. 2:14).</a:t>
            </a:r>
          </a:p>
          <a:p>
            <a:endParaRPr lang="en-US" sz="800" dirty="0"/>
          </a:p>
          <a:p>
            <a:r>
              <a:rPr lang="en-US" dirty="0"/>
              <a:t>“Having abolished in His flesh the enmity, that is, the law of commandments contained in ordinances, so as to create in Himself one new man from the two, thus making peace” (Eph. 2:15).</a:t>
            </a:r>
          </a:p>
          <a:p>
            <a:endParaRPr lang="en-US" dirty="0"/>
          </a:p>
        </p:txBody>
      </p:sp>
    </p:spTree>
    <p:extLst>
      <p:ext uri="{BB962C8B-B14F-4D97-AF65-F5344CB8AC3E}">
        <p14:creationId xmlns:p14="http://schemas.microsoft.com/office/powerpoint/2010/main" val="244303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field with trees and a building&#10;&#10;Description automatically generated">
            <a:extLst>
              <a:ext uri="{FF2B5EF4-FFF2-40B4-BE49-F238E27FC236}">
                <a16:creationId xmlns:a16="http://schemas.microsoft.com/office/drawing/2014/main" id="{992A3B9B-C0C5-C7ED-F182-EF43EA918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a:stretch/>
        </p:blipFill>
        <p:spPr>
          <a:xfrm>
            <a:off x="1" y="0"/>
            <a:ext cx="9141480" cy="6856110"/>
          </a:xfrm>
          <a:prstGeom prst="rect">
            <a:avLst/>
          </a:prstGeom>
        </p:spPr>
      </p:pic>
      <p:sp>
        <p:nvSpPr>
          <p:cNvPr id="4" name="TextBox 3">
            <a:extLst>
              <a:ext uri="{FF2B5EF4-FFF2-40B4-BE49-F238E27FC236}">
                <a16:creationId xmlns:a16="http://schemas.microsoft.com/office/drawing/2014/main" id="{13CD6610-449B-92F1-EAD7-ADD5753B42A3}"/>
              </a:ext>
            </a:extLst>
          </p:cNvPr>
          <p:cNvSpPr txBox="1"/>
          <p:nvPr/>
        </p:nvSpPr>
        <p:spPr>
          <a:xfrm>
            <a:off x="228600" y="381000"/>
            <a:ext cx="8305800" cy="4495800"/>
          </a:xfrm>
          <a:prstGeom prst="rect">
            <a:avLst/>
          </a:prstGeom>
          <a:noFill/>
          <a:ln>
            <a:noFill/>
          </a:ln>
          <a:effectLst>
            <a:outerShdw blurRad="76200" dist="88900" dir="13200000" algn="ctr" rotWithShape="0">
              <a:schemeClr val="tx2">
                <a:lumMod val="50000"/>
              </a:schemeClr>
            </a:outerShdw>
          </a:effectLst>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0160">
                  <a:solidFill>
                    <a:prstClr val="black"/>
                  </a:solidFill>
                  <a:prstDash val="solid"/>
                </a:ln>
                <a:solidFill>
                  <a:schemeClr val="bg1">
                    <a:lumMod val="85000"/>
                  </a:schemeClr>
                </a:solidFill>
                <a:effectLst>
                  <a:outerShdw dist="38100" dir="2700000" algn="tl">
                    <a:prstClr val="white">
                      <a:alpha val="14000"/>
                    </a:prstClr>
                  </a:outerShdw>
                </a:effectLst>
                <a:uLnTx/>
                <a:uFillTx/>
                <a:latin typeface="Arial" panose="020B0604020202020204" pitchFamily="34" charset="0"/>
                <a:ea typeface="+mn-ea"/>
                <a:cs typeface="Arial" panose="020B0604020202020204" pitchFamily="34" charset="0"/>
              </a:rPr>
              <a:t>Please take this time to prepare yourself for the worship service.</a:t>
            </a:r>
          </a:p>
        </p:txBody>
      </p:sp>
    </p:spTree>
    <p:extLst>
      <p:ext uri="{BB962C8B-B14F-4D97-AF65-F5344CB8AC3E}">
        <p14:creationId xmlns:p14="http://schemas.microsoft.com/office/powerpoint/2010/main" val="1734306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514D-8AF1-590F-C7C6-1CBA71FA0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4ACF6-E753-F623-06D6-2226B1D6787D}"/>
              </a:ext>
            </a:extLst>
          </p:cNvPr>
          <p:cNvSpPr>
            <a:spLocks noGrp="1"/>
          </p:cNvSpPr>
          <p:nvPr>
            <p:ph type="title"/>
          </p:nvPr>
        </p:nvSpPr>
        <p:spPr/>
        <p:txBody>
          <a:bodyPr>
            <a:normAutofit/>
          </a:bodyPr>
          <a:lstStyle/>
          <a:p>
            <a:pPr algn="ctr"/>
            <a:r>
              <a:rPr lang="en-US" sz="4000" b="1" dirty="0"/>
              <a:t>The Old Covenant Was Taken Away</a:t>
            </a:r>
          </a:p>
        </p:txBody>
      </p:sp>
      <p:sp>
        <p:nvSpPr>
          <p:cNvPr id="3" name="Content Placeholder 2">
            <a:extLst>
              <a:ext uri="{FF2B5EF4-FFF2-40B4-BE49-F238E27FC236}">
                <a16:creationId xmlns:a16="http://schemas.microsoft.com/office/drawing/2014/main" id="{92526E08-18F4-9CBD-9C3D-DA0B2C293471}"/>
              </a:ext>
            </a:extLst>
          </p:cNvPr>
          <p:cNvSpPr>
            <a:spLocks noGrp="1"/>
          </p:cNvSpPr>
          <p:nvPr>
            <p:ph idx="1"/>
          </p:nvPr>
        </p:nvSpPr>
        <p:spPr/>
        <p:txBody>
          <a:bodyPr>
            <a:normAutofit/>
          </a:bodyPr>
          <a:lstStyle/>
          <a:p>
            <a:r>
              <a:rPr lang="en-US" b="1" dirty="0"/>
              <a:t>When Jesus died, His will (testament, covenant) went into effect.</a:t>
            </a:r>
          </a:p>
          <a:p>
            <a:endParaRPr lang="en-US" dirty="0"/>
          </a:p>
          <a:p>
            <a:pPr marL="457200" lvl="1" indent="0">
              <a:buNone/>
            </a:pPr>
            <a:r>
              <a:rPr lang="en-US" sz="2800" dirty="0"/>
              <a:t>  For where there is a testament, there must also of necessity be the death of the testator. </a:t>
            </a:r>
          </a:p>
          <a:p>
            <a:pPr marL="457200" lvl="1" indent="0">
              <a:buNone/>
            </a:pPr>
            <a:r>
              <a:rPr lang="en-US" sz="2800" dirty="0"/>
              <a:t>  For a testament is in force after men are dead, since it has no power at all while the testator lives. </a:t>
            </a:r>
          </a:p>
          <a:p>
            <a:pPr marL="457200" lvl="1" indent="0" algn="r">
              <a:buNone/>
            </a:pPr>
            <a:r>
              <a:rPr lang="en-US" sz="2800" dirty="0"/>
              <a:t>Hebrews 9:16-17</a:t>
            </a:r>
          </a:p>
          <a:p>
            <a:endParaRPr lang="en-US" dirty="0"/>
          </a:p>
        </p:txBody>
      </p:sp>
    </p:spTree>
    <p:extLst>
      <p:ext uri="{BB962C8B-B14F-4D97-AF65-F5344CB8AC3E}">
        <p14:creationId xmlns:p14="http://schemas.microsoft.com/office/powerpoint/2010/main" val="821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EEE5-C342-E5DB-F049-1DE40BAEC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D8EBB-BE3D-3721-36D1-9CC0A42BE7C2}"/>
              </a:ext>
            </a:extLst>
          </p:cNvPr>
          <p:cNvSpPr>
            <a:spLocks noGrp="1"/>
          </p:cNvSpPr>
          <p:nvPr>
            <p:ph type="title"/>
          </p:nvPr>
        </p:nvSpPr>
        <p:spPr/>
        <p:txBody>
          <a:bodyPr/>
          <a:lstStyle/>
          <a:p>
            <a:pPr algn="ctr"/>
            <a:r>
              <a:rPr lang="en-US" b="1" dirty="0"/>
              <a:t>Failure to Understand the </a:t>
            </a:r>
            <a:br>
              <a:rPr lang="en-US" b="1" dirty="0"/>
            </a:br>
            <a:r>
              <a:rPr lang="en-US" b="1" dirty="0"/>
              <a:t>Change in Covenants</a:t>
            </a:r>
          </a:p>
        </p:txBody>
      </p:sp>
      <p:sp>
        <p:nvSpPr>
          <p:cNvPr id="3" name="Content Placeholder 2">
            <a:extLst>
              <a:ext uri="{FF2B5EF4-FFF2-40B4-BE49-F238E27FC236}">
                <a16:creationId xmlns:a16="http://schemas.microsoft.com/office/drawing/2014/main" id="{08ACC470-4A18-608E-C83C-3E153841CFF0}"/>
              </a:ext>
            </a:extLst>
          </p:cNvPr>
          <p:cNvSpPr>
            <a:spLocks noGrp="1"/>
          </p:cNvSpPr>
          <p:nvPr>
            <p:ph idx="1"/>
          </p:nvPr>
        </p:nvSpPr>
        <p:spPr>
          <a:xfrm>
            <a:off x="628650" y="2046513"/>
            <a:ext cx="7886700" cy="4130449"/>
          </a:xfrm>
        </p:spPr>
        <p:txBody>
          <a:bodyPr>
            <a:normAutofit/>
          </a:bodyPr>
          <a:lstStyle/>
          <a:p>
            <a:r>
              <a:rPr lang="en-US" sz="3200" b="1" dirty="0"/>
              <a:t>We will follow and bind practices abolished by the death of Christ.</a:t>
            </a:r>
          </a:p>
          <a:p>
            <a:pPr lvl="1"/>
            <a:r>
              <a:rPr lang="en-US" sz="2800" dirty="0"/>
              <a:t>Colossians 2:15-17</a:t>
            </a:r>
          </a:p>
          <a:p>
            <a:r>
              <a:rPr lang="en-US" sz="3200" b="1" dirty="0"/>
              <a:t>We remove ourselves from salvation in Christ and obligate ourselves to a law that can’t save us. </a:t>
            </a:r>
          </a:p>
          <a:p>
            <a:pPr lvl="1"/>
            <a:r>
              <a:rPr lang="en-US" sz="2800" dirty="0"/>
              <a:t>Galatians 5:1-4</a:t>
            </a:r>
          </a:p>
        </p:txBody>
      </p:sp>
    </p:spTree>
    <p:extLst>
      <p:ext uri="{BB962C8B-B14F-4D97-AF65-F5344CB8AC3E}">
        <p14:creationId xmlns:p14="http://schemas.microsoft.com/office/powerpoint/2010/main" val="7873804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746682-CA3F-37FD-2845-10157DC77E5F}"/>
              </a:ext>
            </a:extLst>
          </p:cNvPr>
          <p:cNvSpPr/>
          <p:nvPr/>
        </p:nvSpPr>
        <p:spPr>
          <a:xfrm>
            <a:off x="0" y="0"/>
            <a:ext cx="9144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4053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Title</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- 1.1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- 1.2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- 1.3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C.1</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C.2</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endParaRP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a:t>360 - Standing On The Promises - C.3</a:t>
            </a:r>
          </a:p>
        </p:txBody>
      </p:sp>
      <p:pic>
        <p:nvPicPr>
          <p:cNvPr id="5" name="HymnSlide" descr="HymnSlideImage.png"/>
          <p:cNvPicPr>
            <a:picLocks noChangeAspect="1"/>
          </p:cNvPicPr>
          <p:nvPr/>
        </p:nvPicPr>
        <p:blipFill>
          <a:blip r:embed="rId3"/>
          <a:stretch>
            <a:fillRect/>
          </a:stretch>
        </p:blipFill>
        <p:spPr>
          <a:xfrm>
            <a:off x="0" y="0"/>
            <a:ext cx="9144000" cy="6858000"/>
          </a:xfrm>
          <a:prstGeom prst="rect">
            <a:avLst/>
          </a:prstGeom>
        </p:spPr>
      </p:pic>
      <p:sp>
        <p:nvSpPr>
          <p:cNvPr id="3" name="HymnText"/>
          <p:cNvSpPr txBox="1"/>
          <p:nvPr/>
        </p:nvSpPr>
        <p:spPr>
          <a:xfrm>
            <a:off x="152400" y="6400800"/>
            <a:ext cx="8839200" cy="369332"/>
          </a:xfrm>
          <a:prstGeom prst="rect">
            <a:avLst/>
          </a:prstGeom>
          <a:noFill/>
        </p:spPr>
        <p:txBody>
          <a:bodyPr wrap="square" rtlCol="0">
            <a:spAutoFit/>
          </a:bodyPr>
          <a:lstStyle/>
          <a:p>
            <a:pPr algn="r"/>
            <a:r>
              <a:rPr lang="en-US" dirty="0"/>
              <a:t>End of Verse 1</a:t>
            </a:r>
          </a:p>
        </p:txBody>
      </p:sp>
      <p:sp>
        <p:nvSpPr>
          <p:cNvPr id="6" name="HymnText">
            <a:extLst>
              <a:ext uri="{FF2B5EF4-FFF2-40B4-BE49-F238E27FC236}">
                <a16:creationId xmlns:a16="http://schemas.microsoft.com/office/drawing/2014/main" id="{437713F5-BD24-4F46-8875-F26C7BDE7D7E}"/>
              </a:ext>
            </a:extLst>
          </p:cNvPr>
          <p:cNvSpPr txBox="1"/>
          <p:nvPr/>
        </p:nvSpPr>
        <p:spPr>
          <a:xfrm>
            <a:off x="0" y="2685871"/>
            <a:ext cx="9144000" cy="1200329"/>
          </a:xfrm>
          <a:prstGeom prst="rect">
            <a:avLst/>
          </a:prstGeom>
          <a:noFill/>
        </p:spPr>
        <p:txBody>
          <a:bodyPr wrap="square" rtlCol="0">
            <a:spAutoFit/>
          </a:bodyPr>
          <a:lstStyle/>
          <a:p>
            <a:pPr algn="ctr"/>
            <a:endParaRPr/>
          </a:p>
        </p:txBody>
      </p:sp>
    </p:spTree>
  </p:cSld>
  <p:clrMapOvr>
    <a:masterClrMapping/>
  </p:clrMapOvr>
  <p:transition>
    <p:wipe dir="r"/>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6801</TotalTime>
  <Words>492</Words>
  <Application>Microsoft Office PowerPoint</Application>
  <PresentationFormat>On-screen Show (4:3)</PresentationFormat>
  <Paragraphs>74</Paragraphs>
  <Slides>22</Slides>
  <Notes>21</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Aptos</vt:lpstr>
      <vt:lpstr>Aptos Display</vt:lpstr>
      <vt:lpstr>Arial</vt:lpstr>
      <vt:lpstr>Calibri</vt:lpstr>
      <vt:lpstr>Calibri Light</vt:lpstr>
      <vt:lpstr>Century Gothic</vt:lpstr>
      <vt:lpstr>Wingdings 3</vt:lpstr>
      <vt:lpstr>3_Office Theme</vt:lpstr>
      <vt:lpstr>2_Ion Boardroom</vt:lpstr>
      <vt:lpstr>1_Office Theme</vt:lpstr>
      <vt:lpstr>Office Theme</vt:lpstr>
      <vt:lpstr>PowerPoint Presentation</vt:lpstr>
      <vt:lpstr>PowerPoint Presentation</vt:lpstr>
      <vt:lpstr>360 - Standing On The Promises - Title</vt:lpstr>
      <vt:lpstr>360 - Standing On The Promises - 1.1</vt:lpstr>
      <vt:lpstr>360 - Standing On The Promises - 1.2</vt:lpstr>
      <vt:lpstr>360 - Standing On The Promises - 1.3</vt:lpstr>
      <vt:lpstr>360 - Standing On The Promises - C.1</vt:lpstr>
      <vt:lpstr>360 - Standing On The Promises - C.2</vt:lpstr>
      <vt:lpstr>360 - Standing On The Promises - C.3</vt:lpstr>
      <vt:lpstr>360 - Standing On The Promises - 2.1</vt:lpstr>
      <vt:lpstr>360 - Standing On The Promises - 2.2</vt:lpstr>
      <vt:lpstr>360 - Standing On The Promises - 2.3</vt:lpstr>
      <vt:lpstr>Doctrine  That Makes Us  Different</vt:lpstr>
      <vt:lpstr>The Two Covenants</vt:lpstr>
      <vt:lpstr>PowerPoint Presentation</vt:lpstr>
      <vt:lpstr>There Are Two Covenants</vt:lpstr>
      <vt:lpstr>Purpose of the Old Covenant</vt:lpstr>
      <vt:lpstr>The Old Covenant Was Taken Away</vt:lpstr>
      <vt:lpstr>The Old Covenant Was Taken Away</vt:lpstr>
      <vt:lpstr>The Old Covenant Was Taken Away</vt:lpstr>
      <vt:lpstr>Failure to Understand the  Change in Covenants</vt:lpstr>
      <vt:lpstr>PowerPoint Presentation</vt:lpstr>
    </vt:vector>
  </TitlesOfParts>
  <Company>AQ2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RJStevensMusic.com</dc:creator>
  <dc:description/>
  <cp:lastModifiedBy>Michael Hepner</cp:lastModifiedBy>
  <cp:revision>282</cp:revision>
  <dcterms:created xsi:type="dcterms:W3CDTF">2008-03-16T18:22:36Z</dcterms:created>
  <dcterms:modified xsi:type="dcterms:W3CDTF">2025-08-24T20:12:35Z</dcterms:modified>
</cp:coreProperties>
</file>