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54" r:id="rId2"/>
    <p:sldMasterId id="2147483866" r:id="rId3"/>
  </p:sldMasterIdLst>
  <p:notesMasterIdLst>
    <p:notesMasterId r:id="rId15"/>
  </p:notesMasterIdLst>
  <p:sldIdLst>
    <p:sldId id="761" r:id="rId4"/>
    <p:sldId id="257" r:id="rId5"/>
    <p:sldId id="259" r:id="rId6"/>
    <p:sldId id="271" r:id="rId7"/>
    <p:sldId id="272" r:id="rId8"/>
    <p:sldId id="273" r:id="rId9"/>
    <p:sldId id="261" r:id="rId10"/>
    <p:sldId id="276" r:id="rId11"/>
    <p:sldId id="274" r:id="rId12"/>
    <p:sldId id="275"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761"/>
            <p14:sldId id="257"/>
            <p14:sldId id="259"/>
            <p14:sldId id="271"/>
            <p14:sldId id="272"/>
            <p14:sldId id="273"/>
            <p14:sldId id="261"/>
            <p14:sldId id="276"/>
            <p14:sldId id="274"/>
            <p14:sldId id="275"/>
            <p14:sldId id="26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7" d="100"/>
          <a:sy n="67" d="100"/>
        </p:scale>
        <p:origin x="62" y="12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1622"/>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ED4393-0CFC-4D05-ADD7-BB222E7742A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075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2549010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6119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DE57E1-2A57-4C54-9A2B-C4D5D90A5AC5}"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14297956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0DE57E1-2A57-4C54-9A2B-C4D5D90A5AC5}"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8964549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0DE57E1-2A57-4C54-9A2B-C4D5D90A5AC5}"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9675398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0DE57E1-2A57-4C54-9A2B-C4D5D90A5AC5}"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35777328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DE57E1-2A57-4C54-9A2B-C4D5D90A5AC5}"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5429352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9777546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0DE57E1-2A57-4C54-9A2B-C4D5D90A5AC5}"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14217163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28365166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0DE57E1-2A57-4C54-9A2B-C4D5D90A5AC5}"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BFB3E4-B5B2-426C-AD0F-FD139FDE6B21}" type="slidenum">
              <a:rPr lang="en-US" smtClean="0"/>
              <a:t>‹#›</a:t>
            </a:fld>
            <a:endParaRPr lang="en-US"/>
          </a:p>
        </p:txBody>
      </p:sp>
    </p:spTree>
    <p:extLst>
      <p:ext uri="{BB962C8B-B14F-4D97-AF65-F5344CB8AC3E}">
        <p14:creationId xmlns:p14="http://schemas.microsoft.com/office/powerpoint/2010/main" val="17713124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771771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8585818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630D-634F-422B-9CBB-FFDA9080E680}"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4238182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D630D-634F-422B-9CBB-FFDA9080E680}"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5185253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D630D-634F-422B-9CBB-FFDA9080E680}"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3780241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FD630D-634F-422B-9CBB-FFDA9080E680}"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87499628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630D-634F-422B-9CBB-FFDA9080E680}"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31997461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1655722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91119095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7098458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8/3/2025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951071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8/3/2025</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8/3/2025</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8/3/2025</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8/3/2025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8/3/2025</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0DE57E1-2A57-4C54-9A2B-C4D5D90A5AC5}" type="datetimeFigureOut">
              <a:rPr lang="en-US" smtClean="0"/>
              <a:t>8/3/2025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2CBFB3E4-B5B2-426C-AD0F-FD139FDE6B21}" type="slidenum">
              <a:rPr lang="en-US" smtClean="0"/>
              <a:t>‹#›</a:t>
            </a:fld>
            <a:endParaRPr lang="en-US"/>
          </a:p>
        </p:txBody>
      </p:sp>
    </p:spTree>
    <p:extLst>
      <p:ext uri="{BB962C8B-B14F-4D97-AF65-F5344CB8AC3E}">
        <p14:creationId xmlns:p14="http://schemas.microsoft.com/office/powerpoint/2010/main" val="3399255968"/>
      </p:ext>
    </p:extLst>
  </p:cSld>
  <p:clrMap bg1="dk1" tx1="lt1" bg2="dk2" tx2="lt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FD630D-634F-422B-9CBB-FFDA9080E680}" type="datetimeFigureOut">
              <a:rPr lang="en-US" smtClean="0"/>
              <a:t>8/3/2025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3CF89D-E721-4B2A-B3A5-6B2E0524FED6}" type="slidenum">
              <a:rPr lang="en-US" smtClean="0"/>
              <a:t>‹#›</a:t>
            </a:fld>
            <a:endParaRPr lang="en-US"/>
          </a:p>
        </p:txBody>
      </p:sp>
    </p:spTree>
    <p:extLst>
      <p:ext uri="{BB962C8B-B14F-4D97-AF65-F5344CB8AC3E}">
        <p14:creationId xmlns:p14="http://schemas.microsoft.com/office/powerpoint/2010/main" val="1613619847"/>
      </p:ext>
    </p:extLst>
  </p:cSld>
  <p:clrMap bg1="lt1" tx1="dk1" bg2="lt2" tx2="dk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FBF92-D23B-59F3-9ABC-74D9FFA15FBA}"/>
            </a:ext>
          </a:extLst>
        </p:cNvPr>
        <p:cNvGrpSpPr/>
        <p:nvPr/>
      </p:nvGrpSpPr>
      <p:grpSpPr>
        <a:xfrm>
          <a:off x="0" y="0"/>
          <a:ext cx="0" cy="0"/>
          <a:chOff x="0" y="0"/>
          <a:chExt cx="0" cy="0"/>
        </a:xfrm>
      </p:grpSpPr>
    </p:spTree>
    <p:extLst>
      <p:ext uri="{BB962C8B-B14F-4D97-AF65-F5344CB8AC3E}">
        <p14:creationId xmlns:p14="http://schemas.microsoft.com/office/powerpoint/2010/main" val="15460293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10000"/>
            <a:lumOff val="90000"/>
          </a:schemeClr>
        </a:solidFill>
        <a:effectLst/>
      </p:bgPr>
    </p:bg>
    <p:spTree>
      <p:nvGrpSpPr>
        <p:cNvPr id="1" name="">
          <a:extLst>
            <a:ext uri="{FF2B5EF4-FFF2-40B4-BE49-F238E27FC236}">
              <a16:creationId xmlns:a16="http://schemas.microsoft.com/office/drawing/2014/main" id="{31BC50A0-F83C-32D3-3063-9659AF08EB1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BBC2AA-7B33-CDA6-6B5D-6E4387FDF84F}"/>
              </a:ext>
            </a:extLst>
          </p:cNvPr>
          <p:cNvSpPr>
            <a:spLocks noGrp="1"/>
          </p:cNvSpPr>
          <p:nvPr>
            <p:ph type="title"/>
          </p:nvPr>
        </p:nvSpPr>
        <p:spPr>
          <a:xfrm>
            <a:off x="628650" y="365126"/>
            <a:ext cx="7886700" cy="1514929"/>
          </a:xfr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What About People in Denominations?</a:t>
            </a:r>
          </a:p>
        </p:txBody>
      </p:sp>
      <p:sp>
        <p:nvSpPr>
          <p:cNvPr id="3" name="Content Placeholder 2">
            <a:extLst>
              <a:ext uri="{FF2B5EF4-FFF2-40B4-BE49-F238E27FC236}">
                <a16:creationId xmlns:a16="http://schemas.microsoft.com/office/drawing/2014/main" id="{42CFA84E-A85A-3C2A-092B-0EEFE3D0D3BD}"/>
              </a:ext>
            </a:extLst>
          </p:cNvPr>
          <p:cNvSpPr>
            <a:spLocks noGrp="1"/>
          </p:cNvSpPr>
          <p:nvPr>
            <p:ph idx="1"/>
          </p:nvPr>
        </p:nvSpPr>
        <p:spPr>
          <a:xfrm>
            <a:off x="628649" y="2296885"/>
            <a:ext cx="7886699" cy="4195767"/>
          </a:xfrm>
        </p:spPr>
        <p:txBody>
          <a:bodyPr>
            <a:normAutofit/>
          </a:bodyPr>
          <a:lstStyle/>
          <a:p>
            <a:r>
              <a:rPr lang="en-US" dirty="0"/>
              <a:t>They may be morally good believers, but most of them have not obeyed the gospel and are not saved. Like others who are lost, they need to be taught with love and patience, and encouraged to obey the pure gospel of Jesus Christ. </a:t>
            </a:r>
            <a:endParaRPr lang="en-US" dirty="0">
              <a:solidFill>
                <a:srgbClr val="0070C0"/>
              </a:solidFill>
            </a:endParaRPr>
          </a:p>
          <a:p>
            <a:r>
              <a:rPr lang="en-US" dirty="0"/>
              <a:t>Those who have been baptized for the remission of their sins are joined to (having fellowship with) those who are not saved. They need to repent of this error and identify themselves with a faithful local church. </a:t>
            </a:r>
            <a:endParaRPr lang="en-US" dirty="0">
              <a:solidFill>
                <a:srgbClr val="0070C0"/>
              </a:solidFill>
            </a:endParaRPr>
          </a:p>
        </p:txBody>
      </p:sp>
    </p:spTree>
    <p:extLst>
      <p:ext uri="{BB962C8B-B14F-4D97-AF65-F5344CB8AC3E}">
        <p14:creationId xmlns:p14="http://schemas.microsoft.com/office/powerpoint/2010/main" val="42588386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scover Life-Altering Scriptures | Abide">
            <a:extLst>
              <a:ext uri="{FF2B5EF4-FFF2-40B4-BE49-F238E27FC236}">
                <a16:creationId xmlns:a16="http://schemas.microsoft.com/office/drawing/2014/main" id="{F15CB0D8-93F0-CB4C-3EE6-A72BF69645D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a:fillRect/>
          </a:stretch>
        </p:blipFill>
        <p:spPr bwMode="auto">
          <a:xfrm>
            <a:off x="0" y="802820"/>
            <a:ext cx="9144000" cy="57612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6DEEFCF-EE72-F5EE-2770-83568E2328FE}"/>
              </a:ext>
            </a:extLst>
          </p:cNvPr>
          <p:cNvSpPr>
            <a:spLocks noGrp="1"/>
          </p:cNvSpPr>
          <p:nvPr>
            <p:ph type="title"/>
          </p:nvPr>
        </p:nvSpPr>
        <p:spPr>
          <a:xfrm rot="175267">
            <a:off x="1649186" y="998764"/>
            <a:ext cx="5845628" cy="2887436"/>
          </a:xfrm>
        </p:spPr>
        <p:txBody>
          <a:bodyPr>
            <a:prstTxWarp prst="textSlantUp">
              <a:avLst>
                <a:gd name="adj" fmla="val 14648"/>
              </a:avLst>
            </a:prstTxWarp>
          </a:bodyPr>
          <a:lstStyle/>
          <a:p>
            <a:pPr algn="ct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Doctrine</a:t>
            </a: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That Makes Us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Different</a:t>
            </a:r>
            <a:endPar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endParaRPr>
          </a:p>
        </p:txBody>
      </p:sp>
    </p:spTree>
    <p:extLst>
      <p:ext uri="{BB962C8B-B14F-4D97-AF65-F5344CB8AC3E}">
        <p14:creationId xmlns:p14="http://schemas.microsoft.com/office/powerpoint/2010/main" val="7988400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2FFC3D-8E29-23C0-374B-4A66B3DDA33D}"/>
              </a:ext>
            </a:extLst>
          </p:cNvPr>
          <p:cNvSpPr>
            <a:spLocks noGrp="1"/>
          </p:cNvSpPr>
          <p:nvPr>
            <p:ph type="ctrTitle"/>
          </p:nvPr>
        </p:nvSpPr>
        <p:spPr>
          <a:xfrm>
            <a:off x="685800" y="893760"/>
            <a:ext cx="7772400" cy="1511983"/>
          </a:xfrm>
        </p:spPr>
        <p:txBody>
          <a:bodyPr>
            <a:normAutofit/>
          </a:bodyPr>
          <a:lstStyle/>
          <a:p>
            <a:r>
              <a:rPr lang="en-US" b="1" dirty="0">
                <a:latin typeface="+mn-lt"/>
              </a:rPr>
              <a:t>The One True Church</a:t>
            </a:r>
          </a:p>
        </p:txBody>
      </p:sp>
      <p:sp>
        <p:nvSpPr>
          <p:cNvPr id="5" name="Subtitle 4">
            <a:extLst>
              <a:ext uri="{FF2B5EF4-FFF2-40B4-BE49-F238E27FC236}">
                <a16:creationId xmlns:a16="http://schemas.microsoft.com/office/drawing/2014/main" id="{B24BE23A-240A-89A2-8154-2F7235EAEA2F}"/>
              </a:ext>
            </a:extLst>
          </p:cNvPr>
          <p:cNvSpPr>
            <a:spLocks noGrp="1"/>
          </p:cNvSpPr>
          <p:nvPr>
            <p:ph type="subTitle" idx="1"/>
          </p:nvPr>
        </p:nvSpPr>
        <p:spPr>
          <a:xfrm>
            <a:off x="1143000" y="3091543"/>
            <a:ext cx="6858000" cy="3385457"/>
          </a:xfrm>
        </p:spPr>
        <p:txBody>
          <a:bodyPr>
            <a:normAutofit/>
          </a:bodyPr>
          <a:lstStyle/>
          <a:p>
            <a:r>
              <a:rPr lang="en-US" sz="3200" dirty="0"/>
              <a:t>“And I also say to you that you are Peter, and on this rock I will build My church, and the gates of Hades shall not prevail against it.” </a:t>
            </a:r>
          </a:p>
          <a:p>
            <a:r>
              <a:rPr lang="en-US" sz="3200" dirty="0"/>
              <a:t>Matthew 16:18</a:t>
            </a:r>
          </a:p>
        </p:txBody>
      </p:sp>
    </p:spTree>
    <p:extLst>
      <p:ext uri="{BB962C8B-B14F-4D97-AF65-F5344CB8AC3E}">
        <p14:creationId xmlns:p14="http://schemas.microsoft.com/office/powerpoint/2010/main" val="260378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AutoShape 25">
            <a:extLst>
              <a:ext uri="{FF2B5EF4-FFF2-40B4-BE49-F238E27FC236}">
                <a16:creationId xmlns:a16="http://schemas.microsoft.com/office/drawing/2014/main" id="{26E81D56-1CC5-2C44-6F4A-5AB8BF60A1B5}"/>
              </a:ext>
            </a:extLst>
          </p:cNvPr>
          <p:cNvSpPr>
            <a:spLocks noChangeArrowheads="1"/>
          </p:cNvSpPr>
          <p:nvPr/>
        </p:nvSpPr>
        <p:spPr bwMode="auto">
          <a:xfrm rot="-5400000">
            <a:off x="75819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195" name="AutoShape 23">
            <a:extLst>
              <a:ext uri="{FF2B5EF4-FFF2-40B4-BE49-F238E27FC236}">
                <a16:creationId xmlns:a16="http://schemas.microsoft.com/office/drawing/2014/main" id="{9BCB839C-E142-C042-9C00-F7E6BC815441}"/>
              </a:ext>
            </a:extLst>
          </p:cNvPr>
          <p:cNvSpPr>
            <a:spLocks noChangeArrowheads="1"/>
          </p:cNvSpPr>
          <p:nvPr/>
        </p:nvSpPr>
        <p:spPr bwMode="auto">
          <a:xfrm rot="-5400000">
            <a:off x="-1905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196" name="Rectangle 2">
            <a:extLst>
              <a:ext uri="{FF2B5EF4-FFF2-40B4-BE49-F238E27FC236}">
                <a16:creationId xmlns:a16="http://schemas.microsoft.com/office/drawing/2014/main" id="{DC17B1C9-8FC7-6BB3-D898-E4F3A14A0044}"/>
              </a:ext>
            </a:extLst>
          </p:cNvPr>
          <p:cNvSpPr>
            <a:spLocks noGrp="1" noChangeArrowheads="1"/>
          </p:cNvSpPr>
          <p:nvPr>
            <p:ph type="body" idx="1"/>
          </p:nvPr>
        </p:nvSpPr>
        <p:spPr>
          <a:xfrm>
            <a:off x="457200" y="381000"/>
            <a:ext cx="8229600" cy="5745163"/>
          </a:xfrm>
        </p:spPr>
        <p:txBody>
          <a:bodyPr>
            <a:normAutofit/>
          </a:bodyPr>
          <a:lstStyle/>
          <a:p>
            <a:pPr marL="0" indent="0">
              <a:buNone/>
            </a:pPr>
            <a:r>
              <a:rPr lang="en-US" altLang="en-US" sz="3200" b="1" dirty="0"/>
              <a:t>Most people see the church of Christ as another denomination, just a part of the religious landscape. </a:t>
            </a:r>
          </a:p>
        </p:txBody>
      </p:sp>
      <p:sp>
        <p:nvSpPr>
          <p:cNvPr id="8197" name="AutoShape 24">
            <a:extLst>
              <a:ext uri="{FF2B5EF4-FFF2-40B4-BE49-F238E27FC236}">
                <a16:creationId xmlns:a16="http://schemas.microsoft.com/office/drawing/2014/main" id="{5DC8120E-DD2C-5FB1-0565-8444FF97F652}"/>
              </a:ext>
            </a:extLst>
          </p:cNvPr>
          <p:cNvSpPr>
            <a:spLocks noChangeArrowheads="1"/>
          </p:cNvSpPr>
          <p:nvPr/>
        </p:nvSpPr>
        <p:spPr bwMode="auto">
          <a:xfrm rot="-5400000">
            <a:off x="65151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198" name="Line 26">
            <a:extLst>
              <a:ext uri="{FF2B5EF4-FFF2-40B4-BE49-F238E27FC236}">
                <a16:creationId xmlns:a16="http://schemas.microsoft.com/office/drawing/2014/main" id="{9F66EF08-3EAF-8CB6-783B-EBD82923018E}"/>
              </a:ext>
            </a:extLst>
          </p:cNvPr>
          <p:cNvSpPr>
            <a:spLocks noChangeShapeType="1"/>
          </p:cNvSpPr>
          <p:nvPr/>
        </p:nvSpPr>
        <p:spPr bwMode="auto">
          <a:xfrm>
            <a:off x="0" y="65532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8199" name="AutoShape 27">
            <a:extLst>
              <a:ext uri="{FF2B5EF4-FFF2-40B4-BE49-F238E27FC236}">
                <a16:creationId xmlns:a16="http://schemas.microsoft.com/office/drawing/2014/main" id="{A9824E4E-8754-7B82-55AE-588ECD924D0C}"/>
              </a:ext>
            </a:extLst>
          </p:cNvPr>
          <p:cNvSpPr>
            <a:spLocks noChangeArrowheads="1"/>
          </p:cNvSpPr>
          <p:nvPr/>
        </p:nvSpPr>
        <p:spPr bwMode="auto">
          <a:xfrm rot="-5400000">
            <a:off x="31623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200" name="AutoShape 28">
            <a:extLst>
              <a:ext uri="{FF2B5EF4-FFF2-40B4-BE49-F238E27FC236}">
                <a16:creationId xmlns:a16="http://schemas.microsoft.com/office/drawing/2014/main" id="{1156FB4B-8D24-BC3B-B997-51680EE1B10C}"/>
              </a:ext>
            </a:extLst>
          </p:cNvPr>
          <p:cNvSpPr>
            <a:spLocks noChangeArrowheads="1"/>
          </p:cNvSpPr>
          <p:nvPr/>
        </p:nvSpPr>
        <p:spPr bwMode="auto">
          <a:xfrm rot="-5400000">
            <a:off x="42291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201" name="AutoShape 29">
            <a:extLst>
              <a:ext uri="{FF2B5EF4-FFF2-40B4-BE49-F238E27FC236}">
                <a16:creationId xmlns:a16="http://schemas.microsoft.com/office/drawing/2014/main" id="{429DFB71-1EB4-7C6E-911D-26F6962C9BEC}"/>
              </a:ext>
            </a:extLst>
          </p:cNvPr>
          <p:cNvSpPr>
            <a:spLocks noChangeArrowheads="1"/>
          </p:cNvSpPr>
          <p:nvPr/>
        </p:nvSpPr>
        <p:spPr bwMode="auto">
          <a:xfrm rot="-5400000">
            <a:off x="53721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202" name="AutoShape 30">
            <a:extLst>
              <a:ext uri="{FF2B5EF4-FFF2-40B4-BE49-F238E27FC236}">
                <a16:creationId xmlns:a16="http://schemas.microsoft.com/office/drawing/2014/main" id="{CC61D916-DF8C-3BF8-211E-471ACB3EFA3A}"/>
              </a:ext>
            </a:extLst>
          </p:cNvPr>
          <p:cNvSpPr>
            <a:spLocks noChangeArrowheads="1"/>
          </p:cNvSpPr>
          <p:nvPr/>
        </p:nvSpPr>
        <p:spPr bwMode="auto">
          <a:xfrm rot="-5400000">
            <a:off x="20193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203" name="AutoShape 31">
            <a:extLst>
              <a:ext uri="{FF2B5EF4-FFF2-40B4-BE49-F238E27FC236}">
                <a16:creationId xmlns:a16="http://schemas.microsoft.com/office/drawing/2014/main" id="{4573B728-205A-6BF4-698C-9416134FFE9F}"/>
              </a:ext>
            </a:extLst>
          </p:cNvPr>
          <p:cNvSpPr>
            <a:spLocks noChangeArrowheads="1"/>
          </p:cNvSpPr>
          <p:nvPr/>
        </p:nvSpPr>
        <p:spPr bwMode="auto">
          <a:xfrm rot="-5400000">
            <a:off x="9525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8204" name="Text Box 10">
            <a:extLst>
              <a:ext uri="{FF2B5EF4-FFF2-40B4-BE49-F238E27FC236}">
                <a16:creationId xmlns:a16="http://schemas.microsoft.com/office/drawing/2014/main" id="{CF6B7D40-EAC4-F6F2-3E63-DAC743BC291D}"/>
              </a:ext>
            </a:extLst>
          </p:cNvPr>
          <p:cNvSpPr txBox="1">
            <a:spLocks noChangeArrowheads="1"/>
          </p:cNvSpPr>
          <p:nvPr/>
        </p:nvSpPr>
        <p:spPr bwMode="auto">
          <a:xfrm rot="-5400000">
            <a:off x="69057" y="5645943"/>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Catholic</a:t>
            </a:r>
          </a:p>
        </p:txBody>
      </p:sp>
      <p:sp>
        <p:nvSpPr>
          <p:cNvPr id="8205" name="Text Box 11">
            <a:extLst>
              <a:ext uri="{FF2B5EF4-FFF2-40B4-BE49-F238E27FC236}">
                <a16:creationId xmlns:a16="http://schemas.microsoft.com/office/drawing/2014/main" id="{A5615736-ADB6-2DC2-0DAE-F2F84484C063}"/>
              </a:ext>
            </a:extLst>
          </p:cNvPr>
          <p:cNvSpPr txBox="1">
            <a:spLocks noChangeArrowheads="1"/>
          </p:cNvSpPr>
          <p:nvPr/>
        </p:nvSpPr>
        <p:spPr bwMode="auto">
          <a:xfrm rot="-5400000">
            <a:off x="2278857" y="5645943"/>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Lutheran</a:t>
            </a:r>
          </a:p>
        </p:txBody>
      </p:sp>
      <p:sp>
        <p:nvSpPr>
          <p:cNvPr id="8206" name="Text Box 12">
            <a:extLst>
              <a:ext uri="{FF2B5EF4-FFF2-40B4-BE49-F238E27FC236}">
                <a16:creationId xmlns:a16="http://schemas.microsoft.com/office/drawing/2014/main" id="{42DD03E5-9A9E-7FDD-C839-091C106EFBA0}"/>
              </a:ext>
            </a:extLst>
          </p:cNvPr>
          <p:cNvSpPr txBox="1">
            <a:spLocks noChangeArrowheads="1"/>
          </p:cNvSpPr>
          <p:nvPr/>
        </p:nvSpPr>
        <p:spPr bwMode="auto">
          <a:xfrm rot="-5400000">
            <a:off x="5692775" y="5508625"/>
            <a:ext cx="1143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Church of Christ</a:t>
            </a:r>
          </a:p>
        </p:txBody>
      </p:sp>
      <p:sp>
        <p:nvSpPr>
          <p:cNvPr id="8207" name="Text Box 14">
            <a:extLst>
              <a:ext uri="{FF2B5EF4-FFF2-40B4-BE49-F238E27FC236}">
                <a16:creationId xmlns:a16="http://schemas.microsoft.com/office/drawing/2014/main" id="{AC57B633-8816-DCEE-EDD7-8D3655587AAF}"/>
              </a:ext>
            </a:extLst>
          </p:cNvPr>
          <p:cNvSpPr txBox="1">
            <a:spLocks noChangeArrowheads="1"/>
          </p:cNvSpPr>
          <p:nvPr/>
        </p:nvSpPr>
        <p:spPr bwMode="auto">
          <a:xfrm rot="-5400000">
            <a:off x="6698457" y="5645943"/>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Methodist</a:t>
            </a:r>
          </a:p>
        </p:txBody>
      </p:sp>
      <p:sp>
        <p:nvSpPr>
          <p:cNvPr id="8208" name="Text Box 15">
            <a:extLst>
              <a:ext uri="{FF2B5EF4-FFF2-40B4-BE49-F238E27FC236}">
                <a16:creationId xmlns:a16="http://schemas.microsoft.com/office/drawing/2014/main" id="{6F2E17FB-6BAF-C8A1-6DE2-26A2B2EBC299}"/>
              </a:ext>
            </a:extLst>
          </p:cNvPr>
          <p:cNvSpPr txBox="1">
            <a:spLocks noChangeArrowheads="1"/>
          </p:cNvSpPr>
          <p:nvPr/>
        </p:nvSpPr>
        <p:spPr bwMode="auto">
          <a:xfrm rot="-5400000">
            <a:off x="4488657" y="5645943"/>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Baptist</a:t>
            </a:r>
          </a:p>
        </p:txBody>
      </p:sp>
      <p:sp>
        <p:nvSpPr>
          <p:cNvPr id="8209" name="Text Box 13">
            <a:extLst>
              <a:ext uri="{FF2B5EF4-FFF2-40B4-BE49-F238E27FC236}">
                <a16:creationId xmlns:a16="http://schemas.microsoft.com/office/drawing/2014/main" id="{15E85FC6-ADD2-7F48-F92A-E2105676B357}"/>
              </a:ext>
            </a:extLst>
          </p:cNvPr>
          <p:cNvSpPr txBox="1">
            <a:spLocks noChangeArrowheads="1"/>
          </p:cNvSpPr>
          <p:nvPr/>
        </p:nvSpPr>
        <p:spPr bwMode="auto">
          <a:xfrm rot="-5400000">
            <a:off x="945357" y="5531643"/>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Presbyterian</a:t>
            </a:r>
          </a:p>
        </p:txBody>
      </p:sp>
      <p:sp>
        <p:nvSpPr>
          <p:cNvPr id="8210" name="Text Box 16">
            <a:extLst>
              <a:ext uri="{FF2B5EF4-FFF2-40B4-BE49-F238E27FC236}">
                <a16:creationId xmlns:a16="http://schemas.microsoft.com/office/drawing/2014/main" id="{AA189012-210D-55C6-45A7-E579B1131EEA}"/>
              </a:ext>
            </a:extLst>
          </p:cNvPr>
          <p:cNvSpPr txBox="1">
            <a:spLocks noChangeArrowheads="1"/>
          </p:cNvSpPr>
          <p:nvPr/>
        </p:nvSpPr>
        <p:spPr bwMode="auto">
          <a:xfrm rot="-5400000">
            <a:off x="3307557" y="5531643"/>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Pentecostal</a:t>
            </a:r>
          </a:p>
        </p:txBody>
      </p:sp>
      <p:sp>
        <p:nvSpPr>
          <p:cNvPr id="8211" name="Text Box 32">
            <a:extLst>
              <a:ext uri="{FF2B5EF4-FFF2-40B4-BE49-F238E27FC236}">
                <a16:creationId xmlns:a16="http://schemas.microsoft.com/office/drawing/2014/main" id="{617B948B-AF59-270F-8328-8DC43C1BDE5D}"/>
              </a:ext>
            </a:extLst>
          </p:cNvPr>
          <p:cNvSpPr txBox="1">
            <a:spLocks noChangeArrowheads="1"/>
          </p:cNvSpPr>
          <p:nvPr/>
        </p:nvSpPr>
        <p:spPr bwMode="auto">
          <a:xfrm rot="-5400000">
            <a:off x="7841457" y="5645943"/>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Nazarene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AutoShape 2">
            <a:extLst>
              <a:ext uri="{FF2B5EF4-FFF2-40B4-BE49-F238E27FC236}">
                <a16:creationId xmlns:a16="http://schemas.microsoft.com/office/drawing/2014/main" id="{E8142D9F-09C0-2162-1A97-5840602939AD}"/>
              </a:ext>
            </a:extLst>
          </p:cNvPr>
          <p:cNvSpPr>
            <a:spLocks noChangeArrowheads="1"/>
          </p:cNvSpPr>
          <p:nvPr/>
        </p:nvSpPr>
        <p:spPr bwMode="auto">
          <a:xfrm rot="-5400000">
            <a:off x="75819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19" name="AutoShape 3">
            <a:extLst>
              <a:ext uri="{FF2B5EF4-FFF2-40B4-BE49-F238E27FC236}">
                <a16:creationId xmlns:a16="http://schemas.microsoft.com/office/drawing/2014/main" id="{21C06BE5-8F68-0E46-C9DF-FF383F28262C}"/>
              </a:ext>
            </a:extLst>
          </p:cNvPr>
          <p:cNvSpPr>
            <a:spLocks noChangeArrowheads="1"/>
          </p:cNvSpPr>
          <p:nvPr/>
        </p:nvSpPr>
        <p:spPr bwMode="auto">
          <a:xfrm rot="-5400000">
            <a:off x="-1905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0" name="Rectangle 4">
            <a:extLst>
              <a:ext uri="{FF2B5EF4-FFF2-40B4-BE49-F238E27FC236}">
                <a16:creationId xmlns:a16="http://schemas.microsoft.com/office/drawing/2014/main" id="{3684681A-4255-7033-5792-A2E5B04C45CB}"/>
              </a:ext>
            </a:extLst>
          </p:cNvPr>
          <p:cNvSpPr>
            <a:spLocks noGrp="1" noChangeArrowheads="1"/>
          </p:cNvSpPr>
          <p:nvPr>
            <p:ph type="body" idx="1"/>
          </p:nvPr>
        </p:nvSpPr>
        <p:spPr>
          <a:xfrm>
            <a:off x="457200" y="381000"/>
            <a:ext cx="8229600" cy="5745163"/>
          </a:xfrm>
        </p:spPr>
        <p:txBody>
          <a:bodyPr>
            <a:normAutofit/>
          </a:bodyPr>
          <a:lstStyle/>
          <a:p>
            <a:pPr marL="0" indent="0">
              <a:buNone/>
            </a:pPr>
            <a:r>
              <a:rPr lang="en-US" altLang="en-US" sz="3200" b="1" dirty="0"/>
              <a:t>Most people see the church of Christ as another denomination, just a part of the religious landscape. </a:t>
            </a:r>
          </a:p>
        </p:txBody>
      </p:sp>
      <p:sp>
        <p:nvSpPr>
          <p:cNvPr id="9221" name="AutoShape 5">
            <a:extLst>
              <a:ext uri="{FF2B5EF4-FFF2-40B4-BE49-F238E27FC236}">
                <a16:creationId xmlns:a16="http://schemas.microsoft.com/office/drawing/2014/main" id="{7366807E-D37B-4E16-03D3-D37837335E47}"/>
              </a:ext>
            </a:extLst>
          </p:cNvPr>
          <p:cNvSpPr>
            <a:spLocks noChangeArrowheads="1"/>
          </p:cNvSpPr>
          <p:nvPr/>
        </p:nvSpPr>
        <p:spPr bwMode="auto">
          <a:xfrm rot="-5400000">
            <a:off x="65151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2" name="Line 6">
            <a:extLst>
              <a:ext uri="{FF2B5EF4-FFF2-40B4-BE49-F238E27FC236}">
                <a16:creationId xmlns:a16="http://schemas.microsoft.com/office/drawing/2014/main" id="{913A2CC5-98D1-03C9-9158-C228781BBB52}"/>
              </a:ext>
            </a:extLst>
          </p:cNvPr>
          <p:cNvSpPr>
            <a:spLocks noChangeShapeType="1"/>
          </p:cNvSpPr>
          <p:nvPr/>
        </p:nvSpPr>
        <p:spPr bwMode="auto">
          <a:xfrm>
            <a:off x="0" y="655320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ptos" panose="02110004020202020204"/>
              <a:ea typeface="+mn-ea"/>
              <a:cs typeface="+mn-cs"/>
            </a:endParaRPr>
          </a:p>
        </p:txBody>
      </p:sp>
      <p:sp>
        <p:nvSpPr>
          <p:cNvPr id="9223" name="AutoShape 7">
            <a:extLst>
              <a:ext uri="{FF2B5EF4-FFF2-40B4-BE49-F238E27FC236}">
                <a16:creationId xmlns:a16="http://schemas.microsoft.com/office/drawing/2014/main" id="{84909FF1-97E6-5B8C-8F46-3063FBFB775D}"/>
              </a:ext>
            </a:extLst>
          </p:cNvPr>
          <p:cNvSpPr>
            <a:spLocks noChangeArrowheads="1"/>
          </p:cNvSpPr>
          <p:nvPr/>
        </p:nvSpPr>
        <p:spPr bwMode="auto">
          <a:xfrm rot="-5400000">
            <a:off x="31623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4" name="AutoShape 8">
            <a:extLst>
              <a:ext uri="{FF2B5EF4-FFF2-40B4-BE49-F238E27FC236}">
                <a16:creationId xmlns:a16="http://schemas.microsoft.com/office/drawing/2014/main" id="{7449FBFA-9A02-BD8D-FA04-E6020C71F0E3}"/>
              </a:ext>
            </a:extLst>
          </p:cNvPr>
          <p:cNvSpPr>
            <a:spLocks noChangeArrowheads="1"/>
          </p:cNvSpPr>
          <p:nvPr/>
        </p:nvSpPr>
        <p:spPr bwMode="auto">
          <a:xfrm rot="-5400000">
            <a:off x="42291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5" name="AutoShape 9">
            <a:extLst>
              <a:ext uri="{FF2B5EF4-FFF2-40B4-BE49-F238E27FC236}">
                <a16:creationId xmlns:a16="http://schemas.microsoft.com/office/drawing/2014/main" id="{836B8259-CA3E-D3F4-CB93-00994A654C00}"/>
              </a:ext>
            </a:extLst>
          </p:cNvPr>
          <p:cNvSpPr>
            <a:spLocks noChangeArrowheads="1"/>
          </p:cNvSpPr>
          <p:nvPr/>
        </p:nvSpPr>
        <p:spPr bwMode="auto">
          <a:xfrm rot="-5400000">
            <a:off x="4114800" y="3429000"/>
            <a:ext cx="4267200" cy="1981200"/>
          </a:xfrm>
          <a:prstGeom prst="homePlate">
            <a:avLst>
              <a:gd name="adj" fmla="val 53846"/>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6" name="AutoShape 10">
            <a:extLst>
              <a:ext uri="{FF2B5EF4-FFF2-40B4-BE49-F238E27FC236}">
                <a16:creationId xmlns:a16="http://schemas.microsoft.com/office/drawing/2014/main" id="{7ECDA749-0C1C-0744-D45E-38732F07EAC0}"/>
              </a:ext>
            </a:extLst>
          </p:cNvPr>
          <p:cNvSpPr>
            <a:spLocks noChangeArrowheads="1"/>
          </p:cNvSpPr>
          <p:nvPr/>
        </p:nvSpPr>
        <p:spPr bwMode="auto">
          <a:xfrm rot="-5400000">
            <a:off x="20193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7" name="AutoShape 11">
            <a:extLst>
              <a:ext uri="{FF2B5EF4-FFF2-40B4-BE49-F238E27FC236}">
                <a16:creationId xmlns:a16="http://schemas.microsoft.com/office/drawing/2014/main" id="{874F1C06-1655-6F00-01AC-A32D54D7BAD7}"/>
              </a:ext>
            </a:extLst>
          </p:cNvPr>
          <p:cNvSpPr>
            <a:spLocks noChangeArrowheads="1"/>
          </p:cNvSpPr>
          <p:nvPr/>
        </p:nvSpPr>
        <p:spPr bwMode="auto">
          <a:xfrm rot="-5400000">
            <a:off x="952500" y="5219700"/>
            <a:ext cx="1752600" cy="914400"/>
          </a:xfrm>
          <a:prstGeom prst="homePlate">
            <a:avLst>
              <a:gd name="adj" fmla="val 47917"/>
            </a:avLst>
          </a:prstGeom>
          <a:solidFill>
            <a:schemeClr val="accent4">
              <a:lumMod val="40000"/>
              <a:lumOff val="60000"/>
            </a:schemeClr>
          </a:solidFill>
          <a:ln w="9525">
            <a:solidFill>
              <a:schemeClr val="tx1"/>
            </a:solidFill>
            <a:miter lim="800000"/>
            <a:headEnd/>
            <a:tailEnd/>
          </a:ln>
          <a:effec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0"/>
              </a:spcBef>
              <a:spcAft>
                <a:spcPts val="0"/>
              </a:spcAft>
              <a:buClrTx/>
              <a:buSzTx/>
              <a:buFontTx/>
              <a:buNone/>
              <a:tabLst/>
              <a:defRPr/>
            </a:pPr>
            <a:endParaRPr kumimoji="0" lang="en-US" altLang="en-US" sz="18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
        <p:nvSpPr>
          <p:cNvPr id="9228" name="Text Box 12">
            <a:extLst>
              <a:ext uri="{FF2B5EF4-FFF2-40B4-BE49-F238E27FC236}">
                <a16:creationId xmlns:a16="http://schemas.microsoft.com/office/drawing/2014/main" id="{850D4146-2D16-BDA9-55EA-E85DAD993738}"/>
              </a:ext>
            </a:extLst>
          </p:cNvPr>
          <p:cNvSpPr txBox="1">
            <a:spLocks noChangeArrowheads="1"/>
          </p:cNvSpPr>
          <p:nvPr/>
        </p:nvSpPr>
        <p:spPr bwMode="auto">
          <a:xfrm rot="-5400000">
            <a:off x="69057" y="5645943"/>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Catholic</a:t>
            </a:r>
          </a:p>
        </p:txBody>
      </p:sp>
      <p:sp>
        <p:nvSpPr>
          <p:cNvPr id="9229" name="Text Box 13">
            <a:extLst>
              <a:ext uri="{FF2B5EF4-FFF2-40B4-BE49-F238E27FC236}">
                <a16:creationId xmlns:a16="http://schemas.microsoft.com/office/drawing/2014/main" id="{54310245-487A-F0AA-496B-649369C5F236}"/>
              </a:ext>
            </a:extLst>
          </p:cNvPr>
          <p:cNvSpPr txBox="1">
            <a:spLocks noChangeArrowheads="1"/>
          </p:cNvSpPr>
          <p:nvPr/>
        </p:nvSpPr>
        <p:spPr bwMode="auto">
          <a:xfrm rot="-5400000">
            <a:off x="2278857" y="5645943"/>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Lutheran</a:t>
            </a:r>
          </a:p>
        </p:txBody>
      </p:sp>
      <p:sp>
        <p:nvSpPr>
          <p:cNvPr id="9230" name="Text Box 14">
            <a:extLst>
              <a:ext uri="{FF2B5EF4-FFF2-40B4-BE49-F238E27FC236}">
                <a16:creationId xmlns:a16="http://schemas.microsoft.com/office/drawing/2014/main" id="{419280B1-17A6-9E32-8324-2E849D88C30E}"/>
              </a:ext>
            </a:extLst>
          </p:cNvPr>
          <p:cNvSpPr txBox="1">
            <a:spLocks noChangeArrowheads="1"/>
          </p:cNvSpPr>
          <p:nvPr/>
        </p:nvSpPr>
        <p:spPr bwMode="auto">
          <a:xfrm>
            <a:off x="5486400" y="3505200"/>
            <a:ext cx="1524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2400" b="1" i="0" u="none" strike="noStrike" kern="1200" cap="none" spc="0" normalizeH="0" baseline="0" noProof="0">
                <a:ln>
                  <a:noFill/>
                </a:ln>
                <a:solidFill>
                  <a:prstClr val="black"/>
                </a:solidFill>
                <a:effectLst/>
                <a:uLnTx/>
                <a:uFillTx/>
                <a:latin typeface="Arial" panose="020B0604020202020204" pitchFamily="34" charset="0"/>
                <a:ea typeface="+mn-ea"/>
                <a:cs typeface="+mn-cs"/>
              </a:rPr>
              <a:t>Church of Christ</a:t>
            </a:r>
          </a:p>
        </p:txBody>
      </p:sp>
      <p:sp>
        <p:nvSpPr>
          <p:cNvPr id="9231" name="Text Box 15">
            <a:extLst>
              <a:ext uri="{FF2B5EF4-FFF2-40B4-BE49-F238E27FC236}">
                <a16:creationId xmlns:a16="http://schemas.microsoft.com/office/drawing/2014/main" id="{B132F387-699F-8361-4F24-CE66ED994F93}"/>
              </a:ext>
            </a:extLst>
          </p:cNvPr>
          <p:cNvSpPr txBox="1">
            <a:spLocks noChangeArrowheads="1"/>
          </p:cNvSpPr>
          <p:nvPr/>
        </p:nvSpPr>
        <p:spPr bwMode="auto">
          <a:xfrm rot="-5400000">
            <a:off x="6698457" y="5645943"/>
            <a:ext cx="1447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Methodist</a:t>
            </a:r>
          </a:p>
        </p:txBody>
      </p:sp>
      <p:sp>
        <p:nvSpPr>
          <p:cNvPr id="9232" name="Text Box 16">
            <a:extLst>
              <a:ext uri="{FF2B5EF4-FFF2-40B4-BE49-F238E27FC236}">
                <a16:creationId xmlns:a16="http://schemas.microsoft.com/office/drawing/2014/main" id="{5C4EB45A-25E9-CCDC-3C2D-2C8814875E09}"/>
              </a:ext>
            </a:extLst>
          </p:cNvPr>
          <p:cNvSpPr txBox="1">
            <a:spLocks noChangeArrowheads="1"/>
          </p:cNvSpPr>
          <p:nvPr/>
        </p:nvSpPr>
        <p:spPr bwMode="auto">
          <a:xfrm rot="-5400000">
            <a:off x="4488657" y="5645943"/>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Baptist</a:t>
            </a:r>
          </a:p>
        </p:txBody>
      </p:sp>
      <p:sp>
        <p:nvSpPr>
          <p:cNvPr id="9233" name="Text Box 17">
            <a:extLst>
              <a:ext uri="{FF2B5EF4-FFF2-40B4-BE49-F238E27FC236}">
                <a16:creationId xmlns:a16="http://schemas.microsoft.com/office/drawing/2014/main" id="{737FBBEA-7932-C3BC-3564-2E57B4EF0E0B}"/>
              </a:ext>
            </a:extLst>
          </p:cNvPr>
          <p:cNvSpPr txBox="1">
            <a:spLocks noChangeArrowheads="1"/>
          </p:cNvSpPr>
          <p:nvPr/>
        </p:nvSpPr>
        <p:spPr bwMode="auto">
          <a:xfrm rot="-5400000">
            <a:off x="945357" y="5531643"/>
            <a:ext cx="1676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Presbyterian</a:t>
            </a:r>
          </a:p>
        </p:txBody>
      </p:sp>
      <p:sp>
        <p:nvSpPr>
          <p:cNvPr id="9234" name="Text Box 18">
            <a:extLst>
              <a:ext uri="{FF2B5EF4-FFF2-40B4-BE49-F238E27FC236}">
                <a16:creationId xmlns:a16="http://schemas.microsoft.com/office/drawing/2014/main" id="{411A82A0-6D64-C669-820C-B3485BE62C64}"/>
              </a:ext>
            </a:extLst>
          </p:cNvPr>
          <p:cNvSpPr txBox="1">
            <a:spLocks noChangeArrowheads="1"/>
          </p:cNvSpPr>
          <p:nvPr/>
        </p:nvSpPr>
        <p:spPr bwMode="auto">
          <a:xfrm rot="-5400000">
            <a:off x="3307557" y="5531643"/>
            <a:ext cx="152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Pentecostal</a:t>
            </a:r>
          </a:p>
        </p:txBody>
      </p:sp>
      <p:sp>
        <p:nvSpPr>
          <p:cNvPr id="9235" name="Text Box 19">
            <a:extLst>
              <a:ext uri="{FF2B5EF4-FFF2-40B4-BE49-F238E27FC236}">
                <a16:creationId xmlns:a16="http://schemas.microsoft.com/office/drawing/2014/main" id="{AE46C9B8-1843-AF1F-E43B-EB29A29D34F3}"/>
              </a:ext>
            </a:extLst>
          </p:cNvPr>
          <p:cNvSpPr txBox="1">
            <a:spLocks noChangeArrowheads="1"/>
          </p:cNvSpPr>
          <p:nvPr/>
        </p:nvSpPr>
        <p:spPr bwMode="auto">
          <a:xfrm rot="-5400000">
            <a:off x="7841457" y="5645943"/>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457200" rtl="0" eaLnBrk="1" fontAlgn="auto" latinLnBrk="0" hangingPunct="1">
              <a:lnSpc>
                <a:spcPct val="100000"/>
              </a:lnSpc>
              <a:spcBef>
                <a:spcPct val="50000"/>
              </a:spcBef>
              <a:spcAft>
                <a:spcPts val="0"/>
              </a:spcAft>
              <a:buClrTx/>
              <a:buSzTx/>
              <a:buFontTx/>
              <a:buNone/>
              <a:tabLst/>
              <a:defRPr/>
            </a:pPr>
            <a:r>
              <a:rPr kumimoji="0" lang="en-US" altLang="en-US" sz="1800" b="1" i="0" u="none" strike="noStrike" kern="1200" cap="none" spc="0" normalizeH="0" baseline="0" noProof="0">
                <a:ln>
                  <a:noFill/>
                </a:ln>
                <a:solidFill>
                  <a:prstClr val="black"/>
                </a:solidFill>
                <a:effectLst/>
                <a:uLnTx/>
                <a:uFillTx/>
                <a:latin typeface="Arial" panose="020B0604020202020204" pitchFamily="34" charset="0"/>
                <a:ea typeface="+mn-ea"/>
                <a:cs typeface="+mn-cs"/>
              </a:rPr>
              <a:t>Nazarene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ED482-5B2F-1CF1-3FBA-9523A7722F50}"/>
              </a:ext>
            </a:extLst>
          </p:cNvPr>
          <p:cNvSpPr>
            <a:spLocks noGrp="1"/>
          </p:cNvSpPr>
          <p:nvPr>
            <p:ph type="title"/>
          </p:nvPr>
        </p:nvSpPr>
        <p:spPr>
          <a:xfrm>
            <a:off x="628650" y="365126"/>
            <a:ext cx="7886700" cy="1039131"/>
          </a:xfr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What is the Church? </a:t>
            </a:r>
          </a:p>
        </p:txBody>
      </p:sp>
      <p:sp>
        <p:nvSpPr>
          <p:cNvPr id="3" name="Content Placeholder 2">
            <a:extLst>
              <a:ext uri="{FF2B5EF4-FFF2-40B4-BE49-F238E27FC236}">
                <a16:creationId xmlns:a16="http://schemas.microsoft.com/office/drawing/2014/main" id="{CBF142EC-72D1-B153-B28C-CAAAA28CC629}"/>
              </a:ext>
            </a:extLst>
          </p:cNvPr>
          <p:cNvSpPr>
            <a:spLocks noGrp="1"/>
          </p:cNvSpPr>
          <p:nvPr>
            <p:ph idx="1"/>
          </p:nvPr>
        </p:nvSpPr>
        <p:spPr/>
        <p:txBody>
          <a:bodyPr>
            <a:normAutofit/>
          </a:bodyPr>
          <a:lstStyle/>
          <a:p>
            <a:r>
              <a:rPr lang="en-US" sz="3200" dirty="0"/>
              <a:t>The church is the body of saved people - </a:t>
            </a:r>
            <a:br>
              <a:rPr lang="en-US" sz="3200" dirty="0"/>
            </a:br>
            <a:r>
              <a:rPr lang="en-US" sz="3200" dirty="0"/>
              <a:t>						</a:t>
            </a:r>
            <a:r>
              <a:rPr lang="en-US" sz="3200" dirty="0">
                <a:solidFill>
                  <a:srgbClr val="0070C0"/>
                </a:solidFill>
              </a:rPr>
              <a:t>Acts 2:47</a:t>
            </a:r>
          </a:p>
          <a:p>
            <a:endParaRPr lang="en-US" sz="800" dirty="0"/>
          </a:p>
          <a:p>
            <a:r>
              <a:rPr lang="en-US" sz="3200" dirty="0"/>
              <a:t>The church is the “called out” body. </a:t>
            </a:r>
          </a:p>
          <a:p>
            <a:pPr lvl="1"/>
            <a:r>
              <a:rPr lang="en-US" sz="2800" b="1" i="1" dirty="0"/>
              <a:t>EKKLESIA</a:t>
            </a:r>
            <a:r>
              <a:rPr lang="en-US" sz="2800" dirty="0"/>
              <a:t>: </a:t>
            </a:r>
            <a:r>
              <a:rPr lang="en-US" sz="2800" b="1" i="1" dirty="0"/>
              <a:t>EK</a:t>
            </a:r>
            <a:r>
              <a:rPr lang="en-US" sz="2800" dirty="0"/>
              <a:t> - out of, </a:t>
            </a:r>
            <a:r>
              <a:rPr lang="en-US" sz="2800" b="1" i="1" dirty="0"/>
              <a:t>KLESIS</a:t>
            </a:r>
            <a:r>
              <a:rPr lang="en-US" sz="2800" dirty="0"/>
              <a:t> - a calling.</a:t>
            </a:r>
          </a:p>
          <a:p>
            <a:endParaRPr lang="en-US" sz="800" dirty="0"/>
          </a:p>
          <a:p>
            <a:r>
              <a:rPr lang="en-US" sz="3200" dirty="0"/>
              <a:t>Used in two senses in the New Testament: </a:t>
            </a:r>
          </a:p>
          <a:p>
            <a:pPr lvl="1"/>
            <a:r>
              <a:rPr lang="en-US" sz="2800" b="1" dirty="0"/>
              <a:t>Universal</a:t>
            </a:r>
            <a:r>
              <a:rPr lang="en-US" sz="2800" dirty="0"/>
              <a:t> - all the saved.</a:t>
            </a:r>
          </a:p>
          <a:p>
            <a:pPr lvl="1"/>
            <a:r>
              <a:rPr lang="en-US" sz="2800" b="1" dirty="0"/>
              <a:t>Local</a:t>
            </a:r>
            <a:r>
              <a:rPr lang="en-US" sz="2800" dirty="0"/>
              <a:t> - all the saved meeting together in a specific location. </a:t>
            </a:r>
          </a:p>
        </p:txBody>
      </p:sp>
    </p:spTree>
    <p:extLst>
      <p:ext uri="{BB962C8B-B14F-4D97-AF65-F5344CB8AC3E}">
        <p14:creationId xmlns:p14="http://schemas.microsoft.com/office/powerpoint/2010/main" val="18146606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wipe(left)">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500"/>
                                        <p:tgtEl>
                                          <p:spTgt spid="3">
                                            <p:txEl>
                                              <p:pRg st="5" end="5"/>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left)">
                                      <p:cBhvr>
                                        <p:cTn id="23" dur="500"/>
                                        <p:tgtEl>
                                          <p:spTgt spid="3">
                                            <p:txEl>
                                              <p:pRg st="6" end="6"/>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left)">
                                      <p:cBhvr>
                                        <p:cTn id="26"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8F79C-CD79-D783-C6A7-B907FF31422C}"/>
              </a:ext>
            </a:extLst>
          </p:cNvPr>
          <p:cNvSpPr>
            <a:spLocks noGrp="1"/>
          </p:cNvSpPr>
          <p:nvPr>
            <p:ph type="title"/>
          </p:nvPr>
        </p:nvSpPr>
        <p:spPr>
          <a:xfrm>
            <a:off x="628650" y="365126"/>
            <a:ext cx="7886700" cy="1514929"/>
          </a:xfr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The Lord’s Church is </a:t>
            </a:r>
            <a:br>
              <a:rPr lang="en-US" b="1" dirty="0">
                <a:latin typeface="+mn-lt"/>
              </a:rPr>
            </a:br>
            <a:r>
              <a:rPr lang="en-US" b="1" dirty="0">
                <a:latin typeface="+mn-lt"/>
              </a:rPr>
              <a:t>NOT a Denomination</a:t>
            </a:r>
          </a:p>
        </p:txBody>
      </p:sp>
      <p:sp>
        <p:nvSpPr>
          <p:cNvPr id="3" name="Content Placeholder 2">
            <a:extLst>
              <a:ext uri="{FF2B5EF4-FFF2-40B4-BE49-F238E27FC236}">
                <a16:creationId xmlns:a16="http://schemas.microsoft.com/office/drawing/2014/main" id="{1115E750-1D91-6DB5-EDBC-8E0AAF090E4F}"/>
              </a:ext>
            </a:extLst>
          </p:cNvPr>
          <p:cNvSpPr>
            <a:spLocks noGrp="1"/>
          </p:cNvSpPr>
          <p:nvPr>
            <p:ph idx="1"/>
          </p:nvPr>
        </p:nvSpPr>
        <p:spPr>
          <a:xfrm>
            <a:off x="628650" y="2141315"/>
            <a:ext cx="3943350" cy="4351338"/>
          </a:xfrm>
        </p:spPr>
        <p:txBody>
          <a:bodyPr/>
          <a:lstStyle/>
          <a:p>
            <a:r>
              <a:rPr lang="en-US" dirty="0"/>
              <a:t>A denomination is a division, a part of something. </a:t>
            </a:r>
          </a:p>
          <a:p>
            <a:r>
              <a:rPr lang="en-US" dirty="0"/>
              <a:t>All parts are equally valid. </a:t>
            </a:r>
          </a:p>
        </p:txBody>
      </p:sp>
      <p:pic>
        <p:nvPicPr>
          <p:cNvPr id="1026" name="Picture 2" descr="What American Money Looks Like: US Currency Denominations">
            <a:extLst>
              <a:ext uri="{FF2B5EF4-FFF2-40B4-BE49-F238E27FC236}">
                <a16:creationId xmlns:a16="http://schemas.microsoft.com/office/drawing/2014/main" id="{2258D19A-2192-A9C5-E9EB-C0382D003EC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33168" y="2231574"/>
            <a:ext cx="2481684" cy="42610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8327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66E0CA-3C14-B3AF-1B38-E40A5F632A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AB74CC-86EE-0C3A-5169-65D98B50C3F4}"/>
              </a:ext>
            </a:extLst>
          </p:cNvPr>
          <p:cNvSpPr>
            <a:spLocks noGrp="1"/>
          </p:cNvSpPr>
          <p:nvPr>
            <p:ph type="title"/>
          </p:nvPr>
        </p:nvSpPr>
        <p:spPr>
          <a:xfrm>
            <a:off x="628650" y="365126"/>
            <a:ext cx="7886700" cy="1514929"/>
          </a:xfr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The Lord’s Church is </a:t>
            </a:r>
            <a:br>
              <a:rPr lang="en-US" b="1" dirty="0">
                <a:latin typeface="+mn-lt"/>
              </a:rPr>
            </a:br>
            <a:r>
              <a:rPr lang="en-US" b="1" dirty="0">
                <a:latin typeface="+mn-lt"/>
              </a:rPr>
              <a:t>NOT a Denomination</a:t>
            </a:r>
          </a:p>
        </p:txBody>
      </p:sp>
      <p:sp>
        <p:nvSpPr>
          <p:cNvPr id="3" name="Content Placeholder 2">
            <a:extLst>
              <a:ext uri="{FF2B5EF4-FFF2-40B4-BE49-F238E27FC236}">
                <a16:creationId xmlns:a16="http://schemas.microsoft.com/office/drawing/2014/main" id="{5D5F6BEF-D8D2-6584-2A39-AA8EC4ECBE26}"/>
              </a:ext>
            </a:extLst>
          </p:cNvPr>
          <p:cNvSpPr>
            <a:spLocks noGrp="1"/>
          </p:cNvSpPr>
          <p:nvPr>
            <p:ph idx="1"/>
          </p:nvPr>
        </p:nvSpPr>
        <p:spPr>
          <a:xfrm>
            <a:off x="628650" y="2141315"/>
            <a:ext cx="3943350" cy="4351338"/>
          </a:xfrm>
        </p:spPr>
        <p:txBody>
          <a:bodyPr/>
          <a:lstStyle/>
          <a:p>
            <a:r>
              <a:rPr lang="en-US" dirty="0"/>
              <a:t>A denomination is a division, a part of something. </a:t>
            </a:r>
          </a:p>
          <a:p>
            <a:r>
              <a:rPr lang="en-US" dirty="0"/>
              <a:t>All parts are equally valid. </a:t>
            </a:r>
          </a:p>
          <a:p>
            <a:r>
              <a:rPr lang="en-US" dirty="0"/>
              <a:t>The denominational view of the church is that all denominations are equally valid parts of the Lord’s church. </a:t>
            </a:r>
          </a:p>
        </p:txBody>
      </p:sp>
      <p:pic>
        <p:nvPicPr>
          <p:cNvPr id="4098" name="Picture 2" descr="The Death of Denominations? — Congregational Consulting Group">
            <a:extLst>
              <a:ext uri="{FF2B5EF4-FFF2-40B4-BE49-F238E27FC236}">
                <a16:creationId xmlns:a16="http://schemas.microsoft.com/office/drawing/2014/main" id="{B61816B1-33E7-D029-4CD0-775DCB420B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54285" y="3311433"/>
            <a:ext cx="4453618" cy="2078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4396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6B3E0-4D11-85FF-0018-FFD1000BCA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C50F61-A7B1-49BE-5A98-7B888E9A438D}"/>
              </a:ext>
            </a:extLst>
          </p:cNvPr>
          <p:cNvSpPr>
            <a:spLocks noGrp="1"/>
          </p:cNvSpPr>
          <p:nvPr>
            <p:ph type="title"/>
          </p:nvPr>
        </p:nvSpPr>
        <p:spPr>
          <a:xfrm>
            <a:off x="628650" y="365126"/>
            <a:ext cx="7886700" cy="1514929"/>
          </a:xfrm>
          <a:solidFill>
            <a:schemeClr val="accent4">
              <a:lumMod val="40000"/>
              <a:lumOff val="60000"/>
            </a:schemeClr>
          </a:solidFill>
          <a:ln>
            <a:solidFill>
              <a:schemeClr val="tx1"/>
            </a:solidFill>
          </a:ln>
          <a:effectLst>
            <a:outerShdw blurRad="50800" dist="38100" dir="2700000" algn="tl" rotWithShape="0">
              <a:prstClr val="black">
                <a:alpha val="40000"/>
              </a:prstClr>
            </a:outerShdw>
          </a:effectLst>
        </p:spPr>
        <p:txBody>
          <a:bodyPr/>
          <a:lstStyle/>
          <a:p>
            <a:pPr algn="ctr"/>
            <a:r>
              <a:rPr lang="en-US" b="1" dirty="0">
                <a:latin typeface="+mn-lt"/>
              </a:rPr>
              <a:t>The Lord’s Church is </a:t>
            </a:r>
            <a:br>
              <a:rPr lang="en-US" b="1" dirty="0">
                <a:latin typeface="+mn-lt"/>
              </a:rPr>
            </a:br>
            <a:r>
              <a:rPr lang="en-US" b="1" dirty="0">
                <a:latin typeface="+mn-lt"/>
              </a:rPr>
              <a:t>NOT a Denomination</a:t>
            </a:r>
          </a:p>
        </p:txBody>
      </p:sp>
      <p:sp>
        <p:nvSpPr>
          <p:cNvPr id="3" name="Content Placeholder 2">
            <a:extLst>
              <a:ext uri="{FF2B5EF4-FFF2-40B4-BE49-F238E27FC236}">
                <a16:creationId xmlns:a16="http://schemas.microsoft.com/office/drawing/2014/main" id="{F913E1BE-2259-B377-9133-681364475112}"/>
              </a:ext>
            </a:extLst>
          </p:cNvPr>
          <p:cNvSpPr>
            <a:spLocks noGrp="1"/>
          </p:cNvSpPr>
          <p:nvPr>
            <p:ph idx="1"/>
          </p:nvPr>
        </p:nvSpPr>
        <p:spPr>
          <a:xfrm>
            <a:off x="628649" y="2296885"/>
            <a:ext cx="7886699" cy="4195767"/>
          </a:xfrm>
        </p:spPr>
        <p:txBody>
          <a:bodyPr/>
          <a:lstStyle/>
          <a:p>
            <a:r>
              <a:rPr lang="en-US" dirty="0"/>
              <a:t>Jesus only built </a:t>
            </a:r>
            <a:r>
              <a:rPr lang="en-US" b="1" dirty="0"/>
              <a:t>one</a:t>
            </a:r>
            <a:r>
              <a:rPr lang="en-US" dirty="0"/>
              <a:t> church - </a:t>
            </a:r>
            <a:r>
              <a:rPr lang="en-US" dirty="0">
                <a:solidFill>
                  <a:srgbClr val="0070C0"/>
                </a:solidFill>
              </a:rPr>
              <a:t>Matt. 16:18 </a:t>
            </a:r>
          </a:p>
          <a:p>
            <a:r>
              <a:rPr lang="en-US" dirty="0"/>
              <a:t>There is only </a:t>
            </a:r>
            <a:r>
              <a:rPr lang="en-US" b="1" dirty="0"/>
              <a:t>one</a:t>
            </a:r>
            <a:r>
              <a:rPr lang="en-US" dirty="0"/>
              <a:t> body - </a:t>
            </a:r>
            <a:r>
              <a:rPr lang="en-US" dirty="0">
                <a:solidFill>
                  <a:srgbClr val="0070C0"/>
                </a:solidFill>
              </a:rPr>
              <a:t>Eph. 4:4 </a:t>
            </a:r>
          </a:p>
          <a:p>
            <a:r>
              <a:rPr lang="en-US" dirty="0"/>
              <a:t>Jesus is the Savior of </a:t>
            </a:r>
            <a:r>
              <a:rPr lang="en-US" b="1" dirty="0"/>
              <a:t>one</a:t>
            </a:r>
            <a:r>
              <a:rPr lang="en-US" dirty="0"/>
              <a:t> body - </a:t>
            </a:r>
            <a:r>
              <a:rPr lang="en-US" dirty="0">
                <a:solidFill>
                  <a:srgbClr val="0070C0"/>
                </a:solidFill>
              </a:rPr>
              <a:t>Eph. 5:23</a:t>
            </a:r>
          </a:p>
          <a:p>
            <a:r>
              <a:rPr lang="en-US" dirty="0"/>
              <a:t>Jesus prayed for the </a:t>
            </a:r>
            <a:r>
              <a:rPr lang="en-US" b="1" dirty="0"/>
              <a:t>unity</a:t>
            </a:r>
            <a:r>
              <a:rPr lang="en-US" dirty="0"/>
              <a:t> of His believers - </a:t>
            </a:r>
            <a:br>
              <a:rPr lang="en-US" dirty="0"/>
            </a:br>
            <a:r>
              <a:rPr lang="en-US" dirty="0"/>
              <a:t>						</a:t>
            </a:r>
            <a:r>
              <a:rPr lang="en-US" dirty="0">
                <a:solidFill>
                  <a:srgbClr val="0070C0"/>
                </a:solidFill>
              </a:rPr>
              <a:t>John 17:20-21</a:t>
            </a:r>
          </a:p>
          <a:p>
            <a:r>
              <a:rPr lang="en-US" dirty="0"/>
              <a:t>Believers are </a:t>
            </a:r>
            <a:r>
              <a:rPr lang="en-US" b="1" dirty="0"/>
              <a:t>not</a:t>
            </a:r>
            <a:r>
              <a:rPr lang="en-US" dirty="0"/>
              <a:t> allowed to be divided by doctrinal differences - </a:t>
            </a:r>
            <a:r>
              <a:rPr lang="en-US" dirty="0">
                <a:solidFill>
                  <a:srgbClr val="0070C0"/>
                </a:solidFill>
              </a:rPr>
              <a:t>1 Cor. 1:10-13</a:t>
            </a:r>
          </a:p>
        </p:txBody>
      </p:sp>
    </p:spTree>
    <p:extLst>
      <p:ext uri="{BB962C8B-B14F-4D97-AF65-F5344CB8AC3E}">
        <p14:creationId xmlns:p14="http://schemas.microsoft.com/office/powerpoint/2010/main" val="1969106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6624</TotalTime>
  <Words>411</Words>
  <Application>Microsoft Office PowerPoint</Application>
  <PresentationFormat>On-screen Show (4:3)</PresentationFormat>
  <Paragraphs>48</Paragraphs>
  <Slides>11</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Aptos</vt:lpstr>
      <vt:lpstr>Aptos Display</vt:lpstr>
      <vt:lpstr>Arial</vt:lpstr>
      <vt:lpstr>Calibri</vt:lpstr>
      <vt:lpstr>Century Gothic</vt:lpstr>
      <vt:lpstr>Wingdings 3</vt:lpstr>
      <vt:lpstr>2_Ion Boardroom</vt:lpstr>
      <vt:lpstr>1_Office Theme</vt:lpstr>
      <vt:lpstr>Office Theme</vt:lpstr>
      <vt:lpstr>PowerPoint Presentation</vt:lpstr>
      <vt:lpstr>Doctrine  That Makes Us  Different</vt:lpstr>
      <vt:lpstr>The One True Church</vt:lpstr>
      <vt:lpstr>PowerPoint Presentation</vt:lpstr>
      <vt:lpstr>PowerPoint Presentation</vt:lpstr>
      <vt:lpstr>What is the Church? </vt:lpstr>
      <vt:lpstr>The Lord’s Church is  NOT a Denomination</vt:lpstr>
      <vt:lpstr>The Lord’s Church is  NOT a Denomination</vt:lpstr>
      <vt:lpstr>The Lord’s Church is  NOT a Denomination</vt:lpstr>
      <vt:lpstr>What About People in Denominations?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283</cp:revision>
  <dcterms:created xsi:type="dcterms:W3CDTF">2008-03-16T18:22:36Z</dcterms:created>
  <dcterms:modified xsi:type="dcterms:W3CDTF">2025-08-03T20:08:00Z</dcterms:modified>
</cp:coreProperties>
</file>