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3759" r:id="rId2"/>
  </p:sldMasterIdLst>
  <p:notesMasterIdLst>
    <p:notesMasterId r:id="rId19"/>
  </p:notesMasterIdLst>
  <p:sldIdLst>
    <p:sldId id="256" r:id="rId3"/>
    <p:sldId id="767" r:id="rId4"/>
    <p:sldId id="257" r:id="rId5"/>
    <p:sldId id="768" r:id="rId6"/>
    <p:sldId id="259" r:id="rId7"/>
    <p:sldId id="769" r:id="rId8"/>
    <p:sldId id="770" r:id="rId9"/>
    <p:sldId id="771" r:id="rId10"/>
    <p:sldId id="772" r:id="rId11"/>
    <p:sldId id="773" r:id="rId12"/>
    <p:sldId id="774" r:id="rId13"/>
    <p:sldId id="775" r:id="rId14"/>
    <p:sldId id="776" r:id="rId15"/>
    <p:sldId id="777" r:id="rId16"/>
    <p:sldId id="778" r:id="rId17"/>
    <p:sldId id="75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F3D0A326-848B-403A-A056-8FFE20F92914}">
          <p14:sldIdLst/>
        </p14:section>
        <p14:section name="Opening song" id="{0654DAB5-AE50-44A2-8AF8-8E0510C8D86D}">
          <p14:sldIdLst/>
        </p14:section>
        <p14:section name="Prayer" id="{AA7EF9D7-2C1A-4A9E-B897-034327F9C43B}">
          <p14:sldIdLst/>
        </p14:section>
        <p14:section name="Scripture Reading" id="{9A28BFB2-9F46-438F-AEE7-B3FFCE5D145F}">
          <p14:sldIdLst/>
        </p14:section>
        <p14:section name="Song(s)" id="{F8F9A752-988C-4EE5-973C-DF67270C0D70}">
          <p14:sldIdLst/>
        </p14:section>
        <p14:section name="Lord's Supper" id="{EF0736C1-8E37-46BA-BF55-85A1B1056937}">
          <p14:sldIdLst/>
        </p14:section>
        <p14:section name="Song" id="{233B487B-5101-4156-A243-A60B2BC2DFE3}">
          <p14:sldIdLst/>
        </p14:section>
        <p14:section name="Sermon" id="{ECE0CD35-CB87-435B-8717-E0A7CD30F08D}">
          <p14:sldIdLst>
            <p14:sldId id="256"/>
            <p14:sldId id="767"/>
            <p14:sldId id="257"/>
            <p14:sldId id="768"/>
            <p14:sldId id="259"/>
            <p14:sldId id="769"/>
            <p14:sldId id="770"/>
            <p14:sldId id="771"/>
            <p14:sldId id="772"/>
            <p14:sldId id="773"/>
            <p14:sldId id="774"/>
            <p14:sldId id="775"/>
            <p14:sldId id="776"/>
            <p14:sldId id="777"/>
            <p14:sldId id="778"/>
            <p14:sldId id="756"/>
          </p14:sldIdLst>
        </p14:section>
        <p14:section name="Song" id="{0E89271B-AEF7-417E-BEAD-CBF4682F4AAA}">
          <p14:sldIdLst/>
        </p14:section>
        <p14:section name="End" id="{9DF123F3-2949-4C9A-9B17-20F16A95519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03" autoAdjust="0"/>
    <p:restoredTop sz="86469" autoAdjust="0"/>
  </p:normalViewPr>
  <p:slideViewPr>
    <p:cSldViewPr>
      <p:cViewPr varScale="1">
        <p:scale>
          <a:sx n="69" d="100"/>
          <a:sy n="69" d="100"/>
        </p:scale>
        <p:origin x="1452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7/20/2025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A9029-4941-4D98-9C36-E094578AC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63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A9029-4941-4D98-9C36-E094578AC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066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8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8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14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C3B22-A770-4A4F-B6C3-527B97008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90F1B7-F5B2-4572-A59D-1E8078B3F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2A491-C96A-4A5E-8AD6-7EBD94B0A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41BC4-A557-479D-BB88-21FBCCD0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AAB3E-E58E-4B87-8FB4-E6683216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14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5D232-5671-4206-8776-CDF7ED8E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F955-9393-4357-8D2E-9E66C641D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CD9BD-F162-4557-8F55-5DDA9AA5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106E5-C310-479D-BC92-3A42A1E5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88D13-283A-45CC-8C82-761FDBF2C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72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F7913-A099-43C5-A26B-44A1847E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45185-7D31-4E27-B4C0-87B7F0E91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03751-62EF-4B65-83AC-AD47193A6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80F35-E843-4D33-AE59-B06861D1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0CBF7-62F8-4837-9FD9-D09513F62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47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0F523-97BE-4D65-9548-79FBBCE16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D15C0-5206-407D-B5FE-15BD6B02C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FB8F7-41ED-4898-885B-C7A7BDD1D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2933F-480E-4F41-964F-08860824B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BDC39-D177-4D70-8D2A-C1DF774D6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C6A0C-2411-4EE0-BD4F-2A49A9324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00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67D7-707E-460B-8C97-0DC82D47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A9978-2D30-480F-B2C7-B62F65FB3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1C1A4-4EFB-4697-871B-65ECBA9F3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A68655-056E-490E-8F1C-753EE6036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9C2507-99FB-4DA1-AAF7-694ECEC9C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C77206-56C7-4043-B39A-24C77029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C602EA-F22F-4AEF-9E66-FA55C807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844638-823E-4D75-BDBE-CA7011BD7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23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DBFEA-A605-4890-A47D-9770C5809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46FCF2-33CC-4704-AA70-7CFB2CE0B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8472F-E45D-45CE-8D69-B77B82B2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B9A9A-D8DD-438D-8A3E-0EE4B1EA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28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BBF7C3-1A18-408A-AFFD-2CA700D89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2ED381-26AC-4885-BA6C-198D1A0A6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688C7-45B3-46FD-91C4-5EA036E8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95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C661-FD37-4D17-AA08-855C0395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55880-03C4-462D-A039-A9093D6B3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A3F21-1503-447A-ADBC-7F14504BA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44118-B999-4592-BA6E-D11F8710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73526-DDF2-4FA5-8D78-2D5897CB5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059BC-5B65-458E-859C-17D80E4A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0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19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F3726-3AD2-4F0A-B37B-2B98F6C2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61967D-7D01-4E31-B25E-513D5B1716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F1756-3513-45CC-9239-CF5CA3557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653AE-ADD3-4737-8882-C036CD3A3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A1FC0-45C8-4B11-B87D-0644CBA0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245D7-92D2-496C-852F-96272AF4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27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FC2D5-AFAE-4264-BFA8-94E30F59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F08C8-5AA2-4137-80DC-4C504C179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7822C-6400-41EB-B657-9FBF8B6C6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CE4AB-5ED5-445F-8512-9AD0A09E2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49A39-7B4C-4AF3-ACED-2EE39563E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07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01AA6F-B4D9-4EA5-9DF6-B838A9185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569D0-8495-4713-88B7-A67EDF465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531D2-956E-4161-9427-A94320C7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CEDD7-424B-47A3-9093-35B3AB67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FBC0C-61A0-4773-8484-955B7D41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9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15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6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7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4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2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EDFD630D-634F-422B-9CBB-FFDA9080E680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56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E685C7-906F-4CE2-A43A-47DB27F2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714B1-9E8B-40E3-913F-4DB68E851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62570-DEB5-46C6-B7DC-195D901F4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1DB9-9C0C-4891-9587-445688819A43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DD71A-73F4-432E-B353-18EEEBA4F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559BB-407C-4460-9A40-46A084F5F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08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ED37-5554-4B3A-9193-0643EFA6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Christ’s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48D0E-447F-49E9-9410-D5FC07BAE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0463"/>
          </a:xfrm>
        </p:spPr>
        <p:txBody>
          <a:bodyPr>
            <a:normAutofit/>
          </a:bodyPr>
          <a:lstStyle/>
          <a:p>
            <a:r>
              <a:rPr lang="en-US" dirty="0"/>
              <a:t>Love fulfills all</a:t>
            </a:r>
          </a:p>
          <a:p>
            <a:pPr lvl="1"/>
            <a:r>
              <a:rPr lang="en-US" dirty="0"/>
              <a:t>Romans 13:8 – 10</a:t>
            </a:r>
          </a:p>
          <a:p>
            <a:pPr lvl="2"/>
            <a:r>
              <a:rPr lang="en-US" dirty="0"/>
              <a:t>Vs. 10 – “…love is the fulfillment of the law.”</a:t>
            </a:r>
          </a:p>
          <a:p>
            <a:pPr lvl="1"/>
            <a:r>
              <a:rPr lang="en-US" dirty="0"/>
              <a:t>Matthew 22:37 – 40</a:t>
            </a:r>
          </a:p>
          <a:p>
            <a:pPr lvl="2"/>
            <a:r>
              <a:rPr lang="en-US" dirty="0"/>
              <a:t>Law and prophets hang on love</a:t>
            </a:r>
          </a:p>
          <a:p>
            <a:pPr lvl="1"/>
            <a:r>
              <a:rPr lang="en-US" dirty="0"/>
              <a:t>Galatians 5:14</a:t>
            </a:r>
          </a:p>
          <a:p>
            <a:pPr lvl="2"/>
            <a:r>
              <a:rPr lang="en-US" dirty="0"/>
              <a:t>Law fulfilled in “love your neighbor as yourself”</a:t>
            </a:r>
          </a:p>
          <a:p>
            <a:pPr lvl="1"/>
            <a:r>
              <a:rPr lang="en-US" dirty="0"/>
              <a:t>Galatians 6:2</a:t>
            </a:r>
          </a:p>
          <a:p>
            <a:pPr lvl="2"/>
            <a:r>
              <a:rPr lang="en-US" dirty="0"/>
              <a:t>Bear one another’s burdens and fulfill the law of Christ</a:t>
            </a:r>
          </a:p>
          <a:p>
            <a:pPr lvl="1"/>
            <a:r>
              <a:rPr lang="en-US" dirty="0"/>
              <a:t>Galatians 5:16 – 21 </a:t>
            </a:r>
          </a:p>
          <a:p>
            <a:pPr lvl="2"/>
            <a:r>
              <a:rPr lang="en-US" dirty="0"/>
              <a:t>Gives examples of acts that are against the Spirit to help understand verse 14</a:t>
            </a:r>
          </a:p>
          <a:p>
            <a:endParaRPr lang="en-US" dirty="0"/>
          </a:p>
          <a:p>
            <a:r>
              <a:rPr lang="en-US" dirty="0"/>
              <a:t>Isn’t this just the ten commandments? </a:t>
            </a:r>
          </a:p>
          <a:p>
            <a:pPr lvl="1"/>
            <a:r>
              <a:rPr lang="en-US" dirty="0"/>
              <a:t>So why not keep the Sabbath?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92A878-EE2E-31D1-A4F9-BFC0553F056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0839" y="1285462"/>
            <a:ext cx="8686800" cy="1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6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585C3-70B0-A0A0-FF2F-5D8A40F48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3E584-A408-6458-8418-481A30AE6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don’t we keep the Sabbath?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96C2A-0E79-C649-9DD7-5A41BDA15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0463"/>
          </a:xfrm>
        </p:spPr>
        <p:txBody>
          <a:bodyPr>
            <a:normAutofit/>
          </a:bodyPr>
          <a:lstStyle/>
          <a:p>
            <a:r>
              <a:rPr lang="en-US" dirty="0"/>
              <a:t>Christ’s law is not the old law</a:t>
            </a:r>
          </a:p>
          <a:p>
            <a:pPr lvl="1"/>
            <a:r>
              <a:rPr lang="en-US" dirty="0"/>
              <a:t>Established that a change in laws was necessary and took place</a:t>
            </a:r>
          </a:p>
          <a:p>
            <a:pPr lvl="1"/>
            <a:r>
              <a:rPr lang="en-US" dirty="0"/>
              <a:t>Galatians 5:3 – 4 </a:t>
            </a:r>
          </a:p>
          <a:p>
            <a:pPr lvl="2"/>
            <a:r>
              <a:rPr lang="en-US" dirty="0"/>
              <a:t>Don’t become a debtor to the old law</a:t>
            </a:r>
          </a:p>
          <a:p>
            <a:endParaRPr lang="en-US" dirty="0"/>
          </a:p>
          <a:p>
            <a:r>
              <a:rPr lang="en-US" dirty="0"/>
              <a:t>It is Christ’s law apart from the old law</a:t>
            </a:r>
          </a:p>
          <a:p>
            <a:endParaRPr lang="en-US" dirty="0"/>
          </a:p>
          <a:p>
            <a:r>
              <a:rPr lang="en-US" dirty="0"/>
              <a:t>The laws are similar because the old law was a tutor and because of God’s continuity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C9D71D-4F05-B9A9-8E1B-C903E381E00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0839" y="1285462"/>
            <a:ext cx="8686800" cy="1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37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9B11D-7B9B-3C0B-47FC-9F1DB2DF4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0641-2090-A17C-7116-BC112CA1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 to the Sabbath Arguments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D954B-F001-C5FA-013E-AEAC013F3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04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The Sabbath was prior to the old law, therefore keep observing</a:t>
            </a:r>
          </a:p>
          <a:p>
            <a:pPr lvl="1"/>
            <a:r>
              <a:rPr lang="en-US" dirty="0"/>
              <a:t>Genesis 2:2 – 3 </a:t>
            </a:r>
            <a:r>
              <a:rPr lang="en-US" dirty="0">
                <a:sym typeface="Wingdings" panose="05000000000000000000" pitchFamily="2" charset="2"/>
              </a:rPr>
              <a:t> God blessed the seventh day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No indication the Sabbath was observed until Exodus 16:5, 23, 25-30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Exodus 20:8 – 11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Part of the old law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Compare with circumcision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Circumcision was established before the old law and part of the old law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Genesis 17:10, John 7:22-23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Circumcision was the covenant God made with Abraham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Genesis 17:2 – 14  God would keep his promise, His followers would be circumcised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Galatians 5:6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Now, circumcision avails nothing (it has been done away)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Acts 15:5, 7 – 11 (vs. 10 – a yoke which neither our fathers nor we were able to bear)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Similarly, the Sabbath has been done away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Deuteronomy 5:15  Covenant for those he brought out of Egypt and their decedents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Galatians 4:9 – 11  weak elements of the old law  observe days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Colossians 2:16  sabbaths  holy days (Note: food restrictions done away too; Lev 11)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9D789F-7163-F3C8-99D7-97FAB131B52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0839" y="1285462"/>
            <a:ext cx="8686800" cy="1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9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54688-025D-19A3-F198-F4C97CA7E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35ED9-DB79-E0EB-6A8F-E3AD0445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 to the Sabbath Arguments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6590B-2519-D063-A90F-CBA3B6D68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0463"/>
          </a:xfrm>
        </p:spPr>
        <p:txBody>
          <a:bodyPr>
            <a:normAutofit/>
          </a:bodyPr>
          <a:lstStyle/>
          <a:p>
            <a:r>
              <a:rPr lang="en-US" b="1" dirty="0"/>
              <a:t>Then why did Paul go to the synagogue on the Sabbath?</a:t>
            </a:r>
          </a:p>
          <a:p>
            <a:pPr lvl="1"/>
            <a:r>
              <a:rPr lang="en-US" dirty="0"/>
              <a:t>Acts 13:14, 42; 17:2; 18:4</a:t>
            </a:r>
          </a:p>
          <a:p>
            <a:endParaRPr lang="en-US" dirty="0"/>
          </a:p>
          <a:p>
            <a:r>
              <a:rPr lang="en-US" dirty="0"/>
              <a:t>This is where the Jews would be</a:t>
            </a:r>
          </a:p>
          <a:p>
            <a:pPr lvl="1"/>
            <a:r>
              <a:rPr lang="en-US" dirty="0"/>
              <a:t>Acts 15:21 – Moses was read in the synagogues on the Sabbath</a:t>
            </a:r>
          </a:p>
          <a:p>
            <a:endParaRPr lang="en-US" dirty="0"/>
          </a:p>
          <a:p>
            <a:r>
              <a:rPr lang="en-US" dirty="0"/>
              <a:t>Similar to having Timothy circumcised in Acts 16:1 – 3 </a:t>
            </a:r>
          </a:p>
          <a:p>
            <a:pPr lvl="1"/>
            <a:r>
              <a:rPr lang="en-US" dirty="0"/>
              <a:t>Galatians 5:6 </a:t>
            </a:r>
            <a:r>
              <a:rPr lang="en-US" dirty="0">
                <a:sym typeface="Wingdings" panose="05000000000000000000" pitchFamily="2" charset="2"/>
              </a:rPr>
              <a:t> circumcision avail nothing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Acts 16:3  did it to reach the Jews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Explained by I Corinthians 9:19 – 23  did it for the gospel’s sake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C387B6-005E-7C21-2DE0-6211443B968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0839" y="1285462"/>
            <a:ext cx="8686800" cy="1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5BE61-7511-8E9C-36F2-7CAA32DE7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13818-1497-A720-CCAD-C16A033A1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 to the Sabbath Arguments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5DB80-8A5E-BB3D-837C-9390464DA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0463"/>
          </a:xfrm>
        </p:spPr>
        <p:txBody>
          <a:bodyPr>
            <a:normAutofit/>
          </a:bodyPr>
          <a:lstStyle/>
          <a:p>
            <a:r>
              <a:rPr lang="en-US" b="1" dirty="0"/>
              <a:t>The Sabbath is mentioned in Heaven, so we should observe it</a:t>
            </a:r>
          </a:p>
          <a:p>
            <a:pPr lvl="1"/>
            <a:r>
              <a:rPr lang="en-US" dirty="0"/>
              <a:t>Hebrews 4:1, 4 – 10 </a:t>
            </a:r>
          </a:p>
          <a:p>
            <a:endParaRPr lang="en-US" dirty="0"/>
          </a:p>
          <a:p>
            <a:r>
              <a:rPr lang="en-US" dirty="0"/>
              <a:t>This is talking about a type of rest</a:t>
            </a:r>
          </a:p>
          <a:p>
            <a:pPr lvl="1"/>
            <a:r>
              <a:rPr lang="en-US" dirty="0"/>
              <a:t>God rested from His “work” (creation) on the seventh day</a:t>
            </a:r>
          </a:p>
          <a:p>
            <a:pPr lvl="1"/>
            <a:r>
              <a:rPr lang="en-US" dirty="0"/>
              <a:t>After our “work” (obedient life), we enter our rest (Heaven)</a:t>
            </a:r>
          </a:p>
          <a:p>
            <a:pPr lvl="1"/>
            <a:r>
              <a:rPr lang="en-US" dirty="0"/>
              <a:t>Col 2:16-17 </a:t>
            </a:r>
            <a:r>
              <a:rPr lang="en-US" dirty="0">
                <a:sym typeface="Wingdings" panose="05000000000000000000" pitchFamily="2" charset="2"/>
              </a:rPr>
              <a:t> holy days were a shadow, true rest is in Heaven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Revelation 21:23 – 25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Symbolism, but indicates no seven day cycle  no night there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B43C2D-7CC9-29F0-CE08-8D015D122AE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0839" y="1285462"/>
            <a:ext cx="8686800" cy="1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9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791B7-F7D3-0B77-2609-7E8C45EC3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AEC0-4B0C-7718-A182-DABBEE607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AB474-683C-D22F-C687-0CAE82430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0463"/>
          </a:xfrm>
        </p:spPr>
        <p:txBody>
          <a:bodyPr>
            <a:normAutofit/>
          </a:bodyPr>
          <a:lstStyle/>
          <a:p>
            <a:r>
              <a:rPr lang="en-US" dirty="0"/>
              <a:t>There is clearly a transition from the old law to the new law</a:t>
            </a:r>
          </a:p>
          <a:p>
            <a:endParaRPr lang="en-US" dirty="0"/>
          </a:p>
          <a:p>
            <a:r>
              <a:rPr lang="en-US" dirty="0"/>
              <a:t>The Sabbath is not indicated as being part of the new law, nor was it change to Sunday</a:t>
            </a:r>
          </a:p>
          <a:p>
            <a:endParaRPr lang="en-US" dirty="0"/>
          </a:p>
          <a:p>
            <a:r>
              <a:rPr lang="en-US" dirty="0"/>
              <a:t>We see that food, drink, and sabbaths were a shadow, and now we are not to judge on these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862B34-1356-07A8-50EC-EA28FC06392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0839" y="1285462"/>
            <a:ext cx="8686800" cy="123842"/>
          </a:xfrm>
          <a:prstGeom prst="rect">
            <a:avLst/>
          </a:prstGeom>
        </p:spPr>
      </p:pic>
      <p:pic>
        <p:nvPicPr>
          <p:cNvPr id="4" name="Picture 6" descr="Bible PNG, Bible Transparent Background - FreeIconsPNG">
            <a:extLst>
              <a:ext uri="{FF2B5EF4-FFF2-40B4-BE49-F238E27FC236}">
                <a16:creationId xmlns:a16="http://schemas.microsoft.com/office/drawing/2014/main" id="{0C5DFC35-DE71-67B9-77A1-4BDA45443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4789" y="4522352"/>
            <a:ext cx="2232953" cy="21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404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54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D75AE8-C07B-EB12-1464-36CE012B70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062"/>
          <a:stretch>
            <a:fillRect/>
          </a:stretch>
        </p:blipFill>
        <p:spPr>
          <a:xfrm>
            <a:off x="20" y="10"/>
            <a:ext cx="9143980" cy="420144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41813"/>
            <a:ext cx="9141713" cy="1828800"/>
            <a:chOff x="-305" y="3144820"/>
            <a:chExt cx="9182100" cy="1551136"/>
          </a:xfrm>
        </p:grpSpPr>
        <p:sp useBgFill="1">
          <p:nvSpPr>
            <p:cNvPr id="25" name="Freeform: Shape 24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2253BDF-66CF-49CE-987E-AB18490BC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820" y="5712900"/>
            <a:ext cx="7062673" cy="484374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>
                <a:solidFill>
                  <a:schemeClr val="tx2"/>
                </a:solidFill>
              </a:rPr>
              <a:t>20 July 2025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0F64D-27A6-4C1B-B1EE-33C8C130A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4354526"/>
            <a:ext cx="7944130" cy="1000655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schemeClr val="tx2"/>
                </a:solidFill>
              </a:rPr>
              <a:t>Old Law to New Law Transition</a:t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What happened to the Sabbath?</a:t>
            </a:r>
          </a:p>
        </p:txBody>
      </p:sp>
    </p:spTree>
    <p:extLst>
      <p:ext uri="{BB962C8B-B14F-4D97-AF65-F5344CB8AC3E}">
        <p14:creationId xmlns:p14="http://schemas.microsoft.com/office/powerpoint/2010/main" val="55539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D1CD3-9E4A-4FE9-936B-D212AC452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Sabbath still in effect?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AB0CE-6314-4D25-B955-7AAF916CD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How would you answer this question?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Was the Sabbath changed to Sunday (is Sunday the New Testament Sabbath)?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133853-B33F-DBFB-600A-3B3B5E8D7B7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0839" y="1285462"/>
            <a:ext cx="8686800" cy="123842"/>
          </a:xfrm>
          <a:prstGeom prst="rect">
            <a:avLst/>
          </a:prstGeom>
        </p:spPr>
      </p:pic>
      <p:pic>
        <p:nvPicPr>
          <p:cNvPr id="7170" name="Picture 2" descr="240+ Stick Figure Question Mark Asking Confusion Stock Photos, Pictures &amp;  Royalty-Free Images - iStock">
            <a:extLst>
              <a:ext uri="{FF2B5EF4-FFF2-40B4-BE49-F238E27FC236}">
                <a16:creationId xmlns:a16="http://schemas.microsoft.com/office/drawing/2014/main" id="{46DD7960-941F-0159-D921-061C11F2C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59" y="3893312"/>
            <a:ext cx="2230149" cy="272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40+ Stick Figure Question Mark Asking Confusion Stock Photos, Pictures &amp;  Royalty-Free Images - iStock">
            <a:extLst>
              <a:ext uri="{FF2B5EF4-FFF2-40B4-BE49-F238E27FC236}">
                <a16:creationId xmlns:a16="http://schemas.microsoft.com/office/drawing/2014/main" id="{E3B7C7A7-EFDD-03B7-6641-3686FFF2B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97" y="5292002"/>
            <a:ext cx="108514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1F701-877B-41B1-944D-471526AB0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keep all of the other nine commandments from the “Ten Commandments”, so why wouldn’t we also need to keep the Sabbath?</a:t>
            </a:r>
          </a:p>
          <a:p>
            <a:endParaRPr lang="en-US" dirty="0"/>
          </a:p>
          <a:p>
            <a:r>
              <a:rPr lang="en-US" dirty="0"/>
              <a:t>The Sabbath came before the old law (“Law of Moses”), therefore even if the old law was done away with, the Sabbath is still in effect</a:t>
            </a:r>
          </a:p>
          <a:p>
            <a:pPr lvl="1"/>
            <a:r>
              <a:rPr lang="en-US" dirty="0"/>
              <a:t>Genesis 2:2 – 3 </a:t>
            </a:r>
          </a:p>
          <a:p>
            <a:pPr lvl="2"/>
            <a:r>
              <a:rPr lang="en-US" dirty="0"/>
              <a:t>“Then God blessed the seventh day and sanctified it, …”</a:t>
            </a:r>
          </a:p>
          <a:p>
            <a:endParaRPr lang="en-US" dirty="0"/>
          </a:p>
          <a:p>
            <a:r>
              <a:rPr lang="en-US" dirty="0"/>
              <a:t>Paul went to the synagogue on the Sabbath</a:t>
            </a:r>
          </a:p>
          <a:p>
            <a:pPr lvl="1"/>
            <a:r>
              <a:rPr lang="en-US" dirty="0"/>
              <a:t>Acts 13:14, 42; 17:2; 18:4</a:t>
            </a:r>
          </a:p>
          <a:p>
            <a:pPr lvl="2"/>
            <a:r>
              <a:rPr lang="en-US" dirty="0"/>
              <a:t>Acts 17:2 – “Then Paul, as his custom was, went in to them, and for three Sabbaths reasoned with them from the Scriptures.”</a:t>
            </a:r>
          </a:p>
          <a:p>
            <a:endParaRPr lang="en-US" dirty="0"/>
          </a:p>
          <a:p>
            <a:r>
              <a:rPr lang="en-US" dirty="0"/>
              <a:t>A Sabbath rest is pointed to in Heaven</a:t>
            </a:r>
          </a:p>
          <a:p>
            <a:pPr lvl="1"/>
            <a:r>
              <a:rPr lang="en-US" dirty="0"/>
              <a:t>Hebrews 4:1, 4 – 10 </a:t>
            </a:r>
          </a:p>
          <a:p>
            <a:pPr lvl="2"/>
            <a:r>
              <a:rPr lang="en-US" dirty="0"/>
              <a:t>Vs. 4 – “And God rested on the seventh day…”</a:t>
            </a:r>
          </a:p>
          <a:p>
            <a:pPr lvl="2"/>
            <a:r>
              <a:rPr lang="en-US" dirty="0"/>
              <a:t>Vs. 9 – “There remains therefore a rest for the people of God.”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D97A83-7776-7035-4699-B29B4BF0F13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70839" y="1285462"/>
            <a:ext cx="8686800" cy="123842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031894C0-E85B-F259-7625-6B237A849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 for the Sabbath still being in effect</a:t>
            </a:r>
          </a:p>
        </p:txBody>
      </p:sp>
    </p:spTree>
    <p:extLst>
      <p:ext uri="{BB962C8B-B14F-4D97-AF65-F5344CB8AC3E}">
        <p14:creationId xmlns:p14="http://schemas.microsoft.com/office/powerpoint/2010/main" val="23545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ED37-5554-4B3A-9193-0643EFA6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– Establish a transition in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48D0E-447F-49E9-9410-D5FC07BAE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04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transition from the old law was very difficult for the Jews</a:t>
            </a:r>
          </a:p>
          <a:p>
            <a:pPr lvl="1"/>
            <a:r>
              <a:rPr lang="en-US" dirty="0"/>
              <a:t>Had been under the old law since Moses</a:t>
            </a:r>
          </a:p>
          <a:p>
            <a:pPr lvl="1"/>
            <a:r>
              <a:rPr lang="en-US" dirty="0"/>
              <a:t>Hundreds of years since the return from captivity</a:t>
            </a:r>
          </a:p>
          <a:p>
            <a:pPr lvl="1"/>
            <a:r>
              <a:rPr lang="en-US" dirty="0"/>
              <a:t>Good to review: Romans, Galatians, Hebrews</a:t>
            </a:r>
          </a:p>
          <a:p>
            <a:endParaRPr lang="en-US" dirty="0"/>
          </a:p>
          <a:p>
            <a:r>
              <a:rPr lang="en-US" dirty="0"/>
              <a:t>Colossians 2:11 – 17</a:t>
            </a:r>
          </a:p>
          <a:p>
            <a:pPr lvl="1"/>
            <a:r>
              <a:rPr lang="en-US" dirty="0"/>
              <a:t>Vs. 14 -- “…wiped out the handwriting of requirements that was against us…”</a:t>
            </a:r>
          </a:p>
          <a:p>
            <a:pPr lvl="2"/>
            <a:r>
              <a:rPr lang="en-US" dirty="0"/>
              <a:t>Does this refer to the old law or our sins?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Question: When are our sins forgiven?</a:t>
            </a:r>
          </a:p>
          <a:p>
            <a:pPr lvl="3"/>
            <a:r>
              <a:rPr lang="en-US" dirty="0"/>
              <a:t>Were they forgiven at the cross?</a:t>
            </a:r>
          </a:p>
          <a:p>
            <a:pPr lvl="3"/>
            <a:r>
              <a:rPr lang="en-US" dirty="0"/>
              <a:t>They are forgiven at baptism </a:t>
            </a:r>
            <a:r>
              <a:rPr lang="en-US" dirty="0">
                <a:sym typeface="Wingdings" panose="05000000000000000000" pitchFamily="2" charset="2"/>
              </a:rPr>
              <a:t> Acts 2:38, 22:16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Context: Col 2:16, 20-23  elements from the old law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Context: Col 2:17  “… shadow of things to come…”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Similar language in Hebrews (Heb 10:1) referring to the old law</a:t>
            </a:r>
          </a:p>
          <a:p>
            <a:pPr lvl="4"/>
            <a:r>
              <a:rPr lang="en-US" sz="1400" dirty="0">
                <a:sym typeface="Wingdings" panose="05000000000000000000" pitchFamily="2" charset="2"/>
              </a:rPr>
              <a:t>“For the law, having a shadow of the good things to come, and not the very image…”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69B0AC-D077-6535-8605-A02640966D5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0839" y="1285462"/>
            <a:ext cx="8686800" cy="1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8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ED37-5554-4B3A-9193-0643EFA6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– Establish a transition in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48D0E-447F-49E9-9410-D5FC07BAE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0463"/>
          </a:xfrm>
        </p:spPr>
        <p:txBody>
          <a:bodyPr>
            <a:normAutofit/>
          </a:bodyPr>
          <a:lstStyle/>
          <a:p>
            <a:r>
              <a:rPr lang="en-US" dirty="0"/>
              <a:t>How can the old law be contrary to us? Isn’t it sin that is contrary?</a:t>
            </a:r>
          </a:p>
          <a:p>
            <a:endParaRPr lang="en-US" dirty="0"/>
          </a:p>
          <a:p>
            <a:pPr lvl="1"/>
            <a:r>
              <a:rPr lang="en-US" dirty="0"/>
              <a:t>Romans 7:7 – 13 </a:t>
            </a:r>
          </a:p>
          <a:p>
            <a:pPr lvl="2"/>
            <a:r>
              <a:rPr lang="en-US" dirty="0"/>
              <a:t>Vs. 12 </a:t>
            </a:r>
            <a:r>
              <a:rPr lang="en-US" dirty="0">
                <a:sym typeface="Wingdings" panose="05000000000000000000" pitchFamily="2" charset="2"/>
              </a:rPr>
              <a:t> “…the law is holy, and the commandment is holy and just and good.”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Vs. 10, 13  commandment showed sin, and sin brought death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Hebrews 10:1 – 4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The law couldn’t take away sins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Pointed out sin, but offered no way for forgiveness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344950-47E3-1361-631A-CB45612F4BA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0839" y="1285462"/>
            <a:ext cx="8686800" cy="1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4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072D3-F82D-A6F5-158A-AEAB0C42F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E04EB-5316-F8B5-D65A-7B0F997F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– Establish a transition in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75878-92BB-F28D-226B-A00CC7708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0463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Romans 7:1 – 6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Dead to law, alive to Christ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Parallels marriage bond – takes death to separate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Vs. 4 – Christ’s death broke the bond to the old law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Now married to Christ</a:t>
            </a:r>
            <a:endParaRPr lang="en-US" dirty="0"/>
          </a:p>
          <a:p>
            <a:endParaRPr lang="en-US" dirty="0"/>
          </a:p>
          <a:p>
            <a:r>
              <a:rPr lang="en-US" dirty="0"/>
              <a:t>Hebrews 7:11 – 12 </a:t>
            </a:r>
          </a:p>
          <a:p>
            <a:pPr lvl="1"/>
            <a:r>
              <a:rPr lang="en-US" dirty="0"/>
              <a:t>A change in the priesthood necessitates a change in the law</a:t>
            </a:r>
          </a:p>
          <a:p>
            <a:pPr lvl="1"/>
            <a:r>
              <a:rPr lang="en-US" dirty="0"/>
              <a:t>Compare verse 11 with verse 19</a:t>
            </a:r>
          </a:p>
          <a:p>
            <a:pPr lvl="2"/>
            <a:r>
              <a:rPr lang="en-US" dirty="0"/>
              <a:t>Needed a change because nothing was made perfect through the law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49249C-BE12-B2CF-5E9A-A6B776F257A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0839" y="1285462"/>
            <a:ext cx="8686800" cy="1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3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A1D42-355C-F454-CD8B-EE0E7EE31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22BD-7F47-25FE-8799-89AB0B4F5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the old law didn’t offer forgiveness, why have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7B7EF-E84A-8098-7A4B-29E73CADF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0463"/>
          </a:xfrm>
        </p:spPr>
        <p:txBody>
          <a:bodyPr>
            <a:normAutofit/>
          </a:bodyPr>
          <a:lstStyle/>
          <a:p>
            <a:r>
              <a:rPr lang="en-US" dirty="0"/>
              <a:t>First – The promise of Jesus came before the old law</a:t>
            </a:r>
          </a:p>
          <a:p>
            <a:pPr lvl="1"/>
            <a:r>
              <a:rPr lang="en-US" dirty="0"/>
              <a:t>Galatians 3:8, 14</a:t>
            </a:r>
          </a:p>
          <a:p>
            <a:pPr lvl="2"/>
            <a:r>
              <a:rPr lang="en-US" dirty="0"/>
              <a:t>Promise to Abraham</a:t>
            </a:r>
          </a:p>
          <a:p>
            <a:pPr lvl="1"/>
            <a:r>
              <a:rPr lang="en-US" dirty="0"/>
              <a:t>Galatians 3:16-18</a:t>
            </a:r>
          </a:p>
          <a:p>
            <a:pPr lvl="2"/>
            <a:r>
              <a:rPr lang="en-US" dirty="0"/>
              <a:t>The law came 430 years after the promise</a:t>
            </a:r>
          </a:p>
          <a:p>
            <a:pPr lvl="2"/>
            <a:r>
              <a:rPr lang="en-US" dirty="0"/>
              <a:t>Vs. 18 – the inheritance is not from the law</a:t>
            </a:r>
          </a:p>
          <a:p>
            <a:pPr lvl="1"/>
            <a:r>
              <a:rPr lang="en-US" dirty="0"/>
              <a:t>Remember Genesis 3:15</a:t>
            </a:r>
          </a:p>
          <a:p>
            <a:pPr lvl="2"/>
            <a:r>
              <a:rPr lang="en-US" dirty="0"/>
              <a:t>Promise of Jesus immediately after man sins</a:t>
            </a:r>
          </a:p>
          <a:p>
            <a:pPr lvl="1"/>
            <a:r>
              <a:rPr lang="en-US" dirty="0"/>
              <a:t>Remember Ephesians 1:4 – 5 </a:t>
            </a:r>
          </a:p>
          <a:p>
            <a:pPr lvl="2"/>
            <a:r>
              <a:rPr lang="en-US" dirty="0"/>
              <a:t>The plan (Jesus) was predestined before the foundation of the world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4E5DBB-E6F5-B512-2417-879955DD45B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0839" y="1285462"/>
            <a:ext cx="8686800" cy="1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19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B7932-D97A-5109-4F8B-6EFC495F4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255C-646B-32C8-9C22-1C12FA8B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the old law didn’t offer forgiveness, why have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31EE1-5D96-7AC7-DDF9-875F7CDB7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04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was the purpose of the old law?</a:t>
            </a:r>
          </a:p>
          <a:p>
            <a:pPr lvl="1"/>
            <a:r>
              <a:rPr lang="en-US" dirty="0"/>
              <a:t>Galatians 3:19 – 25 </a:t>
            </a:r>
          </a:p>
          <a:p>
            <a:pPr lvl="2"/>
            <a:r>
              <a:rPr lang="en-US" dirty="0"/>
              <a:t>Vs. 19 – added because of transgression until the seed came</a:t>
            </a:r>
          </a:p>
          <a:p>
            <a:pPr lvl="3"/>
            <a:r>
              <a:rPr lang="en-US" dirty="0"/>
              <a:t>Similar to Romans 7:7 – 13 </a:t>
            </a:r>
          </a:p>
          <a:p>
            <a:pPr lvl="2"/>
            <a:r>
              <a:rPr lang="en-US" dirty="0"/>
              <a:t>Vs. 21-22 – the law was not against the promise</a:t>
            </a:r>
          </a:p>
          <a:p>
            <a:pPr lvl="2"/>
            <a:r>
              <a:rPr lang="en-US" dirty="0"/>
              <a:t>Vs. 24 – the law was a tutor to bring us to Christ (promise)</a:t>
            </a:r>
          </a:p>
          <a:p>
            <a:pPr lvl="2"/>
            <a:r>
              <a:rPr lang="en-US" dirty="0"/>
              <a:t>Vs. 25 – Now we are no longer under the tutor</a:t>
            </a:r>
          </a:p>
          <a:p>
            <a:endParaRPr lang="en-US" dirty="0"/>
          </a:p>
          <a:p>
            <a:r>
              <a:rPr lang="en-US" dirty="0"/>
              <a:t>The law was added because of sin to prepare people for Jesus</a:t>
            </a:r>
          </a:p>
          <a:p>
            <a:pPr lvl="1"/>
            <a:r>
              <a:rPr lang="en-US" dirty="0"/>
              <a:t>Romans 7:7 – 13 </a:t>
            </a:r>
          </a:p>
          <a:p>
            <a:pPr lvl="2"/>
            <a:r>
              <a:rPr lang="en-US" dirty="0"/>
              <a:t>The law pointed out sin, it did not cause sin (remember the flood)</a:t>
            </a:r>
          </a:p>
          <a:p>
            <a:pPr lvl="1"/>
            <a:r>
              <a:rPr lang="en-US" dirty="0"/>
              <a:t>Example</a:t>
            </a:r>
          </a:p>
          <a:p>
            <a:pPr lvl="2"/>
            <a:r>
              <a:rPr lang="en-US" dirty="0"/>
              <a:t>Matthew 5:21 – 22 </a:t>
            </a:r>
            <a:r>
              <a:rPr lang="en-US" dirty="0">
                <a:sym typeface="Wingdings" panose="05000000000000000000" pitchFamily="2" charset="2"/>
              </a:rPr>
              <a:t> murder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Matthew 5:27 – 28  adultery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Romans 7:6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Newness of the Spirit, not in the oldness of the letter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Prepared us to serve “from the heart” (should have served this way under the old law)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 John 5:1 – 3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A1026D-7F44-4142-69E6-C80A15306FE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0839" y="1285462"/>
            <a:ext cx="8686800" cy="1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0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1338</Words>
  <Application>Microsoft Office PowerPoint</Application>
  <PresentationFormat>On-screen Show (4:3)</PresentationFormat>
  <Paragraphs>167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Calibri Light</vt:lpstr>
      <vt:lpstr>Wingdings</vt:lpstr>
      <vt:lpstr>4_Office Theme</vt:lpstr>
      <vt:lpstr>6_Office Theme</vt:lpstr>
      <vt:lpstr>PowerPoint Presentation</vt:lpstr>
      <vt:lpstr>Old Law to New Law Transition What happened to the Sabbath?</vt:lpstr>
      <vt:lpstr>Is the Sabbath still in effect?</vt:lpstr>
      <vt:lpstr>Arguments for the Sabbath still being in effect</vt:lpstr>
      <vt:lpstr>Review – Establish a transition in laws</vt:lpstr>
      <vt:lpstr>Review – Establish a transition in laws</vt:lpstr>
      <vt:lpstr>Review – Establish a transition in laws</vt:lpstr>
      <vt:lpstr>If the old law didn’t offer forgiveness, why have it?</vt:lpstr>
      <vt:lpstr>If the old law didn’t offer forgiveness, why have it?</vt:lpstr>
      <vt:lpstr>Christ’s Law</vt:lpstr>
      <vt:lpstr>Why don’t we keep the Sabbath?</vt:lpstr>
      <vt:lpstr>Back to the Sabbath Arguments</vt:lpstr>
      <vt:lpstr>Back to the Sabbath Arguments</vt:lpstr>
      <vt:lpstr>Back to the Sabbath Arguments</vt:lpstr>
      <vt:lpstr>Conclusion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91</cp:revision>
  <dcterms:created xsi:type="dcterms:W3CDTF">2008-03-16T18:22:36Z</dcterms:created>
  <dcterms:modified xsi:type="dcterms:W3CDTF">2025-07-20T19:19:37Z</dcterms:modified>
</cp:coreProperties>
</file>