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7"/>
  </p:notesMasterIdLst>
  <p:sldIdLst>
    <p:sldId id="256" r:id="rId3"/>
    <p:sldId id="257" r:id="rId4"/>
    <p:sldId id="261" r:id="rId5"/>
    <p:sldId id="259" r:id="rId6"/>
    <p:sldId id="264" r:id="rId7"/>
    <p:sldId id="265" r:id="rId8"/>
    <p:sldId id="262" r:id="rId9"/>
    <p:sldId id="266" r:id="rId10"/>
    <p:sldId id="269" r:id="rId11"/>
    <p:sldId id="268" r:id="rId12"/>
    <p:sldId id="270" r:id="rId13"/>
    <p:sldId id="271" r:id="rId14"/>
    <p:sldId id="272" r:id="rId15"/>
    <p:sldId id="75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6"/>
            <p14:sldId id="257"/>
            <p14:sldId id="261"/>
            <p14:sldId id="259"/>
            <p14:sldId id="264"/>
            <p14:sldId id="265"/>
            <p14:sldId id="262"/>
            <p14:sldId id="266"/>
            <p14:sldId id="269"/>
            <p14:sldId id="268"/>
            <p14:sldId id="270"/>
            <p14:sldId id="271"/>
            <p14:sldId id="272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58" d="100"/>
          <a:sy n="58" d="100"/>
        </p:scale>
        <p:origin x="1330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75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CFB16-C422-31D6-E0CF-15E5CDD50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ED570F-97EF-C8C5-7C89-509A3270AA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3665D4-4396-29A5-7401-5B71FEAD3C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FEFD3-2588-D5FE-6B93-73B700984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24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86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8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14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72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32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50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43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13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45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0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93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1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03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1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6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7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4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56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0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08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85816-3C94-594D-EB02-120FE4D57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128F-963E-B43F-25DC-644AF9B1F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548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Three-Legged Stool of the Anglican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B316C-B90C-9A41-B23B-80448F874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983" y="2318655"/>
            <a:ext cx="3377293" cy="362970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Scripture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Reason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Tradition</a:t>
            </a:r>
            <a:r>
              <a:rPr lang="en-US" sz="3600" dirty="0"/>
              <a:t> </a:t>
            </a:r>
          </a:p>
        </p:txBody>
      </p:sp>
      <p:pic>
        <p:nvPicPr>
          <p:cNvPr id="1026" name="Picture 2" descr="The Episcopal Diocese of Olympia">
            <a:extLst>
              <a:ext uri="{FF2B5EF4-FFF2-40B4-BE49-F238E27FC236}">
                <a16:creationId xmlns:a16="http://schemas.microsoft.com/office/drawing/2014/main" id="{B75311BE-DFD7-406D-4EF4-6A04F749B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045" y="2177137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2DAFD9-887D-B718-7BB3-31F50A6B11A7}"/>
              </a:ext>
            </a:extLst>
          </p:cNvPr>
          <p:cNvSpPr/>
          <p:nvPr/>
        </p:nvSpPr>
        <p:spPr>
          <a:xfrm>
            <a:off x="217714" y="4652282"/>
            <a:ext cx="8697686" cy="206420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8DB8579-CAE2-17F7-1EEB-B1C33EB2FE89}"/>
              </a:ext>
            </a:extLst>
          </p:cNvPr>
          <p:cNvSpPr txBox="1">
            <a:spLocks/>
          </p:cNvSpPr>
          <p:nvPr/>
        </p:nvSpPr>
        <p:spPr>
          <a:xfrm>
            <a:off x="465365" y="4789713"/>
            <a:ext cx="7886700" cy="1807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“these three sources uphold and critique each other in a dynamic way.”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Dr. Jeremy Bergstrom - https://edod.org/theology-matters/the-three-legged-stool-of-anglicanism/</a:t>
            </a:r>
          </a:p>
        </p:txBody>
      </p:sp>
    </p:spTree>
    <p:extLst>
      <p:ext uri="{BB962C8B-B14F-4D97-AF65-F5344CB8AC3E}">
        <p14:creationId xmlns:p14="http://schemas.microsoft.com/office/powerpoint/2010/main" val="425224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0F7C6-578F-FF3F-E24D-3B18237BE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D1AE-04D9-8241-96D4-CBDD289D1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548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Ongoing Guidance </a:t>
            </a:r>
            <a:b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from the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B76FC-E14E-72A1-FCE4-C29C978D7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4999"/>
            <a:ext cx="7886700" cy="4271963"/>
          </a:xfrm>
        </p:spPr>
        <p:txBody>
          <a:bodyPr>
            <a:normAutofit/>
          </a:bodyPr>
          <a:lstStyle/>
          <a:p>
            <a:r>
              <a:rPr lang="en-US" dirty="0"/>
              <a:t>Their claim: the Holy Spirit is literally dwelling in them, speaking directly to them apart from God’s Word. </a:t>
            </a:r>
          </a:p>
          <a:p>
            <a:endParaRPr lang="en-US" dirty="0"/>
          </a:p>
          <a:p>
            <a:r>
              <a:rPr lang="en-US" dirty="0"/>
              <a:t>Misapplication of promises Jesus made to His apostles - </a:t>
            </a:r>
            <a:r>
              <a:rPr lang="en-US" dirty="0">
                <a:solidFill>
                  <a:srgbClr val="7030A0"/>
                </a:solidFill>
              </a:rPr>
              <a:t>John 14:26; 16:12-13 </a:t>
            </a:r>
          </a:p>
          <a:p>
            <a:r>
              <a:rPr lang="en-US" dirty="0"/>
              <a:t>The apostles completed this task before their deaths in the First Century - </a:t>
            </a:r>
            <a:r>
              <a:rPr lang="en-US" dirty="0">
                <a:solidFill>
                  <a:srgbClr val="7030A0"/>
                </a:solidFill>
              </a:rPr>
              <a:t>Jude 3; Heb. 2:3-4</a:t>
            </a:r>
          </a:p>
        </p:txBody>
      </p:sp>
    </p:spTree>
    <p:extLst>
      <p:ext uri="{BB962C8B-B14F-4D97-AF65-F5344CB8AC3E}">
        <p14:creationId xmlns:p14="http://schemas.microsoft.com/office/powerpoint/2010/main" val="54565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CE1D8-FC36-0D79-9A3C-953EBC78A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451F-1D52-B934-A34D-BC3922620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548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Personal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C1BB5-57B5-8C08-9629-E2ECF0849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4999"/>
            <a:ext cx="7886700" cy="4271963"/>
          </a:xfrm>
        </p:spPr>
        <p:txBody>
          <a:bodyPr>
            <a:normAutofit/>
          </a:bodyPr>
          <a:lstStyle/>
          <a:p>
            <a:r>
              <a:rPr lang="en-US" dirty="0"/>
              <a:t>Many people are their own source of authority in religious matters. </a:t>
            </a:r>
          </a:p>
          <a:p>
            <a:endParaRPr lang="en-US" dirty="0"/>
          </a:p>
          <a:p>
            <a:r>
              <a:rPr lang="en-US" dirty="0"/>
              <a:t>This subjective standard is faulty and dangerous: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“The heart is deceitful above all things, and desperately wicked; who can know it?” (Jer. 17:9) </a:t>
            </a:r>
            <a:br>
              <a:rPr lang="en-US" dirty="0"/>
            </a:br>
            <a:r>
              <a:rPr lang="en-US" dirty="0"/>
              <a:t>“There is a way that seems right to a man, but its end is the way of death” (Prov. 14:12)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45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+ Thousand Businessman Thinking Clipart Royalty-Free Images, Stock Photos  &amp; Pictures | Shutterstock">
            <a:extLst>
              <a:ext uri="{FF2B5EF4-FFF2-40B4-BE49-F238E27FC236}">
                <a16:creationId xmlns:a16="http://schemas.microsoft.com/office/drawing/2014/main" id="{8A685801-95BF-34A0-A891-0A528751A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3012" y="1534206"/>
            <a:ext cx="4642757" cy="4642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8BD9B-ABCB-18F1-B7B0-A8A18DBC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931"/>
          </a:xfr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Our Source of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263C0-C6C2-C0EA-2D39-500B5B967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229" y="2141536"/>
            <a:ext cx="3584121" cy="4351338"/>
          </a:xfrm>
        </p:spPr>
        <p:txBody>
          <a:bodyPr>
            <a:normAutofit/>
          </a:bodyPr>
          <a:lstStyle/>
          <a:p>
            <a:r>
              <a:rPr lang="en-US" sz="3600" b="1" i="1" dirty="0"/>
              <a:t>Scripture?</a:t>
            </a:r>
          </a:p>
          <a:p>
            <a:r>
              <a:rPr lang="en-US" sz="3600" b="1" i="1" dirty="0"/>
              <a:t>Tradition?</a:t>
            </a:r>
          </a:p>
          <a:p>
            <a:r>
              <a:rPr lang="en-US" sz="3600" b="1" i="1" dirty="0"/>
              <a:t>The Church?</a:t>
            </a:r>
          </a:p>
          <a:p>
            <a:r>
              <a:rPr lang="en-US" sz="3600" b="1" i="1" dirty="0"/>
              <a:t>Creeds?</a:t>
            </a:r>
          </a:p>
          <a:p>
            <a:r>
              <a:rPr lang="en-US" sz="3600" b="1" i="1" dirty="0"/>
              <a:t>Holy Spirit?</a:t>
            </a:r>
          </a:p>
          <a:p>
            <a:r>
              <a:rPr lang="en-US" sz="3600" b="1" i="1" dirty="0"/>
              <a:t>Ourselves? </a:t>
            </a:r>
          </a:p>
        </p:txBody>
      </p:sp>
    </p:spTree>
    <p:extLst>
      <p:ext uri="{BB962C8B-B14F-4D97-AF65-F5344CB8AC3E}">
        <p14:creationId xmlns:p14="http://schemas.microsoft.com/office/powerpoint/2010/main" val="232576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5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F15CB0D8-93F0-CB4C-3EE6-A72BF6964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3"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EEFCF-EE72-F5EE-2770-83568E23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88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AFD18-8596-6488-EC5F-9DCF418EC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C0A4921F-5086-3F54-1157-B4FBB1A546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3"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1270DC-DDB3-731A-D65C-8E7F1E29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B1F12C8-8598-B356-AF19-DBDB09D1CC48}"/>
              </a:ext>
            </a:extLst>
          </p:cNvPr>
          <p:cNvSpPr/>
          <p:nvPr/>
        </p:nvSpPr>
        <p:spPr>
          <a:xfrm>
            <a:off x="1148443" y="5192483"/>
            <a:ext cx="6847114" cy="115388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71306-C7C6-D28D-C640-E2A5D5013B9D}"/>
              </a:ext>
            </a:extLst>
          </p:cNvPr>
          <p:cNvSpPr txBox="1"/>
          <p:nvPr/>
        </p:nvSpPr>
        <p:spPr>
          <a:xfrm>
            <a:off x="1306286" y="5355771"/>
            <a:ext cx="65423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Our Source of Authority</a:t>
            </a:r>
          </a:p>
        </p:txBody>
      </p:sp>
    </p:spTree>
    <p:extLst>
      <p:ext uri="{BB962C8B-B14F-4D97-AF65-F5344CB8AC3E}">
        <p14:creationId xmlns:p14="http://schemas.microsoft.com/office/powerpoint/2010/main" val="337089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665F-5F24-62EA-C6A9-3AA27803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Scriptures Are Our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DEB07-3745-08C8-3391-B4C30BFB7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All Scripture is given by inspiration of God, and is profitable for doctrine, for reproof, for correction, for instruction in righteousness, </a:t>
            </a:r>
          </a:p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that the man of God may be complete, thoroughly equipped for every good work.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2 Timothy 3:16-17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F3C25-6E3B-9227-D86F-859CBC9C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CEDC9-22D8-372D-DC5D-D53CCFB0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Scriptures Are Our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63955-691C-A8E5-205F-EF6CEA607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All Scripture is given by inspiration of God, and is profitable for doctrine, for reproof, for correction, for instruction in righteousness, </a:t>
            </a:r>
          </a:p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that the man of God may be </a:t>
            </a:r>
            <a:r>
              <a:rPr lang="en-US" dirty="0">
                <a:highlight>
                  <a:srgbClr val="FFFF00"/>
                </a:highlight>
              </a:rPr>
              <a:t>complete, thoroughly equipped for every good work</a:t>
            </a:r>
            <a:r>
              <a:rPr lang="en-US" dirty="0"/>
              <a:t>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2 Timothy 3:16-17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6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2005B-C77A-4147-7B6B-C0B15E21E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417A3-B5B2-1809-1626-FFB4E2A4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The Scriptures Are Our Authority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F5A8A-F152-E537-FF70-648F3F3E0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All Scripture is given by inspiration of God, and is profitable for doctrine, for reproof, for correction, for instruction in righteousness, </a:t>
            </a:r>
          </a:p>
          <a:p>
            <a:pPr marL="514350" indent="-514350">
              <a:buSzPct val="80000"/>
              <a:buFont typeface="+mj-lt"/>
              <a:buAutoNum type="arabicPeriod" startAt="16"/>
            </a:pPr>
            <a:r>
              <a:rPr lang="en-US" dirty="0"/>
              <a:t>that the man of God may be </a:t>
            </a:r>
            <a:r>
              <a:rPr lang="en-US" dirty="0">
                <a:highlight>
                  <a:srgbClr val="FFFF00"/>
                </a:highlight>
              </a:rPr>
              <a:t>complete, thoroughly equipped for every good work</a:t>
            </a:r>
            <a:r>
              <a:rPr lang="en-US" dirty="0"/>
              <a:t>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2 Timothy 3:16-17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470D5B-F263-0D4E-0D8E-681FC54382C3}"/>
              </a:ext>
            </a:extLst>
          </p:cNvPr>
          <p:cNvSpPr/>
          <p:nvPr/>
        </p:nvSpPr>
        <p:spPr>
          <a:xfrm>
            <a:off x="1001481" y="4844144"/>
            <a:ext cx="7293429" cy="1567543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921BDB-9024-7FC9-E4F2-B5B6C9C3EBBE}"/>
              </a:ext>
            </a:extLst>
          </p:cNvPr>
          <p:cNvSpPr txBox="1"/>
          <p:nvPr/>
        </p:nvSpPr>
        <p:spPr>
          <a:xfrm>
            <a:off x="1175653" y="4963885"/>
            <a:ext cx="6923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Never fails to accomplish its task - Is. 55:11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 be understood by those who read it -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Eph. 3:4</a:t>
            </a:r>
          </a:p>
        </p:txBody>
      </p:sp>
    </p:spTree>
    <p:extLst>
      <p:ext uri="{BB962C8B-B14F-4D97-AF65-F5344CB8AC3E}">
        <p14:creationId xmlns:p14="http://schemas.microsoft.com/office/powerpoint/2010/main" val="39678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6ADFB-CF32-0A40-D57C-241353E32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17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Authority in the Catholic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EAD04-B454-EA2A-2952-982A25C33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19943"/>
            <a:ext cx="7886700" cy="4457020"/>
          </a:xfrm>
        </p:spPr>
        <p:txBody>
          <a:bodyPr/>
          <a:lstStyle/>
          <a:p>
            <a:r>
              <a:rPr lang="en-US" dirty="0"/>
              <a:t>Both </a:t>
            </a:r>
            <a:r>
              <a:rPr lang="en-US" b="1" dirty="0"/>
              <a:t>Scripture</a:t>
            </a:r>
            <a:r>
              <a:rPr lang="en-US" dirty="0"/>
              <a:t> and </a:t>
            </a:r>
            <a:r>
              <a:rPr lang="en-US" b="1" dirty="0"/>
              <a:t>Tradition</a:t>
            </a:r>
            <a:r>
              <a:rPr lang="en-US" dirty="0"/>
              <a:t> are equal authorities. </a:t>
            </a:r>
          </a:p>
          <a:p>
            <a:r>
              <a:rPr lang="en-US" dirty="0"/>
              <a:t>Both must be </a:t>
            </a:r>
            <a:r>
              <a:rPr lang="en-US" u="sng" dirty="0"/>
              <a:t>properly interpreted by the church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“Scripture” is not limited to the inspired writings of the Bible, but is also the ongoing teachings of the church. </a:t>
            </a:r>
          </a:p>
        </p:txBody>
      </p:sp>
    </p:spTree>
    <p:extLst>
      <p:ext uri="{BB962C8B-B14F-4D97-AF65-F5344CB8AC3E}">
        <p14:creationId xmlns:p14="http://schemas.microsoft.com/office/powerpoint/2010/main" val="50309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967EF-D066-DF0B-476D-1CBD0DF41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23854-30C8-E907-50E9-2FF640FE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548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Authority in </a:t>
            </a:r>
            <a:b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Mainline Protestant Churches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3468F-45A3-C655-6887-4372F6BED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4999"/>
            <a:ext cx="7886700" cy="4271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Protestant Reformation appealed to </a:t>
            </a:r>
            <a:r>
              <a:rPr lang="en-US" b="1" dirty="0"/>
              <a:t>Sola Scriptura</a:t>
            </a:r>
            <a:r>
              <a:rPr lang="en-US" dirty="0"/>
              <a:t> (the Scriptures alone). </a:t>
            </a:r>
          </a:p>
          <a:p>
            <a:r>
              <a:rPr lang="en-US" dirty="0"/>
              <a:t>Commendable, but never followed. </a:t>
            </a:r>
          </a:p>
          <a:p>
            <a:endParaRPr lang="en-US" dirty="0"/>
          </a:p>
          <a:p>
            <a:r>
              <a:rPr lang="en-US" dirty="0"/>
              <a:t>Teach the Bible can’t be properly understood apart from the traditional teachings of the past (contained in statements, creeds, or confessionals). </a:t>
            </a:r>
          </a:p>
          <a:p>
            <a:r>
              <a:rPr lang="en-US" dirty="0"/>
              <a:t>Such are “summaries of the orthodox position of the Bible;” the “echo” of divine truth. </a:t>
            </a:r>
          </a:p>
        </p:txBody>
      </p:sp>
    </p:spTree>
    <p:extLst>
      <p:ext uri="{BB962C8B-B14F-4D97-AF65-F5344CB8AC3E}">
        <p14:creationId xmlns:p14="http://schemas.microsoft.com/office/powerpoint/2010/main" val="131042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2B47-EC42-F825-827B-CA483B8BE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4ADD6-BA90-10FE-D9F3-12B6A9985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548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Three-Legged Stool of the Anglican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92D95-4F39-D467-73D1-5F42F9DD7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983" y="2318655"/>
            <a:ext cx="3377293" cy="362970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Scripture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Reason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Tradition</a:t>
            </a:r>
            <a:r>
              <a:rPr lang="en-US" sz="3600" dirty="0"/>
              <a:t> </a:t>
            </a:r>
          </a:p>
        </p:txBody>
      </p:sp>
      <p:pic>
        <p:nvPicPr>
          <p:cNvPr id="1026" name="Picture 2" descr="The Episcopal Diocese of Olympia">
            <a:extLst>
              <a:ext uri="{FF2B5EF4-FFF2-40B4-BE49-F238E27FC236}">
                <a16:creationId xmlns:a16="http://schemas.microsoft.com/office/drawing/2014/main" id="{E35AE7EB-3B54-FA51-86A3-777D6FC86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045" y="2177137"/>
            <a:ext cx="20288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91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508</Words>
  <Application>Microsoft Office PowerPoint</Application>
  <PresentationFormat>On-screen Show (4:3)</PresentationFormat>
  <Paragraphs>59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Doctrine  That Makes Us  Different</vt:lpstr>
      <vt:lpstr>Doctrine  That Makes Us  Different</vt:lpstr>
      <vt:lpstr>The Scriptures Are Our Authority</vt:lpstr>
      <vt:lpstr>The Scriptures Are Our Authority</vt:lpstr>
      <vt:lpstr>The Scriptures Are Our Authority</vt:lpstr>
      <vt:lpstr>Authority in the Catholic Church</vt:lpstr>
      <vt:lpstr>Authority in  Mainline Protestant Churches</vt:lpstr>
      <vt:lpstr>The Three-Legged Stool of the Anglican Church</vt:lpstr>
      <vt:lpstr>The Three-Legged Stool of the Anglican Church</vt:lpstr>
      <vt:lpstr>Ongoing Guidance  from the Holy Spirit</vt:lpstr>
      <vt:lpstr>Personal Experience</vt:lpstr>
      <vt:lpstr>Our Source of Authority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90</cp:revision>
  <dcterms:created xsi:type="dcterms:W3CDTF">2008-03-16T18:22:36Z</dcterms:created>
  <dcterms:modified xsi:type="dcterms:W3CDTF">2025-07-14T13:10:41Z</dcterms:modified>
</cp:coreProperties>
</file>