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22"/>
  </p:notesMasterIdLst>
  <p:sldIdLst>
    <p:sldId id="258" r:id="rId3"/>
    <p:sldId id="256" r:id="rId4"/>
    <p:sldId id="756" r:id="rId5"/>
    <p:sldId id="261" r:id="rId6"/>
    <p:sldId id="262" r:id="rId7"/>
    <p:sldId id="263" r:id="rId8"/>
    <p:sldId id="264" r:id="rId9"/>
    <p:sldId id="265" r:id="rId10"/>
    <p:sldId id="266" r:id="rId11"/>
    <p:sldId id="267" r:id="rId12"/>
    <p:sldId id="268" r:id="rId13"/>
    <p:sldId id="269" r:id="rId14"/>
    <p:sldId id="271" r:id="rId15"/>
    <p:sldId id="270" r:id="rId16"/>
    <p:sldId id="273" r:id="rId17"/>
    <p:sldId id="274" r:id="rId18"/>
    <p:sldId id="272" r:id="rId19"/>
    <p:sldId id="257" r:id="rId20"/>
    <p:sldId id="25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8"/>
            <p14:sldId id="256"/>
            <p14:sldId id="756"/>
            <p14:sldId id="261"/>
            <p14:sldId id="262"/>
            <p14:sldId id="263"/>
            <p14:sldId id="264"/>
            <p14:sldId id="265"/>
            <p14:sldId id="266"/>
            <p14:sldId id="267"/>
            <p14:sldId id="268"/>
            <p14:sldId id="269"/>
            <p14:sldId id="271"/>
            <p14:sldId id="270"/>
            <p14:sldId id="273"/>
            <p14:sldId id="274"/>
            <p14:sldId id="272"/>
            <p14:sldId id="257"/>
            <p14:sldId id="259"/>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4" d="100"/>
          <a:sy n="64" d="100"/>
        </p:scale>
        <p:origin x="1421" y="2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4013"/>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4/27/2025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833428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2756543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3610012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101895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2657808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387943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23316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4040492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1712098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380862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3578981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41097938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31961906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1129312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1465857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770806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4017506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2222638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3051966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212246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2477623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AE66EF-43C0-4106-9AF8-40A917C03E78}" type="datetimeFigureOut">
              <a:rPr lang="en-US" smtClean="0"/>
              <a:t>4/27/2025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418E60-77A9-43C6-9E6F-F7F2B9DDE877}" type="slidenum">
              <a:rPr lang="en-US" smtClean="0"/>
              <a:t>‹#›</a:t>
            </a:fld>
            <a:endParaRPr lang="en-US" dirty="0"/>
          </a:p>
        </p:txBody>
      </p:sp>
    </p:spTree>
    <p:extLst>
      <p:ext uri="{BB962C8B-B14F-4D97-AF65-F5344CB8AC3E}">
        <p14:creationId xmlns:p14="http://schemas.microsoft.com/office/powerpoint/2010/main" val="692639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5EAE66EF-43C0-4106-9AF8-40A917C03E78}" type="datetimeFigureOut">
              <a:rPr lang="en-US" smtClean="0"/>
              <a:t>4/27/2025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88418E60-77A9-43C6-9E6F-F7F2B9DDE877}" type="slidenum">
              <a:rPr lang="en-US" smtClean="0"/>
              <a:t>‹#›</a:t>
            </a:fld>
            <a:endParaRPr lang="en-US" dirty="0"/>
          </a:p>
        </p:txBody>
      </p:sp>
    </p:spTree>
    <p:extLst>
      <p:ext uri="{BB962C8B-B14F-4D97-AF65-F5344CB8AC3E}">
        <p14:creationId xmlns:p14="http://schemas.microsoft.com/office/powerpoint/2010/main" val="2362952634"/>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EAE66EF-43C0-4106-9AF8-40A917C03E78}" type="datetimeFigureOut">
              <a:rPr lang="en-US" smtClean="0"/>
              <a:t>4/27/2025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418E60-77A9-43C6-9E6F-F7F2B9DDE877}" type="slidenum">
              <a:rPr lang="en-US" smtClean="0"/>
              <a:t>‹#›</a:t>
            </a:fld>
            <a:endParaRPr lang="en-US" dirty="0"/>
          </a:p>
        </p:txBody>
      </p:sp>
    </p:spTree>
    <p:extLst>
      <p:ext uri="{BB962C8B-B14F-4D97-AF65-F5344CB8AC3E}">
        <p14:creationId xmlns:p14="http://schemas.microsoft.com/office/powerpoint/2010/main" val="2387827334"/>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9096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5A456-56FF-BD4A-B1F5-B01726DA22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2E62A8-B52D-19E2-C04C-6CAEDF9416D9}"/>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DC58C169-E639-A306-222F-A142641B1309}"/>
              </a:ext>
            </a:extLst>
          </p:cNvPr>
          <p:cNvSpPr>
            <a:spLocks noGrp="1"/>
          </p:cNvSpPr>
          <p:nvPr>
            <p:ph idx="1"/>
          </p:nvPr>
        </p:nvSpPr>
        <p:spPr/>
        <p:txBody>
          <a:bodyPr>
            <a:normAutofit/>
          </a:bodyPr>
          <a:lstStyle/>
          <a:p>
            <a:pPr marL="0" indent="0">
              <a:buNone/>
            </a:pPr>
            <a:endParaRPr lang="en-US" sz="3200" dirty="0"/>
          </a:p>
          <a:p>
            <a:pPr marL="0" indent="0">
              <a:buNone/>
            </a:pPr>
            <a:r>
              <a:rPr lang="en-US" sz="3200" dirty="0"/>
              <a:t>You have </a:t>
            </a:r>
            <a:r>
              <a:rPr lang="en-US" sz="3200" dirty="0">
                <a:highlight>
                  <a:srgbClr val="FFFF00"/>
                </a:highlight>
              </a:rPr>
              <a:t>become estranged from Christ</a:t>
            </a:r>
            <a:r>
              <a:rPr lang="en-US" sz="3200" dirty="0"/>
              <a:t>, you who attempt to be justified by law; you have </a:t>
            </a:r>
            <a:r>
              <a:rPr lang="en-US" sz="3200" dirty="0">
                <a:highlight>
                  <a:srgbClr val="FFFF00"/>
                </a:highlight>
              </a:rPr>
              <a:t>fallen from grace</a:t>
            </a:r>
            <a:r>
              <a:rPr lang="en-US" sz="3200" dirty="0"/>
              <a:t>. </a:t>
            </a:r>
          </a:p>
          <a:p>
            <a:pPr marL="0" indent="0" algn="r">
              <a:buNone/>
            </a:pPr>
            <a:endParaRPr lang="en-US" dirty="0"/>
          </a:p>
          <a:p>
            <a:pPr marL="0" indent="0" algn="r">
              <a:buNone/>
            </a:pPr>
            <a:r>
              <a:rPr lang="en-US" dirty="0"/>
              <a:t>Galatians 5:4</a:t>
            </a:r>
          </a:p>
        </p:txBody>
      </p:sp>
    </p:spTree>
    <p:extLst>
      <p:ext uri="{BB962C8B-B14F-4D97-AF65-F5344CB8AC3E}">
        <p14:creationId xmlns:p14="http://schemas.microsoft.com/office/powerpoint/2010/main" val="17409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54DD5-3715-8B44-CC58-535344090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ABF45B-FA31-EEB3-8C22-CC6DEF52FC2D}"/>
              </a:ext>
            </a:extLst>
          </p:cNvPr>
          <p:cNvSpPr>
            <a:spLocks noGrp="1"/>
          </p:cNvSpPr>
          <p:nvPr>
            <p:ph type="title"/>
          </p:nvPr>
        </p:nvSpPr>
        <p:spPr>
          <a:xfrm>
            <a:off x="628650" y="365126"/>
            <a:ext cx="7886700" cy="984703"/>
          </a:xfrm>
          <a:solidFill>
            <a:srgbClr val="0070C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Security of the Believer</a:t>
            </a:r>
          </a:p>
        </p:txBody>
      </p:sp>
      <p:sp>
        <p:nvSpPr>
          <p:cNvPr id="3" name="Content Placeholder 2">
            <a:extLst>
              <a:ext uri="{FF2B5EF4-FFF2-40B4-BE49-F238E27FC236}">
                <a16:creationId xmlns:a16="http://schemas.microsoft.com/office/drawing/2014/main" id="{2BBBD763-BE0B-56DF-AC0A-F695B29BB3C3}"/>
              </a:ext>
            </a:extLst>
          </p:cNvPr>
          <p:cNvSpPr>
            <a:spLocks noGrp="1"/>
          </p:cNvSpPr>
          <p:nvPr>
            <p:ph idx="1"/>
          </p:nvPr>
        </p:nvSpPr>
        <p:spPr/>
        <p:txBody>
          <a:bodyPr>
            <a:normAutofit/>
          </a:bodyPr>
          <a:lstStyle/>
          <a:p>
            <a:pPr marL="0" indent="0">
              <a:buNone/>
            </a:pPr>
            <a:endParaRPr lang="en-US" sz="3200" dirty="0"/>
          </a:p>
          <a:p>
            <a:pPr marL="0" indent="0">
              <a:buNone/>
            </a:pPr>
            <a:r>
              <a:rPr lang="en-US" sz="3200" dirty="0"/>
              <a:t>These things I have written to you who believe in the name of the Son of God, that you may know that you have eternal life, and that you may continue to believe in the name of the Son of God. </a:t>
            </a:r>
          </a:p>
          <a:p>
            <a:pPr marL="0" indent="0" algn="r">
              <a:buNone/>
            </a:pPr>
            <a:endParaRPr lang="en-US" dirty="0"/>
          </a:p>
          <a:p>
            <a:pPr marL="0" indent="0" algn="r">
              <a:buNone/>
            </a:pPr>
            <a:r>
              <a:rPr lang="en-US" dirty="0"/>
              <a:t>1 John 5:13</a:t>
            </a:r>
          </a:p>
        </p:txBody>
      </p:sp>
    </p:spTree>
    <p:extLst>
      <p:ext uri="{BB962C8B-B14F-4D97-AF65-F5344CB8AC3E}">
        <p14:creationId xmlns:p14="http://schemas.microsoft.com/office/powerpoint/2010/main" val="636488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2833F-8ADC-744A-BA35-D48340B32C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3E454-AFE2-C224-6A33-9E96B6405710}"/>
              </a:ext>
            </a:extLst>
          </p:cNvPr>
          <p:cNvSpPr>
            <a:spLocks noGrp="1"/>
          </p:cNvSpPr>
          <p:nvPr>
            <p:ph type="title"/>
          </p:nvPr>
        </p:nvSpPr>
        <p:spPr>
          <a:xfrm>
            <a:off x="628650" y="365126"/>
            <a:ext cx="7886700" cy="984703"/>
          </a:xfrm>
          <a:solidFill>
            <a:schemeClr val="accent6">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Our Continued Faithfulness</a:t>
            </a:r>
          </a:p>
        </p:txBody>
      </p:sp>
      <p:sp>
        <p:nvSpPr>
          <p:cNvPr id="3" name="Content Placeholder 2">
            <a:extLst>
              <a:ext uri="{FF2B5EF4-FFF2-40B4-BE49-F238E27FC236}">
                <a16:creationId xmlns:a16="http://schemas.microsoft.com/office/drawing/2014/main" id="{2DD19835-EFFD-AA3B-3E37-AECF6E2003B0}"/>
              </a:ext>
            </a:extLst>
          </p:cNvPr>
          <p:cNvSpPr>
            <a:spLocks noGrp="1"/>
          </p:cNvSpPr>
          <p:nvPr>
            <p:ph idx="1"/>
          </p:nvPr>
        </p:nvSpPr>
        <p:spPr>
          <a:xfrm>
            <a:off x="628650" y="1825624"/>
            <a:ext cx="7886700" cy="4667249"/>
          </a:xfrm>
        </p:spPr>
        <p:txBody>
          <a:bodyPr>
            <a:normAutofit/>
          </a:bodyPr>
          <a:lstStyle/>
          <a:p>
            <a:pPr marL="514350" indent="-514350">
              <a:buSzPct val="80000"/>
              <a:buFont typeface="+mj-lt"/>
              <a:buAutoNum type="arabicPeriod" startAt="27"/>
            </a:pPr>
            <a:r>
              <a:rPr lang="en-US" sz="3200" dirty="0"/>
              <a:t>My sheep hear My voice, and I know them, and they follow Me. </a:t>
            </a:r>
          </a:p>
          <a:p>
            <a:pPr marL="514350" indent="-514350">
              <a:buSzPct val="80000"/>
              <a:buFont typeface="+mj-lt"/>
              <a:buAutoNum type="arabicPeriod" startAt="27"/>
            </a:pPr>
            <a:r>
              <a:rPr lang="en-US" sz="3200" dirty="0"/>
              <a:t>And I give them eternal life, and they shall never perish; neither shall anyone snatch them out of My hand. </a:t>
            </a:r>
          </a:p>
          <a:p>
            <a:pPr marL="514350" indent="-514350">
              <a:buSzPct val="80000"/>
              <a:buFont typeface="+mj-lt"/>
              <a:buAutoNum type="arabicPeriod" startAt="27"/>
            </a:pPr>
            <a:r>
              <a:rPr lang="en-US" sz="3200" dirty="0"/>
              <a:t>My Father, who has given them to Me, is greater than all; and no one is able to snatch them out of My Father’s hand. </a:t>
            </a:r>
          </a:p>
          <a:p>
            <a:pPr marL="0" indent="0" algn="r">
              <a:buNone/>
            </a:pPr>
            <a:endParaRPr lang="en-US" sz="900" dirty="0"/>
          </a:p>
          <a:p>
            <a:pPr marL="0" indent="0" algn="r">
              <a:buNone/>
            </a:pPr>
            <a:r>
              <a:rPr lang="en-US" dirty="0"/>
              <a:t>John 10:27-29</a:t>
            </a:r>
          </a:p>
        </p:txBody>
      </p:sp>
    </p:spTree>
    <p:extLst>
      <p:ext uri="{BB962C8B-B14F-4D97-AF65-F5344CB8AC3E}">
        <p14:creationId xmlns:p14="http://schemas.microsoft.com/office/powerpoint/2010/main" val="2925405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66D43-B1B4-5994-ED00-4B906F0345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C5DF0D-334C-AB16-942E-785D183FD565}"/>
              </a:ext>
            </a:extLst>
          </p:cNvPr>
          <p:cNvSpPr>
            <a:spLocks noGrp="1"/>
          </p:cNvSpPr>
          <p:nvPr>
            <p:ph type="title"/>
          </p:nvPr>
        </p:nvSpPr>
        <p:spPr>
          <a:xfrm>
            <a:off x="628650" y="365126"/>
            <a:ext cx="7886700" cy="984703"/>
          </a:xfrm>
          <a:solidFill>
            <a:schemeClr val="accent6">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Our Continued Faithfulness</a:t>
            </a:r>
          </a:p>
        </p:txBody>
      </p:sp>
      <p:sp>
        <p:nvSpPr>
          <p:cNvPr id="3" name="Content Placeholder 2">
            <a:extLst>
              <a:ext uri="{FF2B5EF4-FFF2-40B4-BE49-F238E27FC236}">
                <a16:creationId xmlns:a16="http://schemas.microsoft.com/office/drawing/2014/main" id="{1BCB1D59-5BC6-BD2E-3B82-1FB19D8A9934}"/>
              </a:ext>
            </a:extLst>
          </p:cNvPr>
          <p:cNvSpPr>
            <a:spLocks noGrp="1"/>
          </p:cNvSpPr>
          <p:nvPr>
            <p:ph idx="1"/>
          </p:nvPr>
        </p:nvSpPr>
        <p:spPr>
          <a:xfrm>
            <a:off x="628650" y="1825624"/>
            <a:ext cx="7886700" cy="4667249"/>
          </a:xfrm>
        </p:spPr>
        <p:txBody>
          <a:bodyPr>
            <a:normAutofit/>
          </a:bodyPr>
          <a:lstStyle/>
          <a:p>
            <a:pPr marL="514350" indent="-514350">
              <a:buSzPct val="80000"/>
              <a:buFont typeface="+mj-lt"/>
              <a:buAutoNum type="arabicPeriod" startAt="27"/>
            </a:pPr>
            <a:r>
              <a:rPr lang="en-US" sz="3200" dirty="0"/>
              <a:t>My sheep </a:t>
            </a:r>
            <a:r>
              <a:rPr lang="en-US" sz="3200" u="sng" dirty="0">
                <a:highlight>
                  <a:srgbClr val="FFFF00"/>
                </a:highlight>
              </a:rPr>
              <a:t>hear</a:t>
            </a:r>
            <a:r>
              <a:rPr lang="en-US" sz="3200" dirty="0"/>
              <a:t> My voice, and I know them, and they </a:t>
            </a:r>
            <a:r>
              <a:rPr lang="en-US" sz="3200" u="sng" dirty="0">
                <a:highlight>
                  <a:srgbClr val="FFFF00"/>
                </a:highlight>
              </a:rPr>
              <a:t>follow</a:t>
            </a:r>
            <a:r>
              <a:rPr lang="en-US" sz="3200" dirty="0"/>
              <a:t> Me. </a:t>
            </a:r>
          </a:p>
          <a:p>
            <a:pPr marL="514350" indent="-514350">
              <a:buSzPct val="80000"/>
              <a:buFont typeface="+mj-lt"/>
              <a:buAutoNum type="arabicPeriod" startAt="27"/>
            </a:pPr>
            <a:r>
              <a:rPr lang="en-US" sz="3200" dirty="0"/>
              <a:t>And I give them eternal life, and they shall never perish; neither shall anyone snatch them out of My hand. </a:t>
            </a:r>
          </a:p>
          <a:p>
            <a:pPr marL="514350" indent="-514350">
              <a:buSzPct val="80000"/>
              <a:buFont typeface="+mj-lt"/>
              <a:buAutoNum type="arabicPeriod" startAt="27"/>
            </a:pPr>
            <a:r>
              <a:rPr lang="en-US" sz="3200" dirty="0"/>
              <a:t>My Father, who has given them to Me, is greater than all; and no one is able to snatch them out of My Father’s hand. </a:t>
            </a:r>
          </a:p>
          <a:p>
            <a:pPr marL="0" indent="0" algn="r">
              <a:buNone/>
            </a:pPr>
            <a:endParaRPr lang="en-US" sz="900" dirty="0"/>
          </a:p>
          <a:p>
            <a:pPr marL="0" indent="0" algn="r">
              <a:buNone/>
            </a:pPr>
            <a:r>
              <a:rPr lang="en-US" dirty="0"/>
              <a:t>John 10:27-29</a:t>
            </a:r>
          </a:p>
        </p:txBody>
      </p:sp>
    </p:spTree>
    <p:extLst>
      <p:ext uri="{BB962C8B-B14F-4D97-AF65-F5344CB8AC3E}">
        <p14:creationId xmlns:p14="http://schemas.microsoft.com/office/powerpoint/2010/main" val="4234085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C31DB-9FDF-6EA2-4E8C-90CB4C4C6B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9D168-DF60-D2C4-7951-D95B2B55496B}"/>
              </a:ext>
            </a:extLst>
          </p:cNvPr>
          <p:cNvSpPr>
            <a:spLocks noGrp="1"/>
          </p:cNvSpPr>
          <p:nvPr>
            <p:ph type="title"/>
          </p:nvPr>
        </p:nvSpPr>
        <p:spPr>
          <a:xfrm>
            <a:off x="628650" y="365126"/>
            <a:ext cx="7886700" cy="984703"/>
          </a:xfrm>
          <a:solidFill>
            <a:schemeClr val="accent6">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Our Continued Faithfulness</a:t>
            </a:r>
          </a:p>
        </p:txBody>
      </p:sp>
      <p:sp>
        <p:nvSpPr>
          <p:cNvPr id="3" name="Content Placeholder 2">
            <a:extLst>
              <a:ext uri="{FF2B5EF4-FFF2-40B4-BE49-F238E27FC236}">
                <a16:creationId xmlns:a16="http://schemas.microsoft.com/office/drawing/2014/main" id="{2EEB59A2-347F-4E61-7D87-AEEE959226F8}"/>
              </a:ext>
            </a:extLst>
          </p:cNvPr>
          <p:cNvSpPr>
            <a:spLocks noGrp="1"/>
          </p:cNvSpPr>
          <p:nvPr>
            <p:ph idx="1"/>
          </p:nvPr>
        </p:nvSpPr>
        <p:spPr/>
        <p:txBody>
          <a:bodyPr>
            <a:normAutofit/>
          </a:bodyPr>
          <a:lstStyle/>
          <a:p>
            <a:pPr marL="0" indent="0">
              <a:buNone/>
            </a:pPr>
            <a:endParaRPr lang="en-US" sz="3200" dirty="0"/>
          </a:p>
          <a:p>
            <a:pPr marL="0" indent="0">
              <a:buNone/>
            </a:pPr>
            <a:r>
              <a:rPr lang="en-US" sz="3200" dirty="0"/>
              <a:t>Therefore consider the goodness and severity of God: on those who fell, severity; but toward you, goodness, </a:t>
            </a:r>
            <a:r>
              <a:rPr lang="en-US" sz="3200" u="sng" dirty="0">
                <a:highlight>
                  <a:srgbClr val="FFFF00"/>
                </a:highlight>
              </a:rPr>
              <a:t>if</a:t>
            </a:r>
            <a:r>
              <a:rPr lang="en-US" sz="3200" dirty="0">
                <a:highlight>
                  <a:srgbClr val="FFFF00"/>
                </a:highlight>
              </a:rPr>
              <a:t> you continue </a:t>
            </a:r>
            <a:r>
              <a:rPr lang="en-US" sz="3200" dirty="0"/>
              <a:t>in His goodness. Otherwise you also will be cut off. </a:t>
            </a:r>
          </a:p>
          <a:p>
            <a:pPr marL="0" indent="0" algn="r">
              <a:buNone/>
            </a:pPr>
            <a:endParaRPr lang="en-US" dirty="0"/>
          </a:p>
          <a:p>
            <a:pPr marL="0" indent="0" algn="r">
              <a:buNone/>
            </a:pPr>
            <a:r>
              <a:rPr lang="en-US" dirty="0"/>
              <a:t>Romans 11:22</a:t>
            </a:r>
          </a:p>
        </p:txBody>
      </p:sp>
    </p:spTree>
    <p:extLst>
      <p:ext uri="{BB962C8B-B14F-4D97-AF65-F5344CB8AC3E}">
        <p14:creationId xmlns:p14="http://schemas.microsoft.com/office/powerpoint/2010/main" val="2298290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A0E0A-5A5E-8742-15B7-69877CC4B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7C5E2A-27C0-F0BC-C466-992B75DC9514}"/>
              </a:ext>
            </a:extLst>
          </p:cNvPr>
          <p:cNvSpPr>
            <a:spLocks noGrp="1"/>
          </p:cNvSpPr>
          <p:nvPr>
            <p:ph type="title"/>
          </p:nvPr>
        </p:nvSpPr>
        <p:spPr>
          <a:xfrm>
            <a:off x="628650" y="365126"/>
            <a:ext cx="7886700" cy="984703"/>
          </a:xfrm>
          <a:solidFill>
            <a:schemeClr val="accent6">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Our Continued Faithfulness</a:t>
            </a:r>
          </a:p>
        </p:txBody>
      </p:sp>
      <p:sp>
        <p:nvSpPr>
          <p:cNvPr id="3" name="Content Placeholder 2">
            <a:extLst>
              <a:ext uri="{FF2B5EF4-FFF2-40B4-BE49-F238E27FC236}">
                <a16:creationId xmlns:a16="http://schemas.microsoft.com/office/drawing/2014/main" id="{666EDC79-6771-89B5-A850-CA108BDB18B4}"/>
              </a:ext>
            </a:extLst>
          </p:cNvPr>
          <p:cNvSpPr>
            <a:spLocks noGrp="1"/>
          </p:cNvSpPr>
          <p:nvPr>
            <p:ph idx="1"/>
          </p:nvPr>
        </p:nvSpPr>
        <p:spPr>
          <a:xfrm>
            <a:off x="628650" y="1825624"/>
            <a:ext cx="7886700" cy="4667249"/>
          </a:xfrm>
        </p:spPr>
        <p:txBody>
          <a:bodyPr>
            <a:normAutofit fontScale="85000" lnSpcReduction="10000"/>
          </a:bodyPr>
          <a:lstStyle/>
          <a:p>
            <a:pPr marL="514350" indent="-514350">
              <a:buSzPct val="80000"/>
              <a:buFont typeface="+mj-lt"/>
              <a:buAutoNum type="arabicPeriod" startAt="21"/>
            </a:pPr>
            <a:r>
              <a:rPr lang="en-US" sz="3200" dirty="0"/>
              <a:t>And you, who once were alienated and enemies in your mind by wicked works, yet now He has reconciled </a:t>
            </a:r>
          </a:p>
          <a:p>
            <a:pPr marL="514350" indent="-514350">
              <a:buSzPct val="80000"/>
              <a:buFont typeface="+mj-lt"/>
              <a:buAutoNum type="arabicPeriod" startAt="21"/>
            </a:pPr>
            <a:r>
              <a:rPr lang="en-US" sz="3200" dirty="0"/>
              <a:t>in the body of His flesh through death, to present you holy, and blameless, and above reproach in His sight</a:t>
            </a:r>
          </a:p>
          <a:p>
            <a:pPr marL="514350" indent="-514350">
              <a:buSzPct val="80000"/>
              <a:buFont typeface="+mj-lt"/>
              <a:buAutoNum type="arabicPeriod" startAt="21"/>
            </a:pPr>
            <a:r>
              <a:rPr lang="en-US" sz="3200" u="sng" dirty="0">
                <a:highlight>
                  <a:srgbClr val="FFFF00"/>
                </a:highlight>
              </a:rPr>
              <a:t>if</a:t>
            </a:r>
            <a:r>
              <a:rPr lang="en-US" sz="3200" dirty="0">
                <a:highlight>
                  <a:srgbClr val="FFFF00"/>
                </a:highlight>
              </a:rPr>
              <a:t> indeed you continue in the faith, grounded and steadfast, and are not moved away from the hope of the gospel which you heard</a:t>
            </a:r>
            <a:r>
              <a:rPr lang="en-US" sz="3200" dirty="0"/>
              <a:t>, which was preached to every creature under heaven, of which I, Paul, became a minister. </a:t>
            </a:r>
          </a:p>
          <a:p>
            <a:pPr marL="0" indent="0" algn="r">
              <a:buNone/>
            </a:pPr>
            <a:endParaRPr lang="en-US" sz="900" dirty="0"/>
          </a:p>
          <a:p>
            <a:pPr marL="0" indent="0" algn="r">
              <a:buNone/>
            </a:pPr>
            <a:r>
              <a:rPr lang="en-US" dirty="0"/>
              <a:t>Colossians 1:21-23</a:t>
            </a:r>
          </a:p>
        </p:txBody>
      </p:sp>
    </p:spTree>
    <p:extLst>
      <p:ext uri="{BB962C8B-B14F-4D97-AF65-F5344CB8AC3E}">
        <p14:creationId xmlns:p14="http://schemas.microsoft.com/office/powerpoint/2010/main" val="3946224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C473A-E153-684D-38B3-BFC9D6BDF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8F3780-24D3-97A6-029A-FF1E40CF8DC6}"/>
              </a:ext>
            </a:extLst>
          </p:cNvPr>
          <p:cNvSpPr>
            <a:spLocks noGrp="1"/>
          </p:cNvSpPr>
          <p:nvPr>
            <p:ph type="title"/>
          </p:nvPr>
        </p:nvSpPr>
        <p:spPr>
          <a:xfrm>
            <a:off x="628650" y="365126"/>
            <a:ext cx="7886700" cy="984703"/>
          </a:xfrm>
          <a:solidFill>
            <a:schemeClr val="accent6">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Our Continued Faithfulness</a:t>
            </a:r>
          </a:p>
        </p:txBody>
      </p:sp>
      <p:sp>
        <p:nvSpPr>
          <p:cNvPr id="3" name="Content Placeholder 2">
            <a:extLst>
              <a:ext uri="{FF2B5EF4-FFF2-40B4-BE49-F238E27FC236}">
                <a16:creationId xmlns:a16="http://schemas.microsoft.com/office/drawing/2014/main" id="{DE8FB4B5-3DE2-D7D6-F280-93315C45B2D2}"/>
              </a:ext>
            </a:extLst>
          </p:cNvPr>
          <p:cNvSpPr>
            <a:spLocks noGrp="1"/>
          </p:cNvSpPr>
          <p:nvPr>
            <p:ph idx="1"/>
          </p:nvPr>
        </p:nvSpPr>
        <p:spPr>
          <a:xfrm>
            <a:off x="628650" y="1825624"/>
            <a:ext cx="7886700" cy="4667249"/>
          </a:xfrm>
        </p:spPr>
        <p:txBody>
          <a:bodyPr>
            <a:normAutofit fontScale="92500" lnSpcReduction="10000"/>
          </a:bodyPr>
          <a:lstStyle/>
          <a:p>
            <a:pPr marL="514350" indent="-514350">
              <a:buSzPct val="80000"/>
              <a:buFont typeface="+mj-lt"/>
              <a:buAutoNum type="arabicPeriod" startAt="12"/>
            </a:pPr>
            <a:r>
              <a:rPr lang="en-US" sz="3200" dirty="0"/>
              <a:t>Beware, brethren, lest there be in any of you an evil heart of unbelief in departing from the living God; </a:t>
            </a:r>
          </a:p>
          <a:p>
            <a:pPr marL="514350" indent="-514350">
              <a:buSzPct val="80000"/>
              <a:buFont typeface="+mj-lt"/>
              <a:buAutoNum type="arabicPeriod" startAt="12"/>
            </a:pPr>
            <a:r>
              <a:rPr lang="en-US" sz="3200" dirty="0"/>
              <a:t>but exhort one another daily, while it is called “Today,” lest any of you be hardened through the deceitfulness of sin. </a:t>
            </a:r>
          </a:p>
          <a:p>
            <a:pPr marL="514350" indent="-514350">
              <a:buSzPct val="80000"/>
              <a:buFont typeface="+mj-lt"/>
              <a:buAutoNum type="arabicPeriod" startAt="12"/>
            </a:pPr>
            <a:r>
              <a:rPr lang="en-US" sz="3200" dirty="0"/>
              <a:t>For we have become partakers of Christ </a:t>
            </a:r>
            <a:r>
              <a:rPr lang="en-US" sz="3200" u="sng" dirty="0">
                <a:highlight>
                  <a:srgbClr val="FFFF00"/>
                </a:highlight>
              </a:rPr>
              <a:t>if</a:t>
            </a:r>
            <a:r>
              <a:rPr lang="en-US" sz="3200" dirty="0">
                <a:highlight>
                  <a:srgbClr val="FFFF00"/>
                </a:highlight>
              </a:rPr>
              <a:t> we hold the beginning of our confidence steadfast to the end</a:t>
            </a:r>
            <a:r>
              <a:rPr lang="en-US" sz="3200" dirty="0"/>
              <a:t>. </a:t>
            </a:r>
          </a:p>
          <a:p>
            <a:pPr marL="0" indent="0" algn="r">
              <a:buNone/>
            </a:pPr>
            <a:endParaRPr lang="en-US" sz="900" dirty="0"/>
          </a:p>
          <a:p>
            <a:pPr marL="0" indent="0" algn="r">
              <a:buNone/>
            </a:pPr>
            <a:r>
              <a:rPr lang="en-US" dirty="0"/>
              <a:t>Hebrews 3:12-14</a:t>
            </a:r>
          </a:p>
        </p:txBody>
      </p:sp>
    </p:spTree>
    <p:extLst>
      <p:ext uri="{BB962C8B-B14F-4D97-AF65-F5344CB8AC3E}">
        <p14:creationId xmlns:p14="http://schemas.microsoft.com/office/powerpoint/2010/main" val="93462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B2CB3-1F32-47B8-8838-FB83483137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D33854-E4CD-8CF5-57F2-67245CCFE336}"/>
              </a:ext>
            </a:extLst>
          </p:cNvPr>
          <p:cNvSpPr>
            <a:spLocks noGrp="1"/>
          </p:cNvSpPr>
          <p:nvPr>
            <p:ph type="title"/>
          </p:nvPr>
        </p:nvSpPr>
        <p:spPr>
          <a:xfrm>
            <a:off x="628650" y="365126"/>
            <a:ext cx="7886700" cy="984703"/>
          </a:xfrm>
          <a:solidFill>
            <a:schemeClr val="accent6">
              <a:lumMod val="75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Our Continued Faithfulness</a:t>
            </a:r>
          </a:p>
        </p:txBody>
      </p:sp>
      <p:sp>
        <p:nvSpPr>
          <p:cNvPr id="3" name="Content Placeholder 2">
            <a:extLst>
              <a:ext uri="{FF2B5EF4-FFF2-40B4-BE49-F238E27FC236}">
                <a16:creationId xmlns:a16="http://schemas.microsoft.com/office/drawing/2014/main" id="{9814F103-88EF-0299-0190-DBF61AA4D738}"/>
              </a:ext>
            </a:extLst>
          </p:cNvPr>
          <p:cNvSpPr>
            <a:spLocks noGrp="1"/>
          </p:cNvSpPr>
          <p:nvPr>
            <p:ph idx="1"/>
          </p:nvPr>
        </p:nvSpPr>
        <p:spPr/>
        <p:txBody>
          <a:bodyPr>
            <a:normAutofit/>
          </a:bodyPr>
          <a:lstStyle/>
          <a:p>
            <a:pPr marL="0" indent="0">
              <a:buNone/>
            </a:pPr>
            <a:endParaRPr lang="en-US" sz="3200" dirty="0"/>
          </a:p>
          <a:p>
            <a:pPr marL="0" indent="0">
              <a:buNone/>
            </a:pPr>
            <a:r>
              <a:rPr lang="en-US" sz="3200" dirty="0"/>
              <a:t>But </a:t>
            </a:r>
            <a:r>
              <a:rPr lang="en-US" sz="3200" u="sng" dirty="0">
                <a:highlight>
                  <a:srgbClr val="FFFF00"/>
                </a:highlight>
              </a:rPr>
              <a:t>if</a:t>
            </a:r>
            <a:r>
              <a:rPr lang="en-US" sz="3200" dirty="0">
                <a:highlight>
                  <a:srgbClr val="FFFF00"/>
                </a:highlight>
              </a:rPr>
              <a:t> we walk in the light </a:t>
            </a:r>
            <a:r>
              <a:rPr lang="en-US" sz="3200" dirty="0"/>
              <a:t>as He is in the light, we have fellowship with one another, and the blood of Jesus Christ His Son cleanses us from all sin. </a:t>
            </a:r>
          </a:p>
          <a:p>
            <a:pPr marL="0" indent="0" algn="r">
              <a:buNone/>
            </a:pPr>
            <a:endParaRPr lang="en-US" dirty="0"/>
          </a:p>
          <a:p>
            <a:pPr marL="0" indent="0" algn="r">
              <a:buNone/>
            </a:pPr>
            <a:r>
              <a:rPr lang="en-US" dirty="0"/>
              <a:t>1 John 1:7</a:t>
            </a:r>
          </a:p>
        </p:txBody>
      </p:sp>
    </p:spTree>
    <p:extLst>
      <p:ext uri="{BB962C8B-B14F-4D97-AF65-F5344CB8AC3E}">
        <p14:creationId xmlns:p14="http://schemas.microsoft.com/office/powerpoint/2010/main" val="1815759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E754C-EE93-6282-B7BE-87BE740DC9EB}"/>
              </a:ext>
            </a:extLst>
          </p:cNvPr>
          <p:cNvSpPr>
            <a:spLocks noGrp="1"/>
          </p:cNvSpPr>
          <p:nvPr>
            <p:ph type="title"/>
          </p:nvPr>
        </p:nvSpPr>
        <p:spPr/>
        <p:txBody>
          <a:bodyPr/>
          <a:lstStyle/>
          <a:p>
            <a:pPr algn="ctr"/>
            <a:r>
              <a:rPr lang="en-US" b="1" i="1" dirty="0">
                <a:latin typeface="+mn-lt"/>
              </a:rPr>
              <a:t>Once Saved Always Saved</a:t>
            </a:r>
          </a:p>
        </p:txBody>
      </p:sp>
      <p:sp>
        <p:nvSpPr>
          <p:cNvPr id="3" name="Content Placeholder 2">
            <a:extLst>
              <a:ext uri="{FF2B5EF4-FFF2-40B4-BE49-F238E27FC236}">
                <a16:creationId xmlns:a16="http://schemas.microsoft.com/office/drawing/2014/main" id="{3C626145-05C4-5874-B113-B7081AF7764C}"/>
              </a:ext>
            </a:extLst>
          </p:cNvPr>
          <p:cNvSpPr>
            <a:spLocks noGrp="1"/>
          </p:cNvSpPr>
          <p:nvPr>
            <p:ph idx="1"/>
          </p:nvPr>
        </p:nvSpPr>
        <p:spPr>
          <a:xfrm>
            <a:off x="1023256" y="1825625"/>
            <a:ext cx="7492093" cy="4351338"/>
          </a:xfrm>
        </p:spPr>
        <p:txBody>
          <a:bodyPr/>
          <a:lstStyle/>
          <a:p>
            <a:r>
              <a:rPr lang="en-US" dirty="0"/>
              <a:t>Offers False Security</a:t>
            </a:r>
          </a:p>
          <a:p>
            <a:r>
              <a:rPr lang="en-US" dirty="0"/>
              <a:t>Offers False Comfort</a:t>
            </a:r>
          </a:p>
          <a:p>
            <a:r>
              <a:rPr lang="en-US" dirty="0"/>
              <a:t>Offers a License to Sin</a:t>
            </a:r>
          </a:p>
        </p:txBody>
      </p:sp>
      <p:pic>
        <p:nvPicPr>
          <p:cNvPr id="1026" name="Picture 2" descr="Bear Trap PNG Images &amp; PSDs for Download | PixelSquid - S12009424D">
            <a:extLst>
              <a:ext uri="{FF2B5EF4-FFF2-40B4-BE49-F238E27FC236}">
                <a16:creationId xmlns:a16="http://schemas.microsoft.com/office/drawing/2014/main" id="{5B1CF671-7A6F-2687-EE08-C5BAA593F30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2869" b="20846"/>
          <a:stretch/>
        </p:blipFill>
        <p:spPr bwMode="auto">
          <a:xfrm>
            <a:off x="3096986" y="3666671"/>
            <a:ext cx="5715000" cy="2645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805626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C72A8-AE53-01C0-AEA7-1C303779E3C9}"/>
            </a:ext>
          </a:extLst>
        </p:cNvPr>
        <p:cNvGrpSpPr/>
        <p:nvPr/>
      </p:nvGrpSpPr>
      <p:grpSpPr>
        <a:xfrm>
          <a:off x="0" y="0"/>
          <a:ext cx="0" cy="0"/>
          <a:chOff x="0" y="0"/>
          <a:chExt cx="0" cy="0"/>
        </a:xfrm>
      </p:grpSpPr>
    </p:spTree>
    <p:extLst>
      <p:ext uri="{BB962C8B-B14F-4D97-AF65-F5344CB8AC3E}">
        <p14:creationId xmlns:p14="http://schemas.microsoft.com/office/powerpoint/2010/main" val="845497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BA6EE-5C21-23DF-08F9-D78FE35E9595}"/>
              </a:ext>
            </a:extLst>
          </p:cNvPr>
          <p:cNvSpPr>
            <a:spLocks noGrp="1"/>
          </p:cNvSpPr>
          <p:nvPr>
            <p:ph type="ctrTitle"/>
          </p:nvPr>
        </p:nvSpPr>
        <p:spPr>
          <a:xfrm>
            <a:off x="685800" y="1122363"/>
            <a:ext cx="7772400" cy="1816780"/>
          </a:xfrm>
        </p:spPr>
        <p:txBody>
          <a:bodyPr>
            <a:normAutofit/>
          </a:bodyPr>
          <a:lstStyle/>
          <a:p>
            <a:r>
              <a:rPr lang="en-US" sz="5400" b="1" dirty="0">
                <a:latin typeface="+mn-lt"/>
              </a:rPr>
              <a:t>Once Saved Always Saved</a:t>
            </a:r>
          </a:p>
        </p:txBody>
      </p:sp>
      <p:sp>
        <p:nvSpPr>
          <p:cNvPr id="3" name="Subtitle 2">
            <a:extLst>
              <a:ext uri="{FF2B5EF4-FFF2-40B4-BE49-F238E27FC236}">
                <a16:creationId xmlns:a16="http://schemas.microsoft.com/office/drawing/2014/main" id="{74437234-8D32-C1FE-E91C-77471D258727}"/>
              </a:ext>
            </a:extLst>
          </p:cNvPr>
          <p:cNvSpPr>
            <a:spLocks noGrp="1"/>
          </p:cNvSpPr>
          <p:nvPr>
            <p:ph type="subTitle" idx="1"/>
          </p:nvPr>
        </p:nvSpPr>
        <p:spPr/>
        <p:txBody>
          <a:bodyPr>
            <a:normAutofit/>
          </a:bodyPr>
          <a:lstStyle/>
          <a:p>
            <a:r>
              <a:rPr lang="en-US" sz="3200" b="1" dirty="0"/>
              <a:t>Can a truly saved person </a:t>
            </a:r>
            <a:br>
              <a:rPr lang="en-US" sz="3200" b="1" dirty="0"/>
            </a:br>
            <a:r>
              <a:rPr lang="en-US" sz="3200" b="1" dirty="0"/>
              <a:t>ever lose their salvation? </a:t>
            </a:r>
          </a:p>
        </p:txBody>
      </p:sp>
    </p:spTree>
    <p:extLst>
      <p:ext uri="{BB962C8B-B14F-4D97-AF65-F5344CB8AC3E}">
        <p14:creationId xmlns:p14="http://schemas.microsoft.com/office/powerpoint/2010/main" val="2241475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87665-7B97-794E-6A57-C70C4BB322B6}"/>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27F436D2-324D-7A08-09AC-C468345549A8}"/>
              </a:ext>
            </a:extLst>
          </p:cNvPr>
          <p:cNvSpPr>
            <a:spLocks noGrp="1"/>
          </p:cNvSpPr>
          <p:nvPr>
            <p:ph idx="1"/>
          </p:nvPr>
        </p:nvSpPr>
        <p:spPr/>
        <p:txBody>
          <a:bodyPr>
            <a:normAutofit/>
          </a:bodyPr>
          <a:lstStyle/>
          <a:p>
            <a:pPr marL="0" indent="0">
              <a:buNone/>
            </a:pPr>
            <a:endParaRPr lang="en-US" dirty="0"/>
          </a:p>
        </p:txBody>
      </p:sp>
    </p:spTree>
    <p:extLst>
      <p:ext uri="{BB962C8B-B14F-4D97-AF65-F5344CB8AC3E}">
        <p14:creationId xmlns:p14="http://schemas.microsoft.com/office/powerpoint/2010/main" val="3235037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EB4FB-7ADB-9687-254A-1B022DEDA7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4A210-32C7-3E8F-C3B1-7B12E3A3263E}"/>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2290DFC7-F4FF-D134-F7BE-7C5EF78FEEEF}"/>
              </a:ext>
            </a:extLst>
          </p:cNvPr>
          <p:cNvSpPr>
            <a:spLocks noGrp="1"/>
          </p:cNvSpPr>
          <p:nvPr>
            <p:ph idx="1"/>
          </p:nvPr>
        </p:nvSpPr>
        <p:spPr/>
        <p:txBody>
          <a:bodyPr>
            <a:normAutofit/>
          </a:bodyPr>
          <a:lstStyle/>
          <a:p>
            <a:pPr marL="0" indent="0">
              <a:buNone/>
            </a:pPr>
            <a:endParaRPr lang="en-US" sz="3200" dirty="0"/>
          </a:p>
          <a:p>
            <a:pPr marL="0" indent="0">
              <a:buNone/>
            </a:pPr>
            <a:r>
              <a:rPr lang="en-US" sz="3200" dirty="0"/>
              <a:t>But I discipline my body and bring it into subjection, lest, when I have preached to others, I myself should become disqualified. </a:t>
            </a:r>
          </a:p>
          <a:p>
            <a:pPr marL="0" indent="0" algn="r">
              <a:buNone/>
            </a:pPr>
            <a:endParaRPr lang="en-US" dirty="0"/>
          </a:p>
          <a:p>
            <a:pPr marL="0" indent="0" algn="r">
              <a:buNone/>
            </a:pPr>
            <a:r>
              <a:rPr lang="en-US" dirty="0"/>
              <a:t>1 Corinthians 9:27</a:t>
            </a:r>
          </a:p>
        </p:txBody>
      </p:sp>
    </p:spTree>
    <p:extLst>
      <p:ext uri="{BB962C8B-B14F-4D97-AF65-F5344CB8AC3E}">
        <p14:creationId xmlns:p14="http://schemas.microsoft.com/office/powerpoint/2010/main" val="3450706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0FB06-E104-DF42-9856-31E0D1CEBA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4FACD0-A653-CF33-A61E-1ADC2B592ADE}"/>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F8305B68-145D-E251-309E-F231C386C040}"/>
              </a:ext>
            </a:extLst>
          </p:cNvPr>
          <p:cNvSpPr>
            <a:spLocks noGrp="1"/>
          </p:cNvSpPr>
          <p:nvPr>
            <p:ph idx="1"/>
          </p:nvPr>
        </p:nvSpPr>
        <p:spPr/>
        <p:txBody>
          <a:bodyPr>
            <a:normAutofit/>
          </a:bodyPr>
          <a:lstStyle/>
          <a:p>
            <a:pPr marL="0" indent="0">
              <a:buNone/>
            </a:pPr>
            <a:endParaRPr lang="en-US" sz="3200" dirty="0"/>
          </a:p>
          <a:p>
            <a:pPr marL="0" indent="0">
              <a:buNone/>
            </a:pPr>
            <a:r>
              <a:rPr lang="en-US" sz="3200" dirty="0"/>
              <a:t>Therefore let him who thinks he stands take heed lest he fall. </a:t>
            </a:r>
          </a:p>
          <a:p>
            <a:pPr marL="0" indent="0" algn="r">
              <a:buNone/>
            </a:pPr>
            <a:endParaRPr lang="en-US" dirty="0"/>
          </a:p>
          <a:p>
            <a:pPr marL="0" indent="0" algn="r">
              <a:buNone/>
            </a:pPr>
            <a:r>
              <a:rPr lang="en-US" dirty="0"/>
              <a:t>1 Corinthians 10:12</a:t>
            </a:r>
          </a:p>
        </p:txBody>
      </p:sp>
    </p:spTree>
    <p:extLst>
      <p:ext uri="{BB962C8B-B14F-4D97-AF65-F5344CB8AC3E}">
        <p14:creationId xmlns:p14="http://schemas.microsoft.com/office/powerpoint/2010/main" val="230592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68F0E-6A0D-A193-34EB-4A1A4C60E7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73D853-DD91-0CCD-C6E9-B25C1738B99F}"/>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F6F24D57-BA3D-7BD5-2AA6-DC1BCB12C2F3}"/>
              </a:ext>
            </a:extLst>
          </p:cNvPr>
          <p:cNvSpPr>
            <a:spLocks noGrp="1"/>
          </p:cNvSpPr>
          <p:nvPr>
            <p:ph idx="1"/>
          </p:nvPr>
        </p:nvSpPr>
        <p:spPr>
          <a:xfrm>
            <a:off x="628650" y="1825625"/>
            <a:ext cx="7886700" cy="4782004"/>
          </a:xfrm>
        </p:spPr>
        <p:txBody>
          <a:bodyPr>
            <a:normAutofit fontScale="92500" lnSpcReduction="10000"/>
          </a:bodyPr>
          <a:lstStyle/>
          <a:p>
            <a:pPr marL="514350" indent="-514350">
              <a:buSzPct val="80000"/>
              <a:buFont typeface="+mj-lt"/>
              <a:buAutoNum type="arabicPeriod" startAt="4"/>
            </a:pPr>
            <a:r>
              <a:rPr lang="en-US" sz="3200" dirty="0"/>
              <a:t>For it is impossible for those who were once enlightened, and have tasted the heavenly gift, and have </a:t>
            </a:r>
            <a:r>
              <a:rPr lang="en-US" sz="3200" dirty="0">
                <a:highlight>
                  <a:srgbClr val="FFFF00"/>
                </a:highlight>
              </a:rPr>
              <a:t>become partakers of the Holy Spirit</a:t>
            </a:r>
            <a:r>
              <a:rPr lang="en-US" sz="3200" dirty="0"/>
              <a:t>, </a:t>
            </a:r>
          </a:p>
          <a:p>
            <a:pPr marL="514350" indent="-514350">
              <a:buSzPct val="80000"/>
              <a:buFont typeface="+mj-lt"/>
              <a:buAutoNum type="arabicPeriod" startAt="4"/>
            </a:pPr>
            <a:r>
              <a:rPr lang="en-US" sz="3200" dirty="0"/>
              <a:t>and have tasted the good word of God and the powers of the age to come, </a:t>
            </a:r>
          </a:p>
          <a:p>
            <a:pPr marL="514350" indent="-514350">
              <a:buSzPct val="80000"/>
              <a:buFont typeface="+mj-lt"/>
              <a:buAutoNum type="arabicPeriod" startAt="4"/>
            </a:pPr>
            <a:r>
              <a:rPr lang="en-US" sz="3200" dirty="0"/>
              <a:t>if they </a:t>
            </a:r>
            <a:r>
              <a:rPr lang="en-US" sz="3200" dirty="0">
                <a:highlight>
                  <a:srgbClr val="FFFF00"/>
                </a:highlight>
              </a:rPr>
              <a:t>fall away</a:t>
            </a:r>
            <a:r>
              <a:rPr lang="en-US" sz="3200" dirty="0"/>
              <a:t>, to </a:t>
            </a:r>
            <a:r>
              <a:rPr lang="en-US" sz="3200" dirty="0">
                <a:highlight>
                  <a:srgbClr val="FFFF00"/>
                </a:highlight>
              </a:rPr>
              <a:t>renew them again to repentance</a:t>
            </a:r>
            <a:r>
              <a:rPr lang="en-US" sz="3200" dirty="0"/>
              <a:t>, since they crucify again for themselves the Son of God, and put Him to an open shame. </a:t>
            </a:r>
          </a:p>
          <a:p>
            <a:pPr marL="0" indent="0" algn="r">
              <a:buNone/>
            </a:pPr>
            <a:endParaRPr lang="en-US" sz="1000" dirty="0"/>
          </a:p>
          <a:p>
            <a:pPr marL="0" indent="0" algn="r">
              <a:buNone/>
            </a:pPr>
            <a:r>
              <a:rPr lang="en-US" dirty="0"/>
              <a:t>Hebrews 6:4-6</a:t>
            </a:r>
          </a:p>
        </p:txBody>
      </p:sp>
    </p:spTree>
    <p:extLst>
      <p:ext uri="{BB962C8B-B14F-4D97-AF65-F5344CB8AC3E}">
        <p14:creationId xmlns:p14="http://schemas.microsoft.com/office/powerpoint/2010/main" val="1457992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1088C-59F3-0044-8062-031FEFA2B9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CFC9F-F109-AECD-2E63-95AEB85EA10F}"/>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5338CC1E-1587-3841-2CFC-5BA37F962CC9}"/>
              </a:ext>
            </a:extLst>
          </p:cNvPr>
          <p:cNvSpPr>
            <a:spLocks noGrp="1"/>
          </p:cNvSpPr>
          <p:nvPr>
            <p:ph idx="1"/>
          </p:nvPr>
        </p:nvSpPr>
        <p:spPr>
          <a:xfrm>
            <a:off x="628650" y="1825625"/>
            <a:ext cx="7886700" cy="4782004"/>
          </a:xfrm>
        </p:spPr>
        <p:txBody>
          <a:bodyPr>
            <a:normAutofit/>
          </a:bodyPr>
          <a:lstStyle/>
          <a:p>
            <a:pPr marL="514350" indent="-514350">
              <a:buSzPct val="80000"/>
              <a:buFont typeface="+mj-lt"/>
              <a:buAutoNum type="arabicPeriod" startAt="19"/>
            </a:pPr>
            <a:r>
              <a:rPr lang="en-US" sz="3200" dirty="0"/>
              <a:t>Brethren, if anyone among you wanders from the truth, and someone turns him back, </a:t>
            </a:r>
          </a:p>
          <a:p>
            <a:pPr marL="514350" indent="-514350">
              <a:buSzPct val="80000"/>
              <a:buFont typeface="+mj-lt"/>
              <a:buAutoNum type="arabicPeriod" startAt="19"/>
            </a:pPr>
            <a:r>
              <a:rPr lang="en-US" sz="3200" dirty="0"/>
              <a:t>let him know that he who turns a sinner from the error of his way will save a soul from death and cover a multitude of sins. </a:t>
            </a:r>
          </a:p>
          <a:p>
            <a:pPr marL="0" indent="0" algn="r">
              <a:buNone/>
            </a:pPr>
            <a:endParaRPr lang="en-US" sz="1000" dirty="0"/>
          </a:p>
          <a:p>
            <a:pPr marL="0" indent="0" algn="r">
              <a:buNone/>
            </a:pPr>
            <a:r>
              <a:rPr lang="en-US" dirty="0"/>
              <a:t>James 5:19-20</a:t>
            </a:r>
          </a:p>
        </p:txBody>
      </p:sp>
    </p:spTree>
    <p:extLst>
      <p:ext uri="{BB962C8B-B14F-4D97-AF65-F5344CB8AC3E}">
        <p14:creationId xmlns:p14="http://schemas.microsoft.com/office/powerpoint/2010/main" val="2349402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52059-DB5D-1787-2D8F-E9B935387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E7FB64-D863-278F-D480-82C71F39EDB8}"/>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048876BC-E7C3-9F59-92C7-584296206336}"/>
              </a:ext>
            </a:extLst>
          </p:cNvPr>
          <p:cNvSpPr>
            <a:spLocks noGrp="1"/>
          </p:cNvSpPr>
          <p:nvPr>
            <p:ph idx="1"/>
          </p:nvPr>
        </p:nvSpPr>
        <p:spPr>
          <a:xfrm>
            <a:off x="628650" y="1825625"/>
            <a:ext cx="7886700" cy="4782004"/>
          </a:xfrm>
        </p:spPr>
        <p:txBody>
          <a:bodyPr>
            <a:normAutofit/>
          </a:bodyPr>
          <a:lstStyle/>
          <a:p>
            <a:pPr marL="514350" indent="-514350">
              <a:buSzPct val="80000"/>
              <a:buFont typeface="+mj-lt"/>
              <a:buAutoNum type="arabicPeriod" startAt="2"/>
            </a:pPr>
            <a:r>
              <a:rPr lang="en-US" sz="3200" dirty="0"/>
              <a:t>Every branch in Me that </a:t>
            </a:r>
            <a:r>
              <a:rPr lang="en-US" sz="3200" dirty="0">
                <a:highlight>
                  <a:srgbClr val="FFFF00"/>
                </a:highlight>
              </a:rPr>
              <a:t>does not bear fruit He takes away</a:t>
            </a:r>
            <a:r>
              <a:rPr lang="en-US" sz="3200" dirty="0"/>
              <a:t>; and every branch that bears fruit He prunes, that it may bear more fruit. </a:t>
            </a:r>
          </a:p>
          <a:p>
            <a:pPr marL="514350" indent="-514350">
              <a:buSzPct val="80000"/>
              <a:buFont typeface="+mj-lt"/>
              <a:buAutoNum type="arabicPeriod" startAt="2"/>
            </a:pPr>
            <a:endParaRPr lang="en-US" sz="800" dirty="0"/>
          </a:p>
          <a:p>
            <a:pPr marL="514350" indent="-514350">
              <a:buSzPct val="80000"/>
              <a:buFont typeface="+mj-lt"/>
              <a:buAutoNum type="arabicPeriod" startAt="6"/>
            </a:pPr>
            <a:r>
              <a:rPr lang="en-US" sz="3200" dirty="0"/>
              <a:t>If anyone </a:t>
            </a:r>
            <a:r>
              <a:rPr lang="en-US" sz="3200" dirty="0">
                <a:highlight>
                  <a:srgbClr val="FFFF00"/>
                </a:highlight>
              </a:rPr>
              <a:t>does not abide in Me, he is cast out </a:t>
            </a:r>
            <a:r>
              <a:rPr lang="en-US" sz="3200" dirty="0"/>
              <a:t>as a branch and is withered; and they gather them and throw them into the fire, and they are burned. </a:t>
            </a:r>
          </a:p>
          <a:p>
            <a:pPr marL="0" indent="0" algn="r">
              <a:buNone/>
            </a:pPr>
            <a:endParaRPr lang="en-US" sz="800" dirty="0"/>
          </a:p>
          <a:p>
            <a:pPr marL="0" indent="0" algn="r">
              <a:buNone/>
            </a:pPr>
            <a:r>
              <a:rPr lang="en-US" dirty="0"/>
              <a:t>John 15:1-8</a:t>
            </a:r>
          </a:p>
        </p:txBody>
      </p:sp>
    </p:spTree>
    <p:extLst>
      <p:ext uri="{BB962C8B-B14F-4D97-AF65-F5344CB8AC3E}">
        <p14:creationId xmlns:p14="http://schemas.microsoft.com/office/powerpoint/2010/main" val="449158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B3FB6-8114-A0A2-5B8B-6D8A3E6EDF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36663E-8C6B-BA3F-0DB8-7E843328FA3D}"/>
              </a:ext>
            </a:extLst>
          </p:cNvPr>
          <p:cNvSpPr>
            <a:spLocks noGrp="1"/>
          </p:cNvSpPr>
          <p:nvPr>
            <p:ph type="title"/>
          </p:nvPr>
        </p:nvSpPr>
        <p:spPr>
          <a:xfrm>
            <a:off x="628650" y="365126"/>
            <a:ext cx="7886700" cy="984703"/>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rPr>
              <a:t>Warnings of Apostasy</a:t>
            </a:r>
          </a:p>
        </p:txBody>
      </p:sp>
      <p:sp>
        <p:nvSpPr>
          <p:cNvPr id="3" name="Content Placeholder 2">
            <a:extLst>
              <a:ext uri="{FF2B5EF4-FFF2-40B4-BE49-F238E27FC236}">
                <a16:creationId xmlns:a16="http://schemas.microsoft.com/office/drawing/2014/main" id="{BDE56DA6-3EE6-56DD-E4D2-F0583E5B2DE9}"/>
              </a:ext>
            </a:extLst>
          </p:cNvPr>
          <p:cNvSpPr>
            <a:spLocks noGrp="1"/>
          </p:cNvSpPr>
          <p:nvPr>
            <p:ph idx="1"/>
          </p:nvPr>
        </p:nvSpPr>
        <p:spPr/>
        <p:txBody>
          <a:bodyPr>
            <a:normAutofit/>
          </a:bodyPr>
          <a:lstStyle/>
          <a:p>
            <a:pPr marL="0" indent="0">
              <a:buNone/>
            </a:pPr>
            <a:endParaRPr lang="en-US" sz="3200" dirty="0"/>
          </a:p>
          <a:p>
            <a:pPr marL="0" indent="0">
              <a:buNone/>
            </a:pPr>
            <a:r>
              <a:rPr lang="en-US" sz="3200" dirty="0"/>
              <a:t>He who overcomes shall be clothed in white garments, and </a:t>
            </a:r>
            <a:r>
              <a:rPr lang="en-US" sz="3200" dirty="0">
                <a:highlight>
                  <a:srgbClr val="FFFF00"/>
                </a:highlight>
              </a:rPr>
              <a:t>I will not blot out his name from the Book of Life</a:t>
            </a:r>
            <a:r>
              <a:rPr lang="en-US" sz="3200" dirty="0"/>
              <a:t>; but I will confess his name before My Father and before His angels. </a:t>
            </a:r>
          </a:p>
          <a:p>
            <a:pPr marL="0" indent="0" algn="r">
              <a:buNone/>
            </a:pPr>
            <a:endParaRPr lang="en-US" dirty="0"/>
          </a:p>
          <a:p>
            <a:pPr marL="0" indent="0" algn="r">
              <a:buNone/>
            </a:pPr>
            <a:r>
              <a:rPr lang="en-US" dirty="0"/>
              <a:t>Revelation 3:5</a:t>
            </a:r>
          </a:p>
        </p:txBody>
      </p:sp>
    </p:spTree>
    <p:extLst>
      <p:ext uri="{BB962C8B-B14F-4D97-AF65-F5344CB8AC3E}">
        <p14:creationId xmlns:p14="http://schemas.microsoft.com/office/powerpoint/2010/main" val="798577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1267</TotalTime>
  <Words>801</Words>
  <Application>Microsoft Office PowerPoint</Application>
  <PresentationFormat>On-screen Show (4:3)</PresentationFormat>
  <Paragraphs>83</Paragraphs>
  <Slides>19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Aptos</vt:lpstr>
      <vt:lpstr>Aptos Display</vt:lpstr>
      <vt:lpstr>Arial</vt:lpstr>
      <vt:lpstr>Calibri</vt:lpstr>
      <vt:lpstr>4_Office Theme</vt:lpstr>
      <vt:lpstr>6_Office Theme</vt:lpstr>
      <vt:lpstr>PowerPoint Presentation</vt:lpstr>
      <vt:lpstr>Once Saved Always Saved</vt:lpstr>
      <vt:lpstr>Warnings of Apostasy</vt:lpstr>
      <vt:lpstr>Warnings of Apostasy</vt:lpstr>
      <vt:lpstr>Warnings of Apostasy</vt:lpstr>
      <vt:lpstr>Warnings of Apostasy</vt:lpstr>
      <vt:lpstr>Warnings of Apostasy</vt:lpstr>
      <vt:lpstr>Warnings of Apostasy</vt:lpstr>
      <vt:lpstr>Warnings of Apostasy</vt:lpstr>
      <vt:lpstr>Warnings of Apostasy</vt:lpstr>
      <vt:lpstr>Security of the Believer</vt:lpstr>
      <vt:lpstr>Our Continued Faithfulness</vt:lpstr>
      <vt:lpstr>Our Continued Faithfulness</vt:lpstr>
      <vt:lpstr>Our Continued Faithfulness</vt:lpstr>
      <vt:lpstr>Our Continued Faithfulness</vt:lpstr>
      <vt:lpstr>Our Continued Faithfulness</vt:lpstr>
      <vt:lpstr>Our Continued Faithfulness</vt:lpstr>
      <vt:lpstr>Once Saved Always Saved</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90</cp:revision>
  <dcterms:created xsi:type="dcterms:W3CDTF">2008-03-16T18:22:36Z</dcterms:created>
  <dcterms:modified xsi:type="dcterms:W3CDTF">2025-04-27T20:31:38Z</dcterms:modified>
</cp:coreProperties>
</file>