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56" r:id="rId2"/>
    <p:sldMasterId id="2147483868" r:id="rId3"/>
  </p:sldMasterIdLst>
  <p:notesMasterIdLst>
    <p:notesMasterId r:id="rId19"/>
  </p:notesMasterIdLst>
  <p:sldIdLst>
    <p:sldId id="677" r:id="rId4"/>
    <p:sldId id="759" r:id="rId5"/>
    <p:sldId id="760" r:id="rId6"/>
    <p:sldId id="761" r:id="rId7"/>
    <p:sldId id="265" r:id="rId8"/>
    <p:sldId id="762" r:id="rId9"/>
    <p:sldId id="763" r:id="rId10"/>
    <p:sldId id="764" r:id="rId11"/>
    <p:sldId id="765" r:id="rId12"/>
    <p:sldId id="766" r:id="rId13"/>
    <p:sldId id="767" r:id="rId14"/>
    <p:sldId id="768" r:id="rId15"/>
    <p:sldId id="272" r:id="rId16"/>
    <p:sldId id="769" r:id="rId17"/>
    <p:sldId id="7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rvice" id="{3C64C86B-CB58-4823-BD8C-F68585D6F563}">
          <p14:sldIdLst>
            <p14:sldId id="677"/>
          </p14:sldIdLst>
        </p14:section>
        <p14:section name="Song" id="{D8F5DF2E-0DD5-48CF-943A-FBF98F807EFB}">
          <p14:sldIdLst/>
        </p14:section>
        <p14:section name="Prayer" id="{785FF2CF-754D-491F-BE90-82FA25063A3E}">
          <p14:sldIdLst/>
        </p14:section>
        <p14:section name="Exhortation and Dismissal" id="{ABD5E9EE-E79A-42ED-AA6A-24EF3777B493}">
          <p14:sldIdLst>
            <p14:sldId id="759"/>
            <p14:sldId id="760"/>
            <p14:sldId id="761"/>
            <p14:sldId id="265"/>
            <p14:sldId id="762"/>
            <p14:sldId id="763"/>
            <p14:sldId id="764"/>
            <p14:sldId id="765"/>
            <p14:sldId id="766"/>
            <p14:sldId id="767"/>
            <p14:sldId id="768"/>
            <p14:sldId id="272"/>
            <p14:sldId id="769"/>
            <p14:sldId id="7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23" autoAdjust="0"/>
    <p:restoredTop sz="86325" autoAdjust="0"/>
  </p:normalViewPr>
  <p:slideViewPr>
    <p:cSldViewPr>
      <p:cViewPr varScale="1">
        <p:scale>
          <a:sx n="58" d="100"/>
          <a:sy n="58" d="100"/>
        </p:scale>
        <p:origin x="1330" y="27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942"/>
    </p:cViewPr>
  </p:sorterViewPr>
  <p:notesViewPr>
    <p:cSldViewPr>
      <p:cViewPr varScale="1">
        <p:scale>
          <a:sx n="76" d="100"/>
          <a:sy n="76" d="100"/>
        </p:scale>
        <p:origin x="-297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DE7A2-50D1-4400-88E2-5E32D940C051}" type="datetimeFigureOut">
              <a:rPr lang="en-US"/>
              <a:pPr/>
              <a:t>4/14/2025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F674F-5FF1-4C50-AE02-5B1470F93F7E}" type="slidenum">
              <a:rPr lang="en-US"/>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81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386545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55688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87364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514349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834563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121751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A49274-02D5-4F5C-9814-652DCF3F2FB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95590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A49274-02D5-4F5C-9814-652DCF3F2FBE}"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1387754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A49274-02D5-4F5C-9814-652DCF3F2FBE}"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641597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49274-02D5-4F5C-9814-652DCF3F2FBE}"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716242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A49274-02D5-4F5C-9814-652DCF3F2FB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21569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439407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A49274-02D5-4F5C-9814-652DCF3F2FB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1488339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134948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432068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310437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198517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138060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A49274-02D5-4F5C-9814-652DCF3F2FB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13781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A49274-02D5-4F5C-9814-652DCF3F2FBE}"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021046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A49274-02D5-4F5C-9814-652DCF3F2FBE}"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706638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49274-02D5-4F5C-9814-652DCF3F2FBE}"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1845193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0F119-1FF8-4546-B33C-D899D33F052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722244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A49274-02D5-4F5C-9814-652DCF3F2FB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720296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A49274-02D5-4F5C-9814-652DCF3F2FB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2780266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3155443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49274-02D5-4F5C-9814-652DCF3F2FB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E62E5-F30A-4C05-91F8-AAE4544CF7DE}" type="slidenum">
              <a:rPr lang="en-US" smtClean="0"/>
              <a:t>‹#›</a:t>
            </a:fld>
            <a:endParaRPr lang="en-US"/>
          </a:p>
        </p:txBody>
      </p:sp>
    </p:spTree>
    <p:extLst>
      <p:ext uri="{BB962C8B-B14F-4D97-AF65-F5344CB8AC3E}">
        <p14:creationId xmlns:p14="http://schemas.microsoft.com/office/powerpoint/2010/main" val="84256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0F119-1FF8-4546-B33C-D899D33F052B}"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79905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0F119-1FF8-4546-B33C-D899D33F052B}"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4646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0F119-1FF8-4546-B33C-D899D33F052B}"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7513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0F119-1FF8-4546-B33C-D899D33F052B}"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94081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0F119-1FF8-4546-B33C-D899D33F052B}"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65941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0F119-1FF8-4546-B33C-D899D33F052B}"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92549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0F119-1FF8-4546-B33C-D899D33F052B}" type="datetimeFigureOut">
              <a:rPr lang="en-US" smtClean="0"/>
              <a:t>4/14/2025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70FE-0EBA-446C-AA80-56E31AE14312}" type="slidenum">
              <a:rPr lang="en-US" smtClean="0"/>
              <a:t>‹#›</a:t>
            </a:fld>
            <a:endParaRPr lang="en-US"/>
          </a:p>
        </p:txBody>
      </p:sp>
    </p:spTree>
    <p:extLst>
      <p:ext uri="{BB962C8B-B14F-4D97-AF65-F5344CB8AC3E}">
        <p14:creationId xmlns:p14="http://schemas.microsoft.com/office/powerpoint/2010/main" val="219974661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4A49274-02D5-4F5C-9814-652DCF3F2FBE}" type="datetimeFigureOut">
              <a:rPr lang="en-US" smtClean="0"/>
              <a:t>4/14/2025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DFEE62E5-F30A-4C05-91F8-AAE4544CF7DE}" type="slidenum">
              <a:rPr lang="en-US" smtClean="0"/>
              <a:t>‹#›</a:t>
            </a:fld>
            <a:endParaRPr lang="en-US"/>
          </a:p>
        </p:txBody>
      </p:sp>
    </p:spTree>
    <p:extLst>
      <p:ext uri="{BB962C8B-B14F-4D97-AF65-F5344CB8AC3E}">
        <p14:creationId xmlns:p14="http://schemas.microsoft.com/office/powerpoint/2010/main" val="3304604586"/>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A49274-02D5-4F5C-9814-652DCF3F2FBE}" type="datetimeFigureOut">
              <a:rPr lang="en-US" smtClean="0"/>
              <a:t>4/14/2025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EE62E5-F30A-4C05-91F8-AAE4544CF7DE}" type="slidenum">
              <a:rPr lang="en-US" smtClean="0"/>
              <a:t>‹#›</a:t>
            </a:fld>
            <a:endParaRPr lang="en-US"/>
          </a:p>
        </p:txBody>
      </p:sp>
    </p:spTree>
    <p:extLst>
      <p:ext uri="{BB962C8B-B14F-4D97-AF65-F5344CB8AC3E}">
        <p14:creationId xmlns:p14="http://schemas.microsoft.com/office/powerpoint/2010/main" val="99947074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On Worship">
            <a:extLst>
              <a:ext uri="{FF2B5EF4-FFF2-40B4-BE49-F238E27FC236}">
                <a16:creationId xmlns:a16="http://schemas.microsoft.com/office/drawing/2014/main" id="{DF60C508-A3C3-58D4-B0A5-13A54AB42F67}"/>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9940" y="0"/>
            <a:ext cx="9153939" cy="6858000"/>
          </a:xfrm>
          <a:prstGeom prst="rect">
            <a:avLst/>
          </a:prstGeom>
          <a:blipFill>
            <a:blip r:embed="rId4">
              <a:alphaModFix/>
            </a:blip>
            <a:stretch>
              <a:fillRect/>
            </a:stretch>
          </a:blipFill>
        </p:spPr>
      </p:pic>
      <p:pic>
        <p:nvPicPr>
          <p:cNvPr id="3" name="Picture 2" descr="27 Photos That'll Make Winter Your Favorite Season">
            <a:extLst>
              <a:ext uri="{FF2B5EF4-FFF2-40B4-BE49-F238E27FC236}">
                <a16:creationId xmlns:a16="http://schemas.microsoft.com/office/drawing/2014/main" id="{E098089A-1149-28B8-776E-354671B05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60" y="-198499"/>
            <a:ext cx="10881852" cy="7254567"/>
          </a:xfrm>
          <a:prstGeom prst="rect">
            <a:avLst/>
          </a:prstGeom>
          <a:noFill/>
          <a:effectLst>
            <a:outerShdw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CD6610-449B-92F1-EAD7-ADD5753B42A3}"/>
              </a:ext>
            </a:extLst>
          </p:cNvPr>
          <p:cNvSpPr txBox="1"/>
          <p:nvPr/>
        </p:nvSpPr>
        <p:spPr>
          <a:xfrm>
            <a:off x="228600" y="381000"/>
            <a:ext cx="8305800" cy="4495800"/>
          </a:xfrm>
          <a:prstGeom prst="rect">
            <a:avLst/>
          </a:prstGeom>
          <a:noFill/>
          <a:ln>
            <a:noFill/>
          </a:ln>
          <a:effectLst>
            <a:outerShdw blurRad="76200" dist="88900" dir="13200000" algn="ctr" rotWithShape="0">
              <a:schemeClr val="tx2">
                <a:lumMod val="50000"/>
              </a:schemeClr>
            </a:outerShdw>
          </a:effectLst>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0160">
                  <a:solidFill>
                    <a:prstClr val="black"/>
                  </a:solidFill>
                  <a:prstDash val="solid"/>
                </a:ln>
                <a:solidFill>
                  <a:srgbClr val="1F497D">
                    <a:lumMod val="20000"/>
                    <a:lumOff val="80000"/>
                  </a:srgbClr>
                </a:solidFill>
                <a:effectLst>
                  <a:outerShdw dist="38100" dir="2700000" algn="tl">
                    <a:prstClr val="white">
                      <a:alpha val="14000"/>
                    </a:prstClr>
                  </a:outerShdw>
                </a:effectLst>
                <a:uLnTx/>
                <a:uFillTx/>
                <a:latin typeface="Arial" panose="020B0604020202020204" pitchFamily="34" charset="0"/>
                <a:ea typeface="+mn-ea"/>
                <a:cs typeface="Arial" panose="020B0604020202020204" pitchFamily="34" charset="0"/>
              </a:rPr>
              <a:t>Please take this time to prepare yourself for the worship service.</a:t>
            </a:r>
          </a:p>
        </p:txBody>
      </p:sp>
    </p:spTree>
    <p:extLst>
      <p:ext uri="{BB962C8B-B14F-4D97-AF65-F5344CB8AC3E}">
        <p14:creationId xmlns:p14="http://schemas.microsoft.com/office/powerpoint/2010/main" val="258962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6560-72D4-ED35-E951-5C569AC62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90F33-0FB1-3040-7D26-91A97321143E}"/>
              </a:ext>
            </a:extLst>
          </p:cNvPr>
          <p:cNvSpPr>
            <a:spLocks noGrp="1"/>
          </p:cNvSpPr>
          <p:nvPr>
            <p:ph type="title"/>
          </p:nvPr>
        </p:nvSpPr>
        <p:spPr>
          <a:xfrm>
            <a:off x="628650" y="365127"/>
            <a:ext cx="7886700" cy="942563"/>
          </a:xfrm>
          <a:ln>
            <a:solidFill>
              <a:schemeClr val="tx1"/>
            </a:solidFill>
          </a:ln>
        </p:spPr>
        <p:txBody>
          <a:bodyPr>
            <a:normAutofit/>
          </a:bodyPr>
          <a:lstStyle/>
          <a:p>
            <a:pPr algn="ctr"/>
            <a:r>
              <a:rPr lang="en-US" b="1" dirty="0">
                <a:latin typeface="Engravers MT" panose="02090707080505020304" pitchFamily="18" charset="0"/>
              </a:rPr>
              <a:t>3. Bad Language</a:t>
            </a:r>
          </a:p>
        </p:txBody>
      </p:sp>
      <p:sp>
        <p:nvSpPr>
          <p:cNvPr id="3" name="Content Placeholder 2">
            <a:extLst>
              <a:ext uri="{FF2B5EF4-FFF2-40B4-BE49-F238E27FC236}">
                <a16:creationId xmlns:a16="http://schemas.microsoft.com/office/drawing/2014/main" id="{5E215975-9F31-C4C9-C794-355DD228AFC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“Let </a:t>
            </a:r>
            <a:r>
              <a:rPr lang="en-US" b="1" u="sng" dirty="0">
                <a:latin typeface="Times New Roman" panose="02020603050405020304" pitchFamily="18" charset="0"/>
                <a:cs typeface="Times New Roman" panose="02020603050405020304" pitchFamily="18" charset="0"/>
              </a:rPr>
              <a:t>no corrupt word</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proceed out of your mouth, but what is good for necessary edification, that it may impart grace to the hearers” (Eph. 4:29).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“But now you yourselves are to put off all these: anger, wrath, malice, blasphemy, </a:t>
            </a:r>
            <a:r>
              <a:rPr lang="en-US" b="1" u="sng" dirty="0">
                <a:latin typeface="Times New Roman" panose="02020603050405020304" pitchFamily="18" charset="0"/>
                <a:cs typeface="Times New Roman" panose="02020603050405020304" pitchFamily="18" charset="0"/>
              </a:rPr>
              <a:t>filthy language</a:t>
            </a:r>
            <a:r>
              <a:rPr lang="en-US" dirty="0">
                <a:latin typeface="Times New Roman" panose="02020603050405020304" pitchFamily="18" charset="0"/>
                <a:cs typeface="Times New Roman" panose="02020603050405020304" pitchFamily="18" charset="0"/>
              </a:rPr>
              <a:t> out of your mouth” (Col. 3:8). </a:t>
            </a:r>
          </a:p>
        </p:txBody>
      </p:sp>
    </p:spTree>
    <p:extLst>
      <p:ext uri="{BB962C8B-B14F-4D97-AF65-F5344CB8AC3E}">
        <p14:creationId xmlns:p14="http://schemas.microsoft.com/office/powerpoint/2010/main" val="21495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5C68B-A9EA-12E2-3A7F-10CDA6F9A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3D472-2A0E-3A35-2B10-98F48CCA458E}"/>
              </a:ext>
            </a:extLst>
          </p:cNvPr>
          <p:cNvSpPr>
            <a:spLocks noGrp="1"/>
          </p:cNvSpPr>
          <p:nvPr>
            <p:ph type="title"/>
          </p:nvPr>
        </p:nvSpPr>
        <p:spPr>
          <a:xfrm>
            <a:off x="628650" y="365127"/>
            <a:ext cx="7886700" cy="942563"/>
          </a:xfrm>
          <a:ln>
            <a:solidFill>
              <a:schemeClr val="tx1"/>
            </a:solidFill>
          </a:ln>
        </p:spPr>
        <p:txBody>
          <a:bodyPr>
            <a:normAutofit/>
          </a:bodyPr>
          <a:lstStyle/>
          <a:p>
            <a:pPr algn="ctr"/>
            <a:r>
              <a:rPr lang="en-US" b="1" dirty="0">
                <a:latin typeface="Engravers MT" panose="02090707080505020304" pitchFamily="18" charset="0"/>
              </a:rPr>
              <a:t>3. Bad Language</a:t>
            </a:r>
          </a:p>
        </p:txBody>
      </p:sp>
      <p:sp>
        <p:nvSpPr>
          <p:cNvPr id="3" name="Content Placeholder 2">
            <a:extLst>
              <a:ext uri="{FF2B5EF4-FFF2-40B4-BE49-F238E27FC236}">
                <a16:creationId xmlns:a16="http://schemas.microsoft.com/office/drawing/2014/main" id="{A049EB12-043A-D208-1C70-D689DFFE8791}"/>
              </a:ext>
            </a:extLst>
          </p:cNvPr>
          <p:cNvSpPr>
            <a:spLocks noGrp="1"/>
          </p:cNvSpPr>
          <p:nvPr>
            <p:ph idx="1"/>
          </p:nvPr>
        </p:nvSpPr>
        <p:spPr/>
        <p:txBody>
          <a:bodyPr>
            <a:normAutofit/>
          </a:bodyPr>
          <a:lstStyle/>
          <a:p>
            <a:r>
              <a:rPr lang="en-US" b="1" dirty="0">
                <a:latin typeface="Times New Roman" panose="02020603050405020304" pitchFamily="18" charset="0"/>
                <a:cs typeface="Times New Roman" panose="02020603050405020304" pitchFamily="18" charset="0"/>
              </a:rPr>
              <a:t>Euphemism</a:t>
            </a:r>
            <a:r>
              <a:rPr lang="en-US" dirty="0">
                <a:latin typeface="Times New Roman" panose="02020603050405020304" pitchFamily="18" charset="0"/>
                <a:cs typeface="Times New Roman" panose="02020603050405020304" pitchFamily="18" charset="0"/>
              </a:rPr>
              <a:t> - the substituting of a less offensive word or phrase for one considered offensive.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Euphemisms mean the same thing as their vulgar counterparts. </a:t>
            </a:r>
          </a:p>
          <a:p>
            <a:r>
              <a:rPr lang="en-US" dirty="0">
                <a:latin typeface="Times New Roman" panose="02020603050405020304" pitchFamily="18" charset="0"/>
                <a:cs typeface="Times New Roman" panose="02020603050405020304" pitchFamily="18" charset="0"/>
              </a:rPr>
              <a:t>Euphemisms come from the same place in the heart as their vulgar counterparts (Matt. 12:34-35). </a:t>
            </a:r>
          </a:p>
        </p:txBody>
      </p:sp>
    </p:spTree>
    <p:extLst>
      <p:ext uri="{BB962C8B-B14F-4D97-AF65-F5344CB8AC3E}">
        <p14:creationId xmlns:p14="http://schemas.microsoft.com/office/powerpoint/2010/main" val="36227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862A-3A7B-1AB5-2B2D-EE7002060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CBD80-9945-BD6E-7DD6-3A4270DBBD6A}"/>
              </a:ext>
            </a:extLst>
          </p:cNvPr>
          <p:cNvSpPr>
            <a:spLocks noGrp="1"/>
          </p:cNvSpPr>
          <p:nvPr>
            <p:ph type="title"/>
          </p:nvPr>
        </p:nvSpPr>
        <p:spPr>
          <a:xfrm>
            <a:off x="628650" y="365127"/>
            <a:ext cx="7886700" cy="942563"/>
          </a:xfrm>
          <a:ln>
            <a:solidFill>
              <a:schemeClr val="tx1"/>
            </a:solidFill>
          </a:ln>
        </p:spPr>
        <p:txBody>
          <a:bodyPr>
            <a:normAutofit/>
          </a:bodyPr>
          <a:lstStyle/>
          <a:p>
            <a:pPr algn="ctr"/>
            <a:r>
              <a:rPr lang="en-US" b="1" dirty="0">
                <a:latin typeface="Engravers MT" panose="02090707080505020304" pitchFamily="18" charset="0"/>
              </a:rPr>
              <a:t>4. Complaining</a:t>
            </a:r>
          </a:p>
        </p:txBody>
      </p:sp>
      <p:sp>
        <p:nvSpPr>
          <p:cNvPr id="3" name="Content Placeholder 2">
            <a:extLst>
              <a:ext uri="{FF2B5EF4-FFF2-40B4-BE49-F238E27FC236}">
                <a16:creationId xmlns:a16="http://schemas.microsoft.com/office/drawing/2014/main" id="{4F7C62C2-B908-8A9E-BAAA-8102E83B9DAC}"/>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1 Corinthians 10:5-11</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Lusted after evil things</a:t>
            </a:r>
          </a:p>
          <a:p>
            <a:r>
              <a:rPr lang="en-US" dirty="0">
                <a:latin typeface="Times New Roman" panose="02020603050405020304" pitchFamily="18" charset="0"/>
                <a:cs typeface="Times New Roman" panose="02020603050405020304" pitchFamily="18" charset="0"/>
              </a:rPr>
              <a:t>Practiced idolatry </a:t>
            </a:r>
          </a:p>
          <a:p>
            <a:r>
              <a:rPr lang="en-US" dirty="0">
                <a:latin typeface="Times New Roman" panose="02020603050405020304" pitchFamily="18" charset="0"/>
                <a:cs typeface="Times New Roman" panose="02020603050405020304" pitchFamily="18" charset="0"/>
              </a:rPr>
              <a:t>Sexual immorality</a:t>
            </a:r>
          </a:p>
          <a:p>
            <a:r>
              <a:rPr lang="en-US" dirty="0">
                <a:latin typeface="Times New Roman" panose="02020603050405020304" pitchFamily="18" charset="0"/>
                <a:cs typeface="Times New Roman" panose="02020603050405020304" pitchFamily="18" charset="0"/>
              </a:rPr>
              <a:t>Tempted Christ</a:t>
            </a:r>
          </a:p>
          <a:p>
            <a:r>
              <a:rPr lang="en-US" dirty="0">
                <a:latin typeface="Times New Roman" panose="02020603050405020304" pitchFamily="18" charset="0"/>
                <a:cs typeface="Times New Roman" panose="02020603050405020304" pitchFamily="18" charset="0"/>
              </a:rPr>
              <a:t>Complained </a:t>
            </a:r>
          </a:p>
        </p:txBody>
      </p:sp>
    </p:spTree>
    <p:extLst>
      <p:ext uri="{BB962C8B-B14F-4D97-AF65-F5344CB8AC3E}">
        <p14:creationId xmlns:p14="http://schemas.microsoft.com/office/powerpoint/2010/main" val="75984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31A5A-6F3E-3566-BD6C-1076A3412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074A9-92D5-985F-2170-26B6809B1EAB}"/>
              </a:ext>
            </a:extLst>
          </p:cNvPr>
          <p:cNvSpPr>
            <a:spLocks noGrp="1"/>
          </p:cNvSpPr>
          <p:nvPr>
            <p:ph type="title"/>
          </p:nvPr>
        </p:nvSpPr>
        <p:spPr>
          <a:xfrm>
            <a:off x="628650" y="365127"/>
            <a:ext cx="7886700" cy="942563"/>
          </a:xfrm>
          <a:ln>
            <a:solidFill>
              <a:schemeClr val="tx1"/>
            </a:solidFill>
          </a:ln>
        </p:spPr>
        <p:txBody>
          <a:bodyPr>
            <a:normAutofit/>
          </a:bodyPr>
          <a:lstStyle/>
          <a:p>
            <a:pPr algn="ctr"/>
            <a:r>
              <a:rPr lang="en-US" b="1" dirty="0">
                <a:latin typeface="Engravers MT" panose="02090707080505020304" pitchFamily="18" charset="0"/>
              </a:rPr>
              <a:t>4. Complaining</a:t>
            </a:r>
          </a:p>
        </p:txBody>
      </p:sp>
      <p:sp>
        <p:nvSpPr>
          <p:cNvPr id="3" name="Content Placeholder 2">
            <a:extLst>
              <a:ext uri="{FF2B5EF4-FFF2-40B4-BE49-F238E27FC236}">
                <a16:creationId xmlns:a16="http://schemas.microsoft.com/office/drawing/2014/main" id="{CB254506-2EBE-D54E-20C7-E17A8C3BE519}"/>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“Do all things without complaining and disputing, that you may become blameless and harmless, children of God without fault in the midst of a crooked and perverse generation, among whom you shine as lights in the world” (Phil. 2:14-15). </a:t>
            </a:r>
          </a:p>
        </p:txBody>
      </p:sp>
    </p:spTree>
    <p:extLst>
      <p:ext uri="{BB962C8B-B14F-4D97-AF65-F5344CB8AC3E}">
        <p14:creationId xmlns:p14="http://schemas.microsoft.com/office/powerpoint/2010/main" val="35987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salm 141 3 | Scripture | amtay96 | Flickr">
            <a:extLst>
              <a:ext uri="{FF2B5EF4-FFF2-40B4-BE49-F238E27FC236}">
                <a16:creationId xmlns:a16="http://schemas.microsoft.com/office/drawing/2014/main" id="{52B5667B-1EFE-07C9-5EA9-08CB06383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500" y="1111044"/>
            <a:ext cx="5668999" cy="40476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1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36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367-EF08-D718-1373-31ED33E7FF2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D7201F-A3C5-CEE0-4027-D13AB3D6BCA3}"/>
              </a:ext>
            </a:extLst>
          </p:cNvPr>
          <p:cNvSpPr>
            <a:spLocks noGrp="1"/>
          </p:cNvSpPr>
          <p:nvPr>
            <p:ph type="subTitle" idx="1"/>
          </p:nvPr>
        </p:nvSpPr>
        <p:spPr/>
        <p:txBody>
          <a:bodyPr/>
          <a:lstStyle/>
          <a:p>
            <a:endParaRPr lang="en-US"/>
          </a:p>
        </p:txBody>
      </p:sp>
      <p:pic>
        <p:nvPicPr>
          <p:cNvPr id="1026" name="Picture 2" descr="MORE THAN A CONQUEROR! | Kirk's Journal">
            <a:extLst>
              <a:ext uri="{FF2B5EF4-FFF2-40B4-BE49-F238E27FC236}">
                <a16:creationId xmlns:a16="http://schemas.microsoft.com/office/drawing/2014/main" id="{477D5192-0628-B791-0A8F-AA2492B63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100"/>
            <a:ext cx="9144000" cy="551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3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7B7F-5C44-13B9-23EF-D0F38430745E}"/>
              </a:ext>
            </a:extLst>
          </p:cNvPr>
          <p:cNvSpPr>
            <a:spLocks noGrp="1"/>
          </p:cNvSpPr>
          <p:nvPr>
            <p:ph type="ctrTitle"/>
          </p:nvPr>
        </p:nvSpPr>
        <p:spPr/>
        <p:txBody>
          <a:bodyPr/>
          <a:lstStyle/>
          <a:p>
            <a:r>
              <a:rPr lang="en-US" b="1" dirty="0">
                <a:solidFill>
                  <a:srgbClr val="FF9900"/>
                </a:solidFill>
                <a:latin typeface="+mn-lt"/>
              </a:rPr>
              <a:t>Controlling Our Speech</a:t>
            </a:r>
          </a:p>
        </p:txBody>
      </p:sp>
      <p:sp>
        <p:nvSpPr>
          <p:cNvPr id="3" name="Subtitle 2">
            <a:extLst>
              <a:ext uri="{FF2B5EF4-FFF2-40B4-BE49-F238E27FC236}">
                <a16:creationId xmlns:a16="http://schemas.microsoft.com/office/drawing/2014/main" id="{E5BECCD1-F0E0-BFB7-E5D7-A4EF43918A45}"/>
              </a:ext>
            </a:extLst>
          </p:cNvPr>
          <p:cNvSpPr>
            <a:spLocks noGrp="1"/>
          </p:cNvSpPr>
          <p:nvPr>
            <p:ph type="subTitle" idx="1"/>
          </p:nvPr>
        </p:nvSpPr>
        <p:spPr>
          <a:xfrm>
            <a:off x="1143000" y="4070555"/>
            <a:ext cx="6858000" cy="2074605"/>
          </a:xfrm>
        </p:spPr>
        <p:txBody>
          <a:bodyPr>
            <a:normAutofit/>
          </a:bodyPr>
          <a:lstStyle/>
          <a:p>
            <a:r>
              <a:rPr lang="en-US" sz="3200" dirty="0"/>
              <a:t>“Set a guard, O Lord, over my mouth; keep watch over the door of my lips.” </a:t>
            </a:r>
          </a:p>
          <a:p>
            <a:endParaRPr lang="en-US" sz="900" dirty="0"/>
          </a:p>
          <a:p>
            <a:r>
              <a:rPr lang="en-US" sz="2800" dirty="0"/>
              <a:t>Psalm 141:3</a:t>
            </a:r>
          </a:p>
          <a:p>
            <a:endParaRPr lang="en-US" sz="3200" dirty="0"/>
          </a:p>
        </p:txBody>
      </p:sp>
    </p:spTree>
    <p:extLst>
      <p:ext uri="{BB962C8B-B14F-4D97-AF65-F5344CB8AC3E}">
        <p14:creationId xmlns:p14="http://schemas.microsoft.com/office/powerpoint/2010/main" val="86685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o golfer tapes mouth shut to stop his on-course tantrums: 'Muzzle myself'  - Yahoo Sports">
            <a:extLst>
              <a:ext uri="{FF2B5EF4-FFF2-40B4-BE49-F238E27FC236}">
                <a16:creationId xmlns:a16="http://schemas.microsoft.com/office/drawing/2014/main" id="{C1C74380-2C49-FC54-6ABD-6DD426B79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13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BF436-639D-7EA6-5351-1CFDF3BD2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8ADBF-16EC-85FD-7FD5-5C19BEE0DE00}"/>
              </a:ext>
            </a:extLst>
          </p:cNvPr>
          <p:cNvSpPr>
            <a:spLocks noGrp="1"/>
          </p:cNvSpPr>
          <p:nvPr>
            <p:ph type="title"/>
          </p:nvPr>
        </p:nvSpPr>
        <p:spPr>
          <a:xfrm>
            <a:off x="628650" y="365127"/>
            <a:ext cx="7886700" cy="942563"/>
          </a:xfrm>
          <a:ln>
            <a:solidFill>
              <a:schemeClr val="tx1"/>
            </a:solidFill>
          </a:ln>
        </p:spPr>
        <p:txBody>
          <a:bodyPr/>
          <a:lstStyle/>
          <a:p>
            <a:pPr algn="ctr"/>
            <a:r>
              <a:rPr lang="en-US" b="1" dirty="0">
                <a:latin typeface="Engravers MT" panose="02090707080505020304" pitchFamily="18" charset="0"/>
              </a:rPr>
              <a:t>1. Lying</a:t>
            </a:r>
          </a:p>
        </p:txBody>
      </p:sp>
      <p:sp>
        <p:nvSpPr>
          <p:cNvPr id="3" name="Content Placeholder 2">
            <a:extLst>
              <a:ext uri="{FF2B5EF4-FFF2-40B4-BE49-F238E27FC236}">
                <a16:creationId xmlns:a16="http://schemas.microsoft.com/office/drawing/2014/main" id="{C860261A-40D0-376B-9D1C-3EE6E95A6637}"/>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Telling something we know to be false with the intent to deceive. </a:t>
            </a:r>
          </a:p>
          <a:p>
            <a:r>
              <a:rPr lang="en-US" dirty="0">
                <a:latin typeface="Times New Roman" panose="02020603050405020304" pitchFamily="18" charset="0"/>
                <a:cs typeface="Times New Roman" panose="02020603050405020304" pitchFamily="18" charset="0"/>
              </a:rPr>
              <a:t>Minor exaggerations, deliberate fabrications, slandering others, omitting facts. </a:t>
            </a:r>
          </a:p>
          <a:p>
            <a:r>
              <a:rPr lang="en-US" dirty="0">
                <a:latin typeface="Times New Roman" panose="02020603050405020304" pitchFamily="18" charset="0"/>
                <a:cs typeface="Times New Roman" panose="02020603050405020304" pitchFamily="18" charset="0"/>
              </a:rPr>
              <a:t>Hypocrisy</a:t>
            </a:r>
          </a:p>
          <a:p>
            <a:r>
              <a:rPr lang="en-US" dirty="0">
                <a:latin typeface="Times New Roman" panose="02020603050405020304" pitchFamily="18" charset="0"/>
                <a:cs typeface="Times New Roman" panose="02020603050405020304" pitchFamily="18" charset="0"/>
              </a:rPr>
              <a:t>White Lies</a:t>
            </a:r>
          </a:p>
          <a:p>
            <a:r>
              <a:rPr lang="en-US" dirty="0">
                <a:latin typeface="Times New Roman" panose="02020603050405020304" pitchFamily="18" charset="0"/>
                <a:cs typeface="Times New Roman" panose="02020603050405020304" pitchFamily="18" charset="0"/>
              </a:rPr>
              <a:t>Gray Lies</a:t>
            </a:r>
          </a:p>
        </p:txBody>
      </p:sp>
    </p:spTree>
    <p:extLst>
      <p:ext uri="{BB962C8B-B14F-4D97-AF65-F5344CB8AC3E}">
        <p14:creationId xmlns:p14="http://schemas.microsoft.com/office/powerpoint/2010/main" val="274870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91C2-B03C-1F71-BF47-7FD8C47A01EA}"/>
              </a:ext>
            </a:extLst>
          </p:cNvPr>
          <p:cNvSpPr>
            <a:spLocks noGrp="1"/>
          </p:cNvSpPr>
          <p:nvPr>
            <p:ph type="title"/>
          </p:nvPr>
        </p:nvSpPr>
        <p:spPr>
          <a:xfrm>
            <a:off x="628650" y="365127"/>
            <a:ext cx="7886700" cy="942563"/>
          </a:xfrm>
          <a:ln>
            <a:solidFill>
              <a:schemeClr val="tx1"/>
            </a:solidFill>
          </a:ln>
        </p:spPr>
        <p:txBody>
          <a:bodyPr/>
          <a:lstStyle/>
          <a:p>
            <a:pPr algn="ctr"/>
            <a:r>
              <a:rPr lang="en-US" b="1" dirty="0">
                <a:latin typeface="Engravers MT" panose="02090707080505020304" pitchFamily="18" charset="0"/>
              </a:rPr>
              <a:t>1. Lying</a:t>
            </a:r>
          </a:p>
        </p:txBody>
      </p:sp>
      <p:sp>
        <p:nvSpPr>
          <p:cNvPr id="3" name="Content Placeholder 2">
            <a:extLst>
              <a:ext uri="{FF2B5EF4-FFF2-40B4-BE49-F238E27FC236}">
                <a16:creationId xmlns:a16="http://schemas.microsoft.com/office/drawing/2014/main" id="{EC7C753D-C3B4-76D1-FC44-E2474BC4C0D9}"/>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“You shall not bear false witness against your neighbor” (Ex. 20:16).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“But the cowardly, unbelieving, abominable, murderers, sexually immoral, sorcerers, idolaters, and all liars shall have their part in the lake which burns with fire and brimstone, which is the second death” (Rev. 21:8). </a:t>
            </a:r>
          </a:p>
        </p:txBody>
      </p:sp>
    </p:spTree>
    <p:extLst>
      <p:ext uri="{BB962C8B-B14F-4D97-AF65-F5344CB8AC3E}">
        <p14:creationId xmlns:p14="http://schemas.microsoft.com/office/powerpoint/2010/main" val="208016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265A-F0E4-546C-E251-CA1E01D26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69004-EF35-284A-68B1-647531F29765}"/>
              </a:ext>
            </a:extLst>
          </p:cNvPr>
          <p:cNvSpPr>
            <a:spLocks noGrp="1"/>
          </p:cNvSpPr>
          <p:nvPr>
            <p:ph type="title"/>
          </p:nvPr>
        </p:nvSpPr>
        <p:spPr>
          <a:xfrm>
            <a:off x="628650" y="365127"/>
            <a:ext cx="7886700" cy="942563"/>
          </a:xfrm>
          <a:ln>
            <a:solidFill>
              <a:schemeClr val="tx1"/>
            </a:solidFill>
          </a:ln>
        </p:spPr>
        <p:txBody>
          <a:bodyPr/>
          <a:lstStyle/>
          <a:p>
            <a:pPr algn="ctr"/>
            <a:r>
              <a:rPr lang="en-US" b="1" dirty="0">
                <a:latin typeface="Engravers MT" panose="02090707080505020304" pitchFamily="18" charset="0"/>
              </a:rPr>
              <a:t>1. Lying</a:t>
            </a:r>
          </a:p>
        </p:txBody>
      </p:sp>
      <p:sp>
        <p:nvSpPr>
          <p:cNvPr id="3" name="Content Placeholder 2">
            <a:extLst>
              <a:ext uri="{FF2B5EF4-FFF2-40B4-BE49-F238E27FC236}">
                <a16:creationId xmlns:a16="http://schemas.microsoft.com/office/drawing/2014/main" id="{0EF97BB0-E922-1F1B-34C0-CE6D03CD867C}"/>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God cannot tell a lie (Titus 1:2), but the devil is the father of lies (John 8:44).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“Therefore, putting away lying, ‘Let each one of you speak truth with his neighbor,’ for we are members of one another” (Eph. 4:25). </a:t>
            </a:r>
          </a:p>
        </p:txBody>
      </p:sp>
    </p:spTree>
    <p:extLst>
      <p:ext uri="{BB962C8B-B14F-4D97-AF65-F5344CB8AC3E}">
        <p14:creationId xmlns:p14="http://schemas.microsoft.com/office/powerpoint/2010/main" val="69788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EFB4-238D-B023-0781-D8BBBEA65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B4D72-156C-16CF-01C5-F9D8EB624D13}"/>
              </a:ext>
            </a:extLst>
          </p:cNvPr>
          <p:cNvSpPr>
            <a:spLocks noGrp="1"/>
          </p:cNvSpPr>
          <p:nvPr>
            <p:ph type="title"/>
          </p:nvPr>
        </p:nvSpPr>
        <p:spPr>
          <a:xfrm>
            <a:off x="628650" y="365127"/>
            <a:ext cx="7886700" cy="942563"/>
          </a:xfrm>
          <a:ln>
            <a:solidFill>
              <a:schemeClr val="tx1"/>
            </a:solidFill>
          </a:ln>
        </p:spPr>
        <p:txBody>
          <a:bodyPr/>
          <a:lstStyle/>
          <a:p>
            <a:pPr algn="ctr"/>
            <a:r>
              <a:rPr lang="en-US" b="1" dirty="0">
                <a:latin typeface="Engravers MT" panose="02090707080505020304" pitchFamily="18" charset="0"/>
              </a:rPr>
              <a:t>2. Gossip</a:t>
            </a:r>
          </a:p>
        </p:txBody>
      </p:sp>
      <p:sp>
        <p:nvSpPr>
          <p:cNvPr id="3" name="Content Placeholder 2">
            <a:extLst>
              <a:ext uri="{FF2B5EF4-FFF2-40B4-BE49-F238E27FC236}">
                <a16:creationId xmlns:a16="http://schemas.microsoft.com/office/drawing/2014/main" id="{31352B4C-C988-C2D2-20AE-D1CB0EF9F620}"/>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Casual or idle talk about people; often about their behaviors or private lives. Usually lacks malicious intent, but can still be hurtful and damaging. </a:t>
            </a:r>
          </a:p>
        </p:txBody>
      </p:sp>
    </p:spTree>
    <p:extLst>
      <p:ext uri="{BB962C8B-B14F-4D97-AF65-F5344CB8AC3E}">
        <p14:creationId xmlns:p14="http://schemas.microsoft.com/office/powerpoint/2010/main" val="220082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2A93-30AF-D47D-6846-5C3DCD4C4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47225-EF1D-DCF0-601D-8D8922A85FDC}"/>
              </a:ext>
            </a:extLst>
          </p:cNvPr>
          <p:cNvSpPr>
            <a:spLocks noGrp="1"/>
          </p:cNvSpPr>
          <p:nvPr>
            <p:ph type="title"/>
          </p:nvPr>
        </p:nvSpPr>
        <p:spPr>
          <a:xfrm>
            <a:off x="628650" y="365127"/>
            <a:ext cx="7886700" cy="942563"/>
          </a:xfrm>
          <a:ln>
            <a:solidFill>
              <a:schemeClr val="tx1"/>
            </a:solidFill>
          </a:ln>
        </p:spPr>
        <p:txBody>
          <a:bodyPr/>
          <a:lstStyle/>
          <a:p>
            <a:pPr algn="ctr"/>
            <a:r>
              <a:rPr lang="en-US" b="1" dirty="0">
                <a:latin typeface="Engravers MT" panose="02090707080505020304" pitchFamily="18" charset="0"/>
              </a:rPr>
              <a:t>2. Gossip</a:t>
            </a:r>
          </a:p>
        </p:txBody>
      </p:sp>
      <p:sp>
        <p:nvSpPr>
          <p:cNvPr id="3" name="Content Placeholder 2">
            <a:extLst>
              <a:ext uri="{FF2B5EF4-FFF2-40B4-BE49-F238E27FC236}">
                <a16:creationId xmlns:a16="http://schemas.microsoft.com/office/drawing/2014/main" id="{0CD315A6-92C2-E0C1-655F-726A87A029E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We are not to help circulate damaging reports about others (Ex. 23:1). </a:t>
            </a:r>
          </a:p>
          <a:p>
            <a:r>
              <a:rPr lang="en-US" dirty="0">
                <a:latin typeface="Times New Roman" panose="02020603050405020304" pitchFamily="18" charset="0"/>
                <a:cs typeface="Times New Roman" panose="02020603050405020304" pitchFamily="18" charset="0"/>
              </a:rPr>
              <a:t>Gossip kindles strife (Prov. 26:20-21) and separates friends (Prov. 16:28). </a:t>
            </a:r>
          </a:p>
          <a:p>
            <a:r>
              <a:rPr lang="en-US" dirty="0">
                <a:latin typeface="Times New Roman" panose="02020603050405020304" pitchFamily="18" charset="0"/>
                <a:cs typeface="Times New Roman" panose="02020603050405020304" pitchFamily="18" charset="0"/>
              </a:rPr>
              <a:t>Love will not allow us to gossip (1 Cor. 13:4-7). </a:t>
            </a:r>
          </a:p>
        </p:txBody>
      </p:sp>
    </p:spTree>
    <p:extLst>
      <p:ext uri="{BB962C8B-B14F-4D97-AF65-F5344CB8AC3E}">
        <p14:creationId xmlns:p14="http://schemas.microsoft.com/office/powerpoint/2010/main" val="30022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6586</TotalTime>
  <Words>455</Words>
  <Application>Microsoft Office PowerPoint</Application>
  <PresentationFormat>On-screen Show (4:3)</PresentationFormat>
  <Paragraphs>45</Paragraphs>
  <Slides>15</Slides>
  <Notes>1</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Aptos</vt:lpstr>
      <vt:lpstr>Aptos Display</vt:lpstr>
      <vt:lpstr>Arial</vt:lpstr>
      <vt:lpstr>Calibri</vt:lpstr>
      <vt:lpstr>Calibri Light</vt:lpstr>
      <vt:lpstr>Engravers MT</vt:lpstr>
      <vt:lpstr>Times New Roman</vt:lpstr>
      <vt:lpstr>3_Office Theme</vt:lpstr>
      <vt:lpstr>1_Office Theme</vt:lpstr>
      <vt:lpstr>2_Office Theme</vt:lpstr>
      <vt:lpstr>PowerPoint Presentation</vt:lpstr>
      <vt:lpstr>PowerPoint Presentation</vt:lpstr>
      <vt:lpstr>Controlling Our Speech</vt:lpstr>
      <vt:lpstr>PowerPoint Presentation</vt:lpstr>
      <vt:lpstr>1. Lying</vt:lpstr>
      <vt:lpstr>1. Lying</vt:lpstr>
      <vt:lpstr>1. Lying</vt:lpstr>
      <vt:lpstr>2. Gossip</vt:lpstr>
      <vt:lpstr>2. Gossip</vt:lpstr>
      <vt:lpstr>3. Bad Language</vt:lpstr>
      <vt:lpstr>3. Bad Language</vt:lpstr>
      <vt:lpstr>4. Complaining</vt:lpstr>
      <vt:lpstr>4. Complaining</vt:lpstr>
      <vt:lpstr>PowerPoint Presentation</vt:lpstr>
      <vt:lpstr>PowerPoint Presentation</vt:lpstr>
    </vt:vector>
  </TitlesOfParts>
  <Company>AQ2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RJStevensMusic.com</dc:creator>
  <dc:description/>
  <cp:lastModifiedBy>Michael Hepner</cp:lastModifiedBy>
  <cp:revision>281</cp:revision>
  <dcterms:created xsi:type="dcterms:W3CDTF">2008-03-16T18:22:36Z</dcterms:created>
  <dcterms:modified xsi:type="dcterms:W3CDTF">2025-04-14T12:11:08Z</dcterms:modified>
</cp:coreProperties>
</file>