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12"/>
  </p:notesMasterIdLst>
  <p:sldIdLst>
    <p:sldId id="256" r:id="rId2"/>
    <p:sldId id="267" r:id="rId3"/>
    <p:sldId id="268" r:id="rId4"/>
    <p:sldId id="269" r:id="rId5"/>
    <p:sldId id="270" r:id="rId6"/>
    <p:sldId id="271" r:id="rId7"/>
    <p:sldId id="272" r:id="rId8"/>
    <p:sldId id="273" r:id="rId9"/>
    <p:sldId id="274" r:id="rId10"/>
    <p:sldId id="27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F3D0A326-848B-403A-A056-8FFE20F92914}">
          <p14:sldIdLst/>
        </p14:section>
        <p14:section name="Greeting / Announcements" id="{58E18036-E480-49B1-9B58-ED3902E69A75}">
          <p14:sldIdLst/>
        </p14:section>
        <p14:section name="Song(s)" id="{5B25FD40-944D-4B23-9B88-3223B0FFCE4B}">
          <p14:sldIdLst/>
        </p14:section>
        <p14:section name="Prayer" id="{AA7EF9D7-2C1A-4A9E-B897-034327F9C43B}">
          <p14:sldIdLst/>
        </p14:section>
        <p14:section name="Song(s)" id="{F8F9A752-988C-4EE5-973C-DF67270C0D70}">
          <p14:sldIdLst/>
        </p14:section>
        <p14:section name="Sermon" id="{ECE0CD35-CB87-435B-8717-E0A7CD30F08D}">
          <p14:sldIdLst>
            <p14:sldId id="256"/>
            <p14:sldId id="267"/>
            <p14:sldId id="268"/>
            <p14:sldId id="269"/>
            <p14:sldId id="270"/>
            <p14:sldId id="271"/>
            <p14:sldId id="272"/>
            <p14:sldId id="273"/>
            <p14:sldId id="274"/>
            <p14:sldId id="275"/>
          </p14:sldIdLst>
        </p14:section>
        <p14:section name="Invitation Song" id="{0E89271B-AEF7-417E-BEAD-CBF4682F4AAA}">
          <p14:sldIdLst/>
        </p14:section>
        <p14:section name="End" id="{9DF123F3-2949-4C9A-9B17-20F16A955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861" autoAdjust="0"/>
    <p:restoredTop sz="33166" autoAdjust="0"/>
  </p:normalViewPr>
  <p:slideViewPr>
    <p:cSldViewPr>
      <p:cViewPr varScale="1">
        <p:scale>
          <a:sx n="69" d="100"/>
          <a:sy n="69" d="100"/>
        </p:scale>
        <p:origin x="1488" y="278"/>
      </p:cViewPr>
      <p:guideLst>
        <p:guide orient="horz" pos="2160"/>
        <p:guide pos="2880"/>
      </p:guideLst>
    </p:cSldViewPr>
  </p:slideViewPr>
  <p:outlineViewPr>
    <p:cViewPr>
      <p:scale>
        <a:sx n="33" d="100"/>
        <a:sy n="33" d="100"/>
      </p:scale>
      <p:origin x="0" y="-19968"/>
    </p:cViewPr>
  </p:outlineViewPr>
  <p:notesTextViewPr>
    <p:cViewPr>
      <p:scale>
        <a:sx n="3" d="2"/>
        <a:sy n="3" d="2"/>
      </p:scale>
      <p:origin x="0" y="0"/>
    </p:cViewPr>
  </p:notesTextViewPr>
  <p:sorterViewPr>
    <p:cViewPr varScale="1">
      <p:scale>
        <a:sx n="1" d="1"/>
        <a:sy n="1" d="1"/>
      </p:scale>
      <p:origin x="0" y="-121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4/10/2025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AC7AAB-4C20-4A97-BB8A-F48EB4429D1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18191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AC7AAB-4C20-4A97-BB8A-F48EB4429D1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141490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AC7AAB-4C20-4A97-BB8A-F48EB4429D1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45168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AC7AAB-4C20-4A97-BB8A-F48EB4429D1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292344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AC7AAB-4C20-4A97-BB8A-F48EB4429D16}"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230287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AC7AAB-4C20-4A97-BB8A-F48EB4429D16}"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69414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AC7AAB-4C20-4A97-BB8A-F48EB4429D16}"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316407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C7AAB-4C20-4A97-BB8A-F48EB4429D16}"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270350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C7AAB-4C20-4A97-BB8A-F48EB4429D16}"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237351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AC7AAB-4C20-4A97-BB8A-F48EB4429D16}"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214824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AC7AAB-4C20-4A97-BB8A-F48EB4429D16}"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EF827-01DB-45A9-9DE8-E624A5E17214}" type="slidenum">
              <a:rPr lang="en-US" smtClean="0"/>
              <a:t>‹#›</a:t>
            </a:fld>
            <a:endParaRPr lang="en-US"/>
          </a:p>
        </p:txBody>
      </p:sp>
    </p:spTree>
    <p:extLst>
      <p:ext uri="{BB962C8B-B14F-4D97-AF65-F5344CB8AC3E}">
        <p14:creationId xmlns:p14="http://schemas.microsoft.com/office/powerpoint/2010/main" val="177383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C7AAB-4C20-4A97-BB8A-F48EB4429D16}" type="datetimeFigureOut">
              <a:rPr lang="en-US" smtClean="0"/>
              <a:t>4/10/2025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EF827-01DB-45A9-9DE8-E624A5E17214}" type="slidenum">
              <a:rPr lang="en-US" smtClean="0"/>
              <a:t>‹#›</a:t>
            </a:fld>
            <a:endParaRPr lang="en-US"/>
          </a:p>
        </p:txBody>
      </p:sp>
    </p:spTree>
    <p:extLst>
      <p:ext uri="{BB962C8B-B14F-4D97-AF65-F5344CB8AC3E}">
        <p14:creationId xmlns:p14="http://schemas.microsoft.com/office/powerpoint/2010/main" val="156705386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6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8FF7-04D5-9E31-1AB6-F61107E1452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6799EC-D73E-0D02-F4CD-CEDDC5360DBF}"/>
              </a:ext>
            </a:extLst>
          </p:cNvPr>
          <p:cNvSpPr txBox="1"/>
          <p:nvPr/>
        </p:nvSpPr>
        <p:spPr>
          <a:xfrm>
            <a:off x="2870522" y="818875"/>
            <a:ext cx="3680750" cy="553998"/>
          </a:xfrm>
          <a:prstGeom prst="rect">
            <a:avLst/>
          </a:prstGeom>
          <a:noFill/>
        </p:spPr>
        <p:txBody>
          <a:bodyPr wrap="square" rtlCol="0">
            <a:spAutoFit/>
          </a:bodyPr>
          <a:lstStyle/>
          <a:p>
            <a:pPr marL="0" marR="0" lvl="0" indent="0" algn="ctr" defTabSz="457200" rtl="0" eaLnBrk="1" fontAlgn="auto" latinLnBrk="0" hangingPunct="1">
              <a:lnSpc>
                <a:spcPts val="3600"/>
              </a:lnSpc>
              <a:spcBef>
                <a:spcPts val="180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Arial Narrow" panose="020B0604020202020204" pitchFamily="34" charset="0"/>
                <a:ea typeface="Tahoma" panose="020B0604030504040204" pitchFamily="34" charset="0"/>
                <a:cs typeface="Arial Narrow" panose="020B0604020202020204" pitchFamily="34" charset="0"/>
              </a:rPr>
              <a:t>Godly Families</a:t>
            </a:r>
          </a:p>
        </p:txBody>
      </p:sp>
      <p:sp>
        <p:nvSpPr>
          <p:cNvPr id="3" name="TextBox 2">
            <a:extLst>
              <a:ext uri="{FF2B5EF4-FFF2-40B4-BE49-F238E27FC236}">
                <a16:creationId xmlns:a16="http://schemas.microsoft.com/office/drawing/2014/main" id="{37095C18-EE40-3D24-9365-9F2F9A4987AC}"/>
              </a:ext>
            </a:extLst>
          </p:cNvPr>
          <p:cNvSpPr txBox="1"/>
          <p:nvPr/>
        </p:nvSpPr>
        <p:spPr>
          <a:xfrm>
            <a:off x="416312" y="2027783"/>
            <a:ext cx="8311376" cy="418742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“Knowing that of all the choices Joshua could make, this was the greatest one, because it has everlasting consequences. Heaven is real, and there are many people who die today who will forever be wishing that they had listened to God.”</a:t>
            </a:r>
          </a:p>
        </p:txBody>
      </p:sp>
    </p:spTree>
    <p:extLst>
      <p:ext uri="{BB962C8B-B14F-4D97-AF65-F5344CB8AC3E}">
        <p14:creationId xmlns:p14="http://schemas.microsoft.com/office/powerpoint/2010/main" val="24558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BA1F0-335D-DAEB-C5EF-08F36EAA7F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3AFDB9D-A0F5-FD7A-4146-E0D78C274729}"/>
              </a:ext>
            </a:extLst>
          </p:cNvPr>
          <p:cNvSpPr txBox="1"/>
          <p:nvPr/>
        </p:nvSpPr>
        <p:spPr>
          <a:xfrm>
            <a:off x="2870522" y="818875"/>
            <a:ext cx="3680750" cy="553998"/>
          </a:xfrm>
          <a:prstGeom prst="rect">
            <a:avLst/>
          </a:prstGeom>
          <a:noFill/>
        </p:spPr>
        <p:txBody>
          <a:bodyPr wrap="square" rtlCol="0">
            <a:spAutoFit/>
          </a:bodyPr>
          <a:lstStyle/>
          <a:p>
            <a:pPr marL="0" marR="0" lvl="0" indent="0" algn="ctr" defTabSz="457200" rtl="0" eaLnBrk="1" fontAlgn="auto" latinLnBrk="0" hangingPunct="1">
              <a:lnSpc>
                <a:spcPts val="3600"/>
              </a:lnSpc>
              <a:spcBef>
                <a:spcPts val="180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Arial Narrow" panose="020B0604020202020204" pitchFamily="34" charset="0"/>
                <a:ea typeface="Tahoma" panose="020B0604030504040204" pitchFamily="34" charset="0"/>
                <a:cs typeface="Arial Narrow" panose="020B0604020202020204" pitchFamily="34" charset="0"/>
              </a:rPr>
              <a:t>Godly Families</a:t>
            </a:r>
          </a:p>
        </p:txBody>
      </p:sp>
      <p:sp>
        <p:nvSpPr>
          <p:cNvPr id="3" name="TextBox 2">
            <a:extLst>
              <a:ext uri="{FF2B5EF4-FFF2-40B4-BE49-F238E27FC236}">
                <a16:creationId xmlns:a16="http://schemas.microsoft.com/office/drawing/2014/main" id="{7F5A8231-B764-64AA-0B05-450B03E013DC}"/>
              </a:ext>
            </a:extLst>
          </p:cNvPr>
          <p:cNvSpPr txBox="1"/>
          <p:nvPr/>
        </p:nvSpPr>
        <p:spPr>
          <a:xfrm>
            <a:off x="0" y="1430489"/>
            <a:ext cx="9063990" cy="4879926"/>
          </a:xfrm>
          <a:prstGeom prst="rect">
            <a:avLst/>
          </a:prstGeom>
          <a:noFill/>
        </p:spPr>
        <p:txBody>
          <a:bodyPr wrap="square" rtlCol="0">
            <a:spAutoFit/>
          </a:bodyPr>
          <a:lstStyle/>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1"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Consistency</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In our faith and worship, Hebrews 10:25; 2 Peter 3:18.</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In our spiritual growth.</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Seeing and Hearing mom and dad’s faith.</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Diligence (Repeating, Impress upon them, again and again). </a:t>
            </a:r>
          </a:p>
        </p:txBody>
      </p:sp>
    </p:spTree>
    <p:extLst>
      <p:ext uri="{BB962C8B-B14F-4D97-AF65-F5344CB8AC3E}">
        <p14:creationId xmlns:p14="http://schemas.microsoft.com/office/powerpoint/2010/main" val="338778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DFFFF-139D-0388-0DDF-C2A4438F039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C61F6F0-A5D5-55F0-2401-9B270B73292C}"/>
              </a:ext>
            </a:extLst>
          </p:cNvPr>
          <p:cNvSpPr txBox="1"/>
          <p:nvPr/>
        </p:nvSpPr>
        <p:spPr>
          <a:xfrm>
            <a:off x="2870522" y="818875"/>
            <a:ext cx="3680750" cy="553998"/>
          </a:xfrm>
          <a:prstGeom prst="rect">
            <a:avLst/>
          </a:prstGeom>
          <a:noFill/>
        </p:spPr>
        <p:txBody>
          <a:bodyPr wrap="square" rtlCol="0">
            <a:spAutoFit/>
          </a:bodyPr>
          <a:lstStyle/>
          <a:p>
            <a:pPr marL="0" marR="0" lvl="0" indent="0" algn="ctr" defTabSz="457200" rtl="0" eaLnBrk="1" fontAlgn="auto" latinLnBrk="0" hangingPunct="1">
              <a:lnSpc>
                <a:spcPts val="3600"/>
              </a:lnSpc>
              <a:spcBef>
                <a:spcPts val="180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Arial Narrow" panose="020B0604020202020204" pitchFamily="34" charset="0"/>
                <a:ea typeface="Tahoma" panose="020B0604030504040204" pitchFamily="34" charset="0"/>
                <a:cs typeface="Arial Narrow" panose="020B0604020202020204" pitchFamily="34" charset="0"/>
              </a:rPr>
              <a:t>Godly Families</a:t>
            </a:r>
          </a:p>
        </p:txBody>
      </p:sp>
      <p:sp>
        <p:nvSpPr>
          <p:cNvPr id="3" name="TextBox 2">
            <a:extLst>
              <a:ext uri="{FF2B5EF4-FFF2-40B4-BE49-F238E27FC236}">
                <a16:creationId xmlns:a16="http://schemas.microsoft.com/office/drawing/2014/main" id="{FCDDBBDE-2A10-2391-6D35-FD82C17BE4D2}"/>
              </a:ext>
            </a:extLst>
          </p:cNvPr>
          <p:cNvSpPr txBox="1"/>
          <p:nvPr/>
        </p:nvSpPr>
        <p:spPr>
          <a:xfrm>
            <a:off x="189617" y="1372873"/>
            <a:ext cx="8764766" cy="485248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Consistency in what we Convey</a:t>
            </a:r>
          </a:p>
          <a:p>
            <a:pPr marL="571500" marR="0" lvl="0"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“We’re all in this together.”</a:t>
            </a:r>
          </a:p>
          <a:p>
            <a:pPr marL="571500" marR="0" lvl="0"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“You’re a part of us, and we are a part of God.”</a:t>
            </a:r>
          </a:p>
          <a:p>
            <a:pPr marL="571500" marR="0" lvl="0"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“They need to see us fearing God as if we are little children, so they will understand that our love and commandments for them come directly from God.”</a:t>
            </a:r>
          </a:p>
          <a:p>
            <a:pPr marL="571500" marR="0" lvl="0"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“Be real (without being rude). Speak truth in love.”</a:t>
            </a:r>
          </a:p>
        </p:txBody>
      </p:sp>
    </p:spTree>
    <p:extLst>
      <p:ext uri="{BB962C8B-B14F-4D97-AF65-F5344CB8AC3E}">
        <p14:creationId xmlns:p14="http://schemas.microsoft.com/office/powerpoint/2010/main" val="251310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B30C2-9D00-BFC9-7A09-9314B69D3C7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22E5CD-3989-666D-CF48-FC86A15AF552}"/>
              </a:ext>
            </a:extLst>
          </p:cNvPr>
          <p:cNvSpPr txBox="1"/>
          <p:nvPr/>
        </p:nvSpPr>
        <p:spPr>
          <a:xfrm>
            <a:off x="2870522" y="818875"/>
            <a:ext cx="3680750" cy="553998"/>
          </a:xfrm>
          <a:prstGeom prst="rect">
            <a:avLst/>
          </a:prstGeom>
          <a:noFill/>
        </p:spPr>
        <p:txBody>
          <a:bodyPr wrap="square" rtlCol="0">
            <a:spAutoFit/>
          </a:bodyPr>
          <a:lstStyle/>
          <a:p>
            <a:pPr marL="0" marR="0" lvl="0" indent="0" algn="ctr" defTabSz="457200" rtl="0" eaLnBrk="1" fontAlgn="auto" latinLnBrk="0" hangingPunct="1">
              <a:lnSpc>
                <a:spcPts val="3600"/>
              </a:lnSpc>
              <a:spcBef>
                <a:spcPts val="180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Arial Narrow" panose="020B0604020202020204" pitchFamily="34" charset="0"/>
                <a:ea typeface="Tahoma" panose="020B0604030504040204" pitchFamily="34" charset="0"/>
                <a:cs typeface="Arial Narrow" panose="020B0604020202020204" pitchFamily="34" charset="0"/>
              </a:rPr>
              <a:t>Godly Families</a:t>
            </a:r>
          </a:p>
        </p:txBody>
      </p:sp>
      <p:sp>
        <p:nvSpPr>
          <p:cNvPr id="3" name="TextBox 2">
            <a:extLst>
              <a:ext uri="{FF2B5EF4-FFF2-40B4-BE49-F238E27FC236}">
                <a16:creationId xmlns:a16="http://schemas.microsoft.com/office/drawing/2014/main" id="{490497A2-4E8D-2169-B1FE-CDBC89C25659}"/>
              </a:ext>
            </a:extLst>
          </p:cNvPr>
          <p:cNvSpPr txBox="1"/>
          <p:nvPr/>
        </p:nvSpPr>
        <p:spPr>
          <a:xfrm>
            <a:off x="161042" y="1030186"/>
            <a:ext cx="8821916" cy="582781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Consistency in what we Convey</a:t>
            </a:r>
          </a:p>
          <a:p>
            <a:pPr marL="571500" marR="0" lvl="0"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“Our children need to feel and know that we would not disappoint God for the world – not on purpose. When they know that, they will probably not want to disappoint us.”</a:t>
            </a:r>
          </a:p>
          <a:p>
            <a:pPr marL="571500" marR="0" lvl="0"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“As a parent, I’m ready to apologize anytime I’m wrong.”</a:t>
            </a:r>
          </a:p>
          <a:p>
            <a:pPr marL="571500" marR="0" lvl="0"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“Give many hugs, kisses, and specific praise daily.”</a:t>
            </a:r>
          </a:p>
          <a:p>
            <a:pPr marL="571500" marR="0" lvl="0"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“Home should be a place of refuge.”</a:t>
            </a:r>
          </a:p>
          <a:p>
            <a:pPr marL="571500" marR="0" lvl="0" indent="-5715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“We don’t intend to defy God, and defiance of your parents will not be tolerated.”</a:t>
            </a:r>
          </a:p>
        </p:txBody>
      </p:sp>
    </p:spTree>
    <p:extLst>
      <p:ext uri="{BB962C8B-B14F-4D97-AF65-F5344CB8AC3E}">
        <p14:creationId xmlns:p14="http://schemas.microsoft.com/office/powerpoint/2010/main" val="359973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F3ADD-7608-27B8-82EE-76BDEC292D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9F13E4-775F-D9EB-A0CA-A62047E01CAD}"/>
              </a:ext>
            </a:extLst>
          </p:cNvPr>
          <p:cNvSpPr txBox="1"/>
          <p:nvPr/>
        </p:nvSpPr>
        <p:spPr>
          <a:xfrm>
            <a:off x="2870522" y="818875"/>
            <a:ext cx="3680750" cy="553998"/>
          </a:xfrm>
          <a:prstGeom prst="rect">
            <a:avLst/>
          </a:prstGeom>
          <a:noFill/>
        </p:spPr>
        <p:txBody>
          <a:bodyPr wrap="square" rtlCol="0">
            <a:spAutoFit/>
          </a:bodyPr>
          <a:lstStyle/>
          <a:p>
            <a:pPr marL="0" marR="0" lvl="0" indent="0" algn="ctr" defTabSz="457200" rtl="0" eaLnBrk="1" fontAlgn="auto" latinLnBrk="0" hangingPunct="1">
              <a:lnSpc>
                <a:spcPts val="3600"/>
              </a:lnSpc>
              <a:spcBef>
                <a:spcPts val="180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Arial Narrow" panose="020B0604020202020204" pitchFamily="34" charset="0"/>
                <a:ea typeface="Tahoma" panose="020B0604030504040204" pitchFamily="34" charset="0"/>
                <a:cs typeface="Arial Narrow" panose="020B0604020202020204" pitchFamily="34" charset="0"/>
              </a:rPr>
              <a:t>Godly Families</a:t>
            </a:r>
          </a:p>
        </p:txBody>
      </p:sp>
      <p:sp>
        <p:nvSpPr>
          <p:cNvPr id="3" name="TextBox 2">
            <a:extLst>
              <a:ext uri="{FF2B5EF4-FFF2-40B4-BE49-F238E27FC236}">
                <a16:creationId xmlns:a16="http://schemas.microsoft.com/office/drawing/2014/main" id="{E6FC02BE-F81E-7745-7F44-A99BA1EB74CE}"/>
              </a:ext>
            </a:extLst>
          </p:cNvPr>
          <p:cNvSpPr txBox="1"/>
          <p:nvPr/>
        </p:nvSpPr>
        <p:spPr>
          <a:xfrm>
            <a:off x="127323" y="892517"/>
            <a:ext cx="8605198" cy="5853397"/>
          </a:xfrm>
          <a:prstGeom prst="rect">
            <a:avLst/>
          </a:prstGeom>
          <a:noFill/>
        </p:spPr>
        <p:txBody>
          <a:bodyPr wrap="square" rtlCol="0">
            <a:spAutoFit/>
          </a:bodyPr>
          <a:lstStyle/>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Consistency</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00"/>
                </a:solidFill>
                <a:effectLst/>
                <a:uLnTx/>
                <a:uFillTx/>
                <a:latin typeface="Arial Narrow" panose="020B0604020202020204" pitchFamily="34" charset="0"/>
                <a:ea typeface="Tahoma" panose="020B0604030504040204" pitchFamily="34" charset="0"/>
                <a:cs typeface="Arial Narrow" panose="020B0604020202020204" pitchFamily="34" charset="0"/>
              </a:rPr>
              <a:t>Conversations</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Start early! </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Reading, Romans 10:17.</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Daily Devotionals as a family. </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Cultural events and what the Bible says about them. </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Holy Sexuality</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Ask them questions about their beliefs. </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Share with them how you’re praying for them.</a:t>
            </a:r>
          </a:p>
        </p:txBody>
      </p:sp>
    </p:spTree>
    <p:extLst>
      <p:ext uri="{BB962C8B-B14F-4D97-AF65-F5344CB8AC3E}">
        <p14:creationId xmlns:p14="http://schemas.microsoft.com/office/powerpoint/2010/main" val="25454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9A6C8-E225-F951-728C-6E9B8583FA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BA0852-347F-4183-74E6-B85C6F5BD249}"/>
              </a:ext>
            </a:extLst>
          </p:cNvPr>
          <p:cNvSpPr txBox="1"/>
          <p:nvPr/>
        </p:nvSpPr>
        <p:spPr>
          <a:xfrm>
            <a:off x="2870522" y="818875"/>
            <a:ext cx="3680750" cy="553998"/>
          </a:xfrm>
          <a:prstGeom prst="rect">
            <a:avLst/>
          </a:prstGeom>
          <a:noFill/>
        </p:spPr>
        <p:txBody>
          <a:bodyPr wrap="square" rtlCol="0">
            <a:spAutoFit/>
          </a:bodyPr>
          <a:lstStyle/>
          <a:p>
            <a:pPr marL="0" marR="0" lvl="0" indent="0" algn="ctr" defTabSz="457200" rtl="0" eaLnBrk="1" fontAlgn="auto" latinLnBrk="0" hangingPunct="1">
              <a:lnSpc>
                <a:spcPts val="3600"/>
              </a:lnSpc>
              <a:spcBef>
                <a:spcPts val="180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Arial Narrow" panose="020B0604020202020204" pitchFamily="34" charset="0"/>
                <a:ea typeface="Tahoma" panose="020B0604030504040204" pitchFamily="34" charset="0"/>
                <a:cs typeface="Arial Narrow" panose="020B0604020202020204" pitchFamily="34" charset="0"/>
              </a:rPr>
              <a:t>Godly Families</a:t>
            </a:r>
          </a:p>
        </p:txBody>
      </p:sp>
      <p:sp>
        <p:nvSpPr>
          <p:cNvPr id="3" name="TextBox 2">
            <a:extLst>
              <a:ext uri="{FF2B5EF4-FFF2-40B4-BE49-F238E27FC236}">
                <a16:creationId xmlns:a16="http://schemas.microsoft.com/office/drawing/2014/main" id="{0BB54D1A-582F-2BD3-7A7D-3C2592175EA8}"/>
              </a:ext>
            </a:extLst>
          </p:cNvPr>
          <p:cNvSpPr txBox="1"/>
          <p:nvPr/>
        </p:nvSpPr>
        <p:spPr>
          <a:xfrm>
            <a:off x="206536" y="1144739"/>
            <a:ext cx="8730928" cy="5572423"/>
          </a:xfrm>
          <a:prstGeom prst="rect">
            <a:avLst/>
          </a:prstGeom>
          <a:noFill/>
        </p:spPr>
        <p:txBody>
          <a:bodyPr wrap="square" rtlCol="0">
            <a:spAutoFit/>
          </a:bodyPr>
          <a:lstStyle/>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1"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Consistency</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1"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Conversations</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1" u="none" strike="noStrike" kern="1200" cap="none" spc="0" normalizeH="0" baseline="0" noProof="0" dirty="0">
                <a:ln>
                  <a:noFill/>
                </a:ln>
                <a:solidFill>
                  <a:srgbClr val="FFFF00"/>
                </a:solidFill>
                <a:effectLst/>
                <a:uLnTx/>
                <a:uFillTx/>
                <a:latin typeface="Avenir Book" panose="02000503020000020003" pitchFamily="2" charset="0"/>
                <a:ea typeface="Tahoma" panose="020B0604030504040204" pitchFamily="34" charset="0"/>
                <a:cs typeface="Tahoma" panose="020B0604030504040204" pitchFamily="34" charset="0"/>
              </a:rPr>
              <a:t>Conviction</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Not memorizing the ”5-steps of salvation.” </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Growing in a relationship with God. Growing their faith. </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That will entail understanding God’s love, grace, mercy, sin, forgiveness.</a:t>
            </a:r>
          </a:p>
        </p:txBody>
      </p:sp>
    </p:spTree>
    <p:extLst>
      <p:ext uri="{BB962C8B-B14F-4D97-AF65-F5344CB8AC3E}">
        <p14:creationId xmlns:p14="http://schemas.microsoft.com/office/powerpoint/2010/main" val="222246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F570D-74E0-5415-C885-B49FA9C7C7E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44CA4E2-F3C6-6BD7-6BF3-72F929035757}"/>
              </a:ext>
            </a:extLst>
          </p:cNvPr>
          <p:cNvSpPr txBox="1"/>
          <p:nvPr/>
        </p:nvSpPr>
        <p:spPr>
          <a:xfrm>
            <a:off x="2870522" y="818875"/>
            <a:ext cx="3680750" cy="553998"/>
          </a:xfrm>
          <a:prstGeom prst="rect">
            <a:avLst/>
          </a:prstGeom>
          <a:noFill/>
        </p:spPr>
        <p:txBody>
          <a:bodyPr wrap="square" rtlCol="0">
            <a:spAutoFit/>
          </a:bodyPr>
          <a:lstStyle/>
          <a:p>
            <a:pPr marL="0" marR="0" lvl="0" indent="0" algn="ctr" defTabSz="457200" rtl="0" eaLnBrk="1" fontAlgn="auto" latinLnBrk="0" hangingPunct="1">
              <a:lnSpc>
                <a:spcPts val="3600"/>
              </a:lnSpc>
              <a:spcBef>
                <a:spcPts val="180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Arial Narrow" panose="020B0604020202020204" pitchFamily="34" charset="0"/>
                <a:ea typeface="Tahoma" panose="020B0604030504040204" pitchFamily="34" charset="0"/>
                <a:cs typeface="Arial Narrow" panose="020B0604020202020204" pitchFamily="34" charset="0"/>
              </a:rPr>
              <a:t>Godly Families</a:t>
            </a:r>
          </a:p>
        </p:txBody>
      </p:sp>
      <p:sp>
        <p:nvSpPr>
          <p:cNvPr id="3" name="TextBox 2">
            <a:extLst>
              <a:ext uri="{FF2B5EF4-FFF2-40B4-BE49-F238E27FC236}">
                <a16:creationId xmlns:a16="http://schemas.microsoft.com/office/drawing/2014/main" id="{C1290AE5-2974-E68D-6616-A7F535C76A1B}"/>
              </a:ext>
            </a:extLst>
          </p:cNvPr>
          <p:cNvSpPr txBox="1"/>
          <p:nvPr/>
        </p:nvSpPr>
        <p:spPr>
          <a:xfrm>
            <a:off x="127323" y="1533359"/>
            <a:ext cx="8902378" cy="4879926"/>
          </a:xfrm>
          <a:prstGeom prst="rect">
            <a:avLst/>
          </a:prstGeom>
          <a:noFill/>
        </p:spPr>
        <p:txBody>
          <a:bodyPr wrap="square" rtlCol="0">
            <a:spAutoFit/>
          </a:bodyPr>
          <a:lstStyle/>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1"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Consistency</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1"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Conversations</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1"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Conviction</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1" u="none" strike="noStrike" kern="1200" cap="none" spc="0" normalizeH="0" baseline="0" noProof="0" dirty="0">
                <a:ln>
                  <a:noFill/>
                </a:ln>
                <a:solidFill>
                  <a:srgbClr val="FFFF00"/>
                </a:solidFill>
                <a:effectLst/>
                <a:uLnTx/>
                <a:uFillTx/>
                <a:latin typeface="Avenir Book" panose="02000503020000020003" pitchFamily="2" charset="0"/>
                <a:ea typeface="Tahoma" panose="020B0604030504040204" pitchFamily="34" charset="0"/>
                <a:cs typeface="Tahoma" panose="020B0604030504040204" pitchFamily="34" charset="0"/>
              </a:rPr>
              <a:t>Connections</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“It’s much harder to walk away from good works, than it is a church building.” </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Associations matter, 1 Corinthians 15:33. </a:t>
            </a:r>
          </a:p>
        </p:txBody>
      </p:sp>
    </p:spTree>
    <p:extLst>
      <p:ext uri="{BB962C8B-B14F-4D97-AF65-F5344CB8AC3E}">
        <p14:creationId xmlns:p14="http://schemas.microsoft.com/office/powerpoint/2010/main" val="168255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0F568-A8D2-D8A4-1379-5E492C2105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4E7D54-7653-5BB6-970B-CDFD79537479}"/>
              </a:ext>
            </a:extLst>
          </p:cNvPr>
          <p:cNvSpPr txBox="1"/>
          <p:nvPr/>
        </p:nvSpPr>
        <p:spPr>
          <a:xfrm>
            <a:off x="2870522" y="818875"/>
            <a:ext cx="3680750" cy="553998"/>
          </a:xfrm>
          <a:prstGeom prst="rect">
            <a:avLst/>
          </a:prstGeom>
          <a:noFill/>
        </p:spPr>
        <p:txBody>
          <a:bodyPr wrap="square" rtlCol="0">
            <a:spAutoFit/>
          </a:bodyPr>
          <a:lstStyle/>
          <a:p>
            <a:pPr marL="0" marR="0" lvl="0" indent="0" algn="ctr" defTabSz="457200" rtl="0" eaLnBrk="1" fontAlgn="auto" latinLnBrk="0" hangingPunct="1">
              <a:lnSpc>
                <a:spcPts val="3600"/>
              </a:lnSpc>
              <a:spcBef>
                <a:spcPts val="180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Arial Narrow" panose="020B0604020202020204" pitchFamily="34" charset="0"/>
                <a:ea typeface="Tahoma" panose="020B0604030504040204" pitchFamily="34" charset="0"/>
                <a:cs typeface="Arial Narrow" panose="020B0604020202020204" pitchFamily="34" charset="0"/>
              </a:rPr>
              <a:t>Godly Families</a:t>
            </a:r>
          </a:p>
        </p:txBody>
      </p:sp>
      <p:sp>
        <p:nvSpPr>
          <p:cNvPr id="3" name="TextBox 2">
            <a:extLst>
              <a:ext uri="{FF2B5EF4-FFF2-40B4-BE49-F238E27FC236}">
                <a16:creationId xmlns:a16="http://schemas.microsoft.com/office/drawing/2014/main" id="{9A78D115-1935-131C-3D28-63A4607CADDF}"/>
              </a:ext>
            </a:extLst>
          </p:cNvPr>
          <p:cNvSpPr txBox="1"/>
          <p:nvPr/>
        </p:nvSpPr>
        <p:spPr>
          <a:xfrm>
            <a:off x="127323" y="904709"/>
            <a:ext cx="8856658" cy="5853397"/>
          </a:xfrm>
          <a:prstGeom prst="rect">
            <a:avLst/>
          </a:prstGeom>
          <a:noFill/>
        </p:spPr>
        <p:txBody>
          <a:bodyPr wrap="square" rtlCol="0">
            <a:spAutoFit/>
          </a:bodyPr>
          <a:lstStyle/>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1"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Consistency</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1"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Conversations</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1"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Conviction</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1"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Connections</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1" u="none" strike="noStrike" kern="1200" cap="none" spc="0" normalizeH="0" baseline="0" noProof="0" dirty="0">
                <a:ln>
                  <a:noFill/>
                </a:ln>
                <a:solidFill>
                  <a:srgbClr val="FFFF00"/>
                </a:solidFill>
                <a:effectLst/>
                <a:uLnTx/>
                <a:uFillTx/>
                <a:latin typeface="Avenir Book" panose="02000503020000020003" pitchFamily="2" charset="0"/>
                <a:ea typeface="Tahoma" panose="020B0604030504040204" pitchFamily="34" charset="0"/>
                <a:cs typeface="Tahoma" panose="020B0604030504040204" pitchFamily="34" charset="0"/>
              </a:rPr>
              <a:t>Congregation</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By your attendance, Hebrews 10:23-25. </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By your attitude, Philippians 4:4. </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With your time. </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white"/>
                </a:solidFill>
                <a:effectLst/>
                <a:uLnTx/>
                <a:uFillTx/>
                <a:latin typeface="Avenir Book" panose="02000503020000020003" pitchFamily="2" charset="0"/>
                <a:ea typeface="Tahoma" panose="020B0604030504040204" pitchFamily="34" charset="0"/>
                <a:cs typeface="Tahoma" panose="020B0604030504040204" pitchFamily="34" charset="0"/>
              </a:rPr>
              <a:t>Being real! </a:t>
            </a:r>
          </a:p>
        </p:txBody>
      </p:sp>
    </p:spTree>
    <p:extLst>
      <p:ext uri="{BB962C8B-B14F-4D97-AF65-F5344CB8AC3E}">
        <p14:creationId xmlns:p14="http://schemas.microsoft.com/office/powerpoint/2010/main" val="389637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C10E4-FCA6-D2E8-7B4F-5968A9219CC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EB13556-ED56-1203-E994-A4B2335A1255}"/>
              </a:ext>
            </a:extLst>
          </p:cNvPr>
          <p:cNvSpPr txBox="1"/>
          <p:nvPr/>
        </p:nvSpPr>
        <p:spPr>
          <a:xfrm>
            <a:off x="2870522" y="818875"/>
            <a:ext cx="3680750" cy="553998"/>
          </a:xfrm>
          <a:prstGeom prst="rect">
            <a:avLst/>
          </a:prstGeom>
          <a:noFill/>
        </p:spPr>
        <p:txBody>
          <a:bodyPr wrap="square" rtlCol="0">
            <a:spAutoFit/>
          </a:bodyPr>
          <a:lstStyle/>
          <a:p>
            <a:pPr marL="0" marR="0" lvl="0" indent="0" algn="ctr" defTabSz="457200" rtl="0" eaLnBrk="1" fontAlgn="auto" latinLnBrk="0" hangingPunct="1">
              <a:lnSpc>
                <a:spcPts val="3600"/>
              </a:lnSpc>
              <a:spcBef>
                <a:spcPts val="1800"/>
              </a:spcBef>
              <a:spcAft>
                <a:spcPts val="0"/>
              </a:spcAft>
              <a:buClrTx/>
              <a:buSzTx/>
              <a:buFontTx/>
              <a:buNone/>
              <a:tabLst/>
              <a:defRPr/>
            </a:pPr>
            <a:r>
              <a:rPr kumimoji="0" lang="en-US" sz="3000" b="0" i="0" u="none" strike="noStrike" kern="1200" cap="none" spc="0" normalizeH="0" baseline="0" noProof="0" dirty="0">
                <a:ln>
                  <a:noFill/>
                </a:ln>
                <a:solidFill>
                  <a:srgbClr val="FFFF00"/>
                </a:solidFill>
                <a:effectLst/>
                <a:uLnTx/>
                <a:uFillTx/>
                <a:latin typeface="Arial Narrow" panose="020B0604020202020204" pitchFamily="34" charset="0"/>
                <a:ea typeface="Tahoma" panose="020B0604030504040204" pitchFamily="34" charset="0"/>
                <a:cs typeface="Arial Narrow" panose="020B0604020202020204" pitchFamily="34" charset="0"/>
              </a:rPr>
              <a:t>Godly Families</a:t>
            </a:r>
          </a:p>
        </p:txBody>
      </p:sp>
      <p:sp>
        <p:nvSpPr>
          <p:cNvPr id="3" name="TextBox 2">
            <a:extLst>
              <a:ext uri="{FF2B5EF4-FFF2-40B4-BE49-F238E27FC236}">
                <a16:creationId xmlns:a16="http://schemas.microsoft.com/office/drawing/2014/main" id="{3D661845-DC94-52C0-5A02-40721B34ECCF}"/>
              </a:ext>
            </a:extLst>
          </p:cNvPr>
          <p:cNvSpPr txBox="1"/>
          <p:nvPr/>
        </p:nvSpPr>
        <p:spPr>
          <a:xfrm>
            <a:off x="127323" y="1430489"/>
            <a:ext cx="8902378" cy="5181483"/>
          </a:xfrm>
          <a:prstGeom prst="rect">
            <a:avLst/>
          </a:prstGeom>
          <a:noFill/>
        </p:spPr>
        <p:txBody>
          <a:bodyPr wrap="square" rtlCol="0">
            <a:spAutoFit/>
          </a:bodyPr>
          <a:lstStyle/>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Consistency</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Conversations</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Conviction</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Connections</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Congregation</a:t>
            </a:r>
          </a:p>
          <a:p>
            <a:pPr marL="285744" marR="0" lvl="0"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00"/>
                </a:solidFill>
                <a:effectLst/>
                <a:uLnTx/>
                <a:uFillTx/>
                <a:latin typeface="Arial Narrow" panose="020B0604020202020204" pitchFamily="34" charset="0"/>
                <a:ea typeface="Tahoma" panose="020B0604030504040204" pitchFamily="34" charset="0"/>
                <a:cs typeface="Arial Narrow" panose="020B0604020202020204" pitchFamily="34" charset="0"/>
              </a:rPr>
              <a:t>Children</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You play a role with the kind of heart you will have! </a:t>
            </a:r>
          </a:p>
          <a:p>
            <a:pPr marL="742944" marR="0" lvl="1" indent="-285744"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Narrow" panose="020B0604020202020204" pitchFamily="34" charset="0"/>
                <a:ea typeface="Tahoma" panose="020B0604030504040204" pitchFamily="34" charset="0"/>
                <a:cs typeface="Arial Narrow" panose="020B0604020202020204" pitchFamily="34" charset="0"/>
              </a:rPr>
              <a:t>What steps are you taking to learn Jesus for yourself? </a:t>
            </a:r>
          </a:p>
        </p:txBody>
      </p:sp>
    </p:spTree>
    <p:extLst>
      <p:ext uri="{BB962C8B-B14F-4D97-AF65-F5344CB8AC3E}">
        <p14:creationId xmlns:p14="http://schemas.microsoft.com/office/powerpoint/2010/main" val="238297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dissolv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434</Words>
  <Application>Microsoft Office PowerPoint</Application>
  <PresentationFormat>On-screen Show (4:3)</PresentationFormat>
  <Paragraphs>64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Avenir 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86</cp:revision>
  <dcterms:created xsi:type="dcterms:W3CDTF">2008-03-16T18:22:36Z</dcterms:created>
  <dcterms:modified xsi:type="dcterms:W3CDTF">2025-04-10T12:14:22Z</dcterms:modified>
</cp:coreProperties>
</file>