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6" r:id="rId2"/>
  </p:sldMasterIdLst>
  <p:notesMasterIdLst>
    <p:notesMasterId r:id="rId24"/>
  </p:notesMasterIdLst>
  <p:sldIdLst>
    <p:sldId id="758" r:id="rId3"/>
    <p:sldId id="759" r:id="rId4"/>
    <p:sldId id="760" r:id="rId5"/>
    <p:sldId id="761" r:id="rId6"/>
    <p:sldId id="762" r:id="rId7"/>
    <p:sldId id="763" r:id="rId8"/>
    <p:sldId id="764" r:id="rId9"/>
    <p:sldId id="765" r:id="rId10"/>
    <p:sldId id="766" r:id="rId11"/>
    <p:sldId id="767" r:id="rId12"/>
    <p:sldId id="768" r:id="rId13"/>
    <p:sldId id="270" r:id="rId14"/>
    <p:sldId id="271" r:id="rId15"/>
    <p:sldId id="272" r:id="rId16"/>
    <p:sldId id="273" r:id="rId17"/>
    <p:sldId id="274" r:id="rId18"/>
    <p:sldId id="275" r:id="rId19"/>
    <p:sldId id="276" r:id="rId20"/>
    <p:sldId id="277" r:id="rId21"/>
    <p:sldId id="269" r:id="rId22"/>
    <p:sldId id="26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758"/>
            <p14:sldId id="759"/>
            <p14:sldId id="760"/>
            <p14:sldId id="761"/>
            <p14:sldId id="762"/>
            <p14:sldId id="763"/>
            <p14:sldId id="764"/>
            <p14:sldId id="765"/>
            <p14:sldId id="766"/>
            <p14:sldId id="767"/>
            <p14:sldId id="768"/>
            <p14:sldId id="270"/>
            <p14:sldId id="271"/>
            <p14:sldId id="272"/>
            <p14:sldId id="273"/>
            <p14:sldId id="274"/>
            <p14:sldId id="275"/>
            <p14:sldId id="276"/>
            <p14:sldId id="277"/>
            <p14:sldId id="269"/>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7" d="100"/>
          <a:sy n="67" d="100"/>
        </p:scale>
        <p:origin x="62" y="12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440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3/9/2025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3/9/2025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261934-DA38-4590-9937-48D85E8203F7}"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29561877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261934-DA38-4590-9937-48D85E8203F7}"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1788926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261934-DA38-4590-9937-48D85E8203F7}"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16721697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5261934-DA38-4590-9937-48D85E8203F7}"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7257561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261934-DA38-4590-9937-48D85E8203F7}" type="datetimeFigureOut">
              <a:rPr lang="en-US" smtClean="0"/>
              <a:t>3/9/2025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3525104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5261934-DA38-4590-9937-48D85E8203F7}" type="datetimeFigureOut">
              <a:rPr lang="en-US" smtClean="0"/>
              <a:t>3/9/2025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41943911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61934-DA38-4590-9937-48D85E8203F7}" type="datetimeFigureOut">
              <a:rPr lang="en-US" smtClean="0"/>
              <a:t>3/9/2025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189865538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261934-DA38-4590-9937-48D85E8203F7}"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34893098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5261934-DA38-4590-9937-48D85E8203F7}"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35152842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261934-DA38-4590-9937-48D85E8203F7}"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22305437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5261934-DA38-4590-9937-48D85E8203F7}"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2408AC-3567-4957-83D7-21C0207A4DBA}" type="slidenum">
              <a:rPr lang="en-US" smtClean="0"/>
              <a:t>‹#›</a:t>
            </a:fld>
            <a:endParaRPr lang="en-US"/>
          </a:p>
        </p:txBody>
      </p:sp>
    </p:spTree>
    <p:extLst>
      <p:ext uri="{BB962C8B-B14F-4D97-AF65-F5344CB8AC3E}">
        <p14:creationId xmlns:p14="http://schemas.microsoft.com/office/powerpoint/2010/main" val="2241687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3/9/2025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3/9/2025</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3/9/2025</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3/9/2025</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3/9/2025</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3/9/2025</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261934-DA38-4590-9937-48D85E8203F7}" type="datetimeFigureOut">
              <a:rPr lang="en-US" smtClean="0"/>
              <a:t>3/9/2025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52408AC-3567-4957-83D7-21C0207A4DBA}" type="slidenum">
              <a:rPr lang="en-US" smtClean="0"/>
              <a:t>‹#›</a:t>
            </a:fld>
            <a:endParaRPr lang="en-US"/>
          </a:p>
        </p:txBody>
      </p:sp>
    </p:spTree>
    <p:extLst>
      <p:ext uri="{BB962C8B-B14F-4D97-AF65-F5344CB8AC3E}">
        <p14:creationId xmlns:p14="http://schemas.microsoft.com/office/powerpoint/2010/main" val="1750560211"/>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E2F11-7452-CB4F-288A-79350EDF1B14}"/>
              </a:ext>
            </a:extLst>
          </p:cNvPr>
          <p:cNvSpPr>
            <a:spLocks noGrp="1"/>
          </p:cNvSpPr>
          <p:nvPr>
            <p:ph type="ctrTitle"/>
          </p:nvPr>
        </p:nvSpPr>
        <p:spPr>
          <a:xfrm>
            <a:off x="685800" y="512758"/>
            <a:ext cx="7772400" cy="2387600"/>
          </a:xfrm>
        </p:spPr>
        <p:txBody>
          <a:bodyPr/>
          <a:lstStyle/>
          <a:p>
            <a:r>
              <a:rPr lang="en-US" b="1" dirty="0"/>
              <a:t>The Prophetic Origin of the Lord’s Church</a:t>
            </a:r>
          </a:p>
        </p:txBody>
      </p:sp>
      <p:sp>
        <p:nvSpPr>
          <p:cNvPr id="3" name="Subtitle 2">
            <a:extLst>
              <a:ext uri="{FF2B5EF4-FFF2-40B4-BE49-F238E27FC236}">
                <a16:creationId xmlns:a16="http://schemas.microsoft.com/office/drawing/2014/main" id="{AF13AA3C-19C8-40AA-CFEE-B8F06DDD33FD}"/>
              </a:ext>
            </a:extLst>
          </p:cNvPr>
          <p:cNvSpPr>
            <a:spLocks noGrp="1"/>
          </p:cNvSpPr>
          <p:nvPr>
            <p:ph type="subTitle" idx="1"/>
          </p:nvPr>
        </p:nvSpPr>
        <p:spPr>
          <a:xfrm>
            <a:off x="1143000" y="2992433"/>
            <a:ext cx="6858000" cy="1655762"/>
          </a:xfrm>
        </p:spPr>
        <p:txBody>
          <a:bodyPr>
            <a:normAutofit/>
          </a:bodyPr>
          <a:lstStyle/>
          <a:p>
            <a:r>
              <a:rPr lang="en-US" sz="3200" dirty="0"/>
              <a:t>Isaiah 2:2-4</a:t>
            </a:r>
          </a:p>
        </p:txBody>
      </p:sp>
      <p:pic>
        <p:nvPicPr>
          <p:cNvPr id="1026" name="Picture 2" descr="The Great Isaiah Scroll">
            <a:extLst>
              <a:ext uri="{FF2B5EF4-FFF2-40B4-BE49-F238E27FC236}">
                <a16:creationId xmlns:a16="http://schemas.microsoft.com/office/drawing/2014/main" id="{FE92370F-D21B-EAAF-243A-5A2F09828959}"/>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16280" y="3963306"/>
            <a:ext cx="9127720" cy="2894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0018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71BAC-676C-F277-03EF-9F1C143CE37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2554AF-39F0-20E5-180D-A45923190CF2}"/>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a:t>
            </a:r>
            <a:r>
              <a:rPr lang="en-US" dirty="0">
                <a:highlight>
                  <a:srgbClr val="FFFF00"/>
                </a:highlight>
              </a:rPr>
              <a:t>mountain of the Lord’s house shall be established </a:t>
            </a:r>
            <a:r>
              <a:rPr lang="en-US" dirty="0"/>
              <a:t>on the top of the mountains, and shall be exalted above the hills; and </a:t>
            </a:r>
            <a:r>
              <a:rPr lang="en-US" dirty="0">
                <a:highlight>
                  <a:srgbClr val="FFFF00"/>
                </a:highlight>
              </a:rPr>
              <a:t>all nations shall flow to it</a:t>
            </a:r>
            <a:r>
              <a:rPr lang="en-US" dirty="0"/>
              <a: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a:t>
            </a:r>
            <a:r>
              <a:rPr lang="en-US" dirty="0">
                <a:highlight>
                  <a:srgbClr val="FFFF00"/>
                </a:highlight>
              </a:rPr>
              <a:t>For out of Zion shall go forth the law, and the word of the Lord from Jerusalem</a:t>
            </a:r>
            <a:r>
              <a:rPr lang="en-US" dirty="0"/>
              <a:t>. </a:t>
            </a:r>
          </a:p>
          <a:p>
            <a:pPr marL="514350" indent="-514350">
              <a:buSzPct val="80000"/>
              <a:buFont typeface="+mj-lt"/>
              <a:buAutoNum type="arabicPeriod" startAt="2"/>
            </a:pPr>
            <a:r>
              <a:rPr lang="en-US" dirty="0">
                <a:highlight>
                  <a:srgbClr val="FFFF00"/>
                </a:highlight>
              </a:rPr>
              <a:t>He shall judge between the nations, and rebuke many people</a:t>
            </a:r>
            <a:r>
              <a:rPr lang="en-US" dirty="0"/>
              <a:t>; </a:t>
            </a:r>
            <a:r>
              <a:rPr lang="en-US" dirty="0">
                <a:highlight>
                  <a:srgbClr val="FFFF00"/>
                </a:highlight>
              </a:rPr>
              <a:t>they shall beat their swords into plowshares, and their spears into pruning hooks</a:t>
            </a:r>
            <a:r>
              <a:rPr lang="en-US" dirty="0"/>
              <a:t>;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4180605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19763-A907-5B3D-4F98-5E4801F87E6B}"/>
              </a:ext>
            </a:extLst>
          </p:cNvPr>
          <p:cNvSpPr>
            <a:spLocks noGrp="1"/>
          </p:cNvSpPr>
          <p:nvPr>
            <p:ph type="title"/>
          </p:nvPr>
        </p:nvSpPr>
        <p:spPr/>
        <p:txBody>
          <a:bodyPr/>
          <a:lstStyle/>
          <a:p>
            <a:r>
              <a:rPr lang="en-US" b="1" dirty="0">
                <a:solidFill>
                  <a:srgbClr val="0070C0"/>
                </a:solidFill>
              </a:rPr>
              <a:t>1. When? </a:t>
            </a:r>
          </a:p>
        </p:txBody>
      </p:sp>
      <p:sp>
        <p:nvSpPr>
          <p:cNvPr id="3" name="Content Placeholder 2">
            <a:extLst>
              <a:ext uri="{FF2B5EF4-FFF2-40B4-BE49-F238E27FC236}">
                <a16:creationId xmlns:a16="http://schemas.microsoft.com/office/drawing/2014/main" id="{D887E182-B42F-FFF9-F281-7F6E2855EBFC}"/>
              </a:ext>
            </a:extLst>
          </p:cNvPr>
          <p:cNvSpPr>
            <a:spLocks noGrp="1"/>
          </p:cNvSpPr>
          <p:nvPr>
            <p:ph idx="1"/>
          </p:nvPr>
        </p:nvSpPr>
        <p:spPr/>
        <p:txBody>
          <a:bodyPr>
            <a:normAutofit/>
          </a:bodyPr>
          <a:lstStyle/>
          <a:p>
            <a:r>
              <a:rPr lang="en-US" dirty="0">
                <a:solidFill>
                  <a:srgbClr val="0070C0"/>
                </a:solidFill>
              </a:rPr>
              <a:t>The “latter days.” </a:t>
            </a:r>
          </a:p>
          <a:p>
            <a:pPr marL="0" indent="0">
              <a:buNone/>
            </a:pPr>
            <a:endParaRPr lang="en-US" sz="1000" dirty="0"/>
          </a:p>
          <a:p>
            <a:pPr marL="514350" indent="-514350">
              <a:buSzPct val="80000"/>
              <a:buFont typeface="+mj-lt"/>
              <a:buAutoNum type="arabicPeriod" startAt="16"/>
            </a:pPr>
            <a:r>
              <a:rPr lang="en-US" dirty="0"/>
              <a:t>But this is what was spoken by the prophet Joel: </a:t>
            </a:r>
          </a:p>
          <a:p>
            <a:pPr marL="514350" indent="-514350">
              <a:buSzPct val="80000"/>
              <a:buFont typeface="+mj-lt"/>
              <a:buAutoNum type="arabicPeriod" startAt="16"/>
            </a:pPr>
            <a:r>
              <a:rPr lang="en-US" dirty="0"/>
              <a:t>“And it shall come to pass in the last days, says God, that I will pour out of My Spirit on all flesh; your sons and your daughters shall prophesy, your young men shall see visions, your old men shall dream dreams.”</a:t>
            </a:r>
          </a:p>
          <a:p>
            <a:pPr marL="0" indent="0" algn="r">
              <a:buSzPct val="80000"/>
              <a:buNone/>
            </a:pPr>
            <a:r>
              <a:rPr lang="en-US" dirty="0"/>
              <a:t>Acts 2:16-17</a:t>
            </a:r>
          </a:p>
          <a:p>
            <a:endParaRPr lang="en-US" dirty="0"/>
          </a:p>
        </p:txBody>
      </p:sp>
    </p:spTree>
    <p:extLst>
      <p:ext uri="{BB962C8B-B14F-4D97-AF65-F5344CB8AC3E}">
        <p14:creationId xmlns:p14="http://schemas.microsoft.com/office/powerpoint/2010/main" val="3222452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8198A-182D-DC43-1A90-5EF9C39CFC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C6EC1A-B243-4BED-9863-F9AFF51733AF}"/>
              </a:ext>
            </a:extLst>
          </p:cNvPr>
          <p:cNvSpPr>
            <a:spLocks noGrp="1"/>
          </p:cNvSpPr>
          <p:nvPr>
            <p:ph type="title"/>
          </p:nvPr>
        </p:nvSpPr>
        <p:spPr/>
        <p:txBody>
          <a:bodyPr/>
          <a:lstStyle/>
          <a:p>
            <a:r>
              <a:rPr lang="en-US" b="1" dirty="0">
                <a:solidFill>
                  <a:srgbClr val="0070C0"/>
                </a:solidFill>
              </a:rPr>
              <a:t>2. Where? </a:t>
            </a:r>
          </a:p>
        </p:txBody>
      </p:sp>
      <p:sp>
        <p:nvSpPr>
          <p:cNvPr id="3" name="Content Placeholder 2">
            <a:extLst>
              <a:ext uri="{FF2B5EF4-FFF2-40B4-BE49-F238E27FC236}">
                <a16:creationId xmlns:a16="http://schemas.microsoft.com/office/drawing/2014/main" id="{4EAF3C2A-85DB-6D83-4EBC-7CB570DDC696}"/>
              </a:ext>
            </a:extLst>
          </p:cNvPr>
          <p:cNvSpPr>
            <a:spLocks noGrp="1"/>
          </p:cNvSpPr>
          <p:nvPr>
            <p:ph idx="1"/>
          </p:nvPr>
        </p:nvSpPr>
        <p:spPr/>
        <p:txBody>
          <a:bodyPr>
            <a:normAutofit/>
          </a:bodyPr>
          <a:lstStyle/>
          <a:p>
            <a:r>
              <a:rPr lang="en-US" dirty="0">
                <a:solidFill>
                  <a:srgbClr val="0070C0"/>
                </a:solidFill>
              </a:rPr>
              <a:t>“Jerusalem” </a:t>
            </a:r>
          </a:p>
          <a:p>
            <a:pPr marL="0" indent="0">
              <a:buNone/>
            </a:pPr>
            <a:endParaRPr lang="en-US" sz="1000" dirty="0"/>
          </a:p>
          <a:p>
            <a:pPr marL="514350" indent="-514350">
              <a:buSzPct val="80000"/>
              <a:buFont typeface="+mj-lt"/>
              <a:buAutoNum type="arabicPeriod" startAt="4"/>
            </a:pPr>
            <a:r>
              <a:rPr lang="en-US" dirty="0"/>
              <a:t>And being assembled together with them, He commanded them not to depart from Jerusalem, but to wait for the Promise of the Father, “which,” He said, “you have heard from Me.”</a:t>
            </a:r>
          </a:p>
          <a:p>
            <a:pPr marL="0" indent="0" algn="r">
              <a:buSzPct val="80000"/>
              <a:buNone/>
            </a:pPr>
            <a:r>
              <a:rPr lang="en-US" dirty="0"/>
              <a:t>Acts 1:4</a:t>
            </a:r>
          </a:p>
          <a:p>
            <a:endParaRPr lang="en-US" dirty="0"/>
          </a:p>
        </p:txBody>
      </p:sp>
    </p:spTree>
    <p:extLst>
      <p:ext uri="{BB962C8B-B14F-4D97-AF65-F5344CB8AC3E}">
        <p14:creationId xmlns:p14="http://schemas.microsoft.com/office/powerpoint/2010/main" val="1222671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23ECE-9013-1452-8521-1A54903B33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D6AB6D-6786-39A3-0A83-41BB827A4F2D}"/>
              </a:ext>
            </a:extLst>
          </p:cNvPr>
          <p:cNvSpPr>
            <a:spLocks noGrp="1"/>
          </p:cNvSpPr>
          <p:nvPr>
            <p:ph type="title"/>
          </p:nvPr>
        </p:nvSpPr>
        <p:spPr/>
        <p:txBody>
          <a:bodyPr/>
          <a:lstStyle/>
          <a:p>
            <a:r>
              <a:rPr lang="en-US" b="1" dirty="0">
                <a:solidFill>
                  <a:srgbClr val="0070C0"/>
                </a:solidFill>
              </a:rPr>
              <a:t>3. Who? </a:t>
            </a:r>
          </a:p>
        </p:txBody>
      </p:sp>
      <p:sp>
        <p:nvSpPr>
          <p:cNvPr id="3" name="Content Placeholder 2">
            <a:extLst>
              <a:ext uri="{FF2B5EF4-FFF2-40B4-BE49-F238E27FC236}">
                <a16:creationId xmlns:a16="http://schemas.microsoft.com/office/drawing/2014/main" id="{04F16354-DF0F-9A3D-F31F-90D8563D1E30}"/>
              </a:ext>
            </a:extLst>
          </p:cNvPr>
          <p:cNvSpPr>
            <a:spLocks noGrp="1"/>
          </p:cNvSpPr>
          <p:nvPr>
            <p:ph idx="1"/>
          </p:nvPr>
        </p:nvSpPr>
        <p:spPr/>
        <p:txBody>
          <a:bodyPr>
            <a:normAutofit/>
          </a:bodyPr>
          <a:lstStyle/>
          <a:p>
            <a:r>
              <a:rPr lang="en-US" dirty="0">
                <a:solidFill>
                  <a:srgbClr val="0070C0"/>
                </a:solidFill>
              </a:rPr>
              <a:t>“all nations, many people” </a:t>
            </a:r>
          </a:p>
          <a:p>
            <a:pPr marL="0" indent="0">
              <a:buNone/>
            </a:pPr>
            <a:endParaRPr lang="en-US" sz="1000" dirty="0"/>
          </a:p>
          <a:p>
            <a:pPr marL="514350" indent="-514350">
              <a:buSzPct val="80000"/>
              <a:buFont typeface="+mj-lt"/>
              <a:buAutoNum type="arabicPeriod" startAt="5"/>
            </a:pPr>
            <a:r>
              <a:rPr lang="en-US" dirty="0"/>
              <a:t>And there were dwelling in Jerusalem Jews, devout men, from every nation under heaven.</a:t>
            </a:r>
          </a:p>
          <a:p>
            <a:pPr marL="0" indent="0" algn="r">
              <a:buSzPct val="80000"/>
              <a:buNone/>
            </a:pPr>
            <a:r>
              <a:rPr lang="en-US" dirty="0"/>
              <a:t>Acts 2:5</a:t>
            </a:r>
          </a:p>
          <a:p>
            <a:endParaRPr lang="en-US" dirty="0"/>
          </a:p>
        </p:txBody>
      </p:sp>
    </p:spTree>
    <p:extLst>
      <p:ext uri="{BB962C8B-B14F-4D97-AF65-F5344CB8AC3E}">
        <p14:creationId xmlns:p14="http://schemas.microsoft.com/office/powerpoint/2010/main" val="1713044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28058-7B4A-51F1-A73C-E1E48154C9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577982-5BBA-6C52-1627-D05CCAD115D3}"/>
              </a:ext>
            </a:extLst>
          </p:cNvPr>
          <p:cNvSpPr>
            <a:spLocks noGrp="1"/>
          </p:cNvSpPr>
          <p:nvPr>
            <p:ph type="title"/>
          </p:nvPr>
        </p:nvSpPr>
        <p:spPr/>
        <p:txBody>
          <a:bodyPr/>
          <a:lstStyle/>
          <a:p>
            <a:r>
              <a:rPr lang="en-US" b="1" dirty="0">
                <a:solidFill>
                  <a:srgbClr val="0070C0"/>
                </a:solidFill>
              </a:rPr>
              <a:t>4. What Happened? </a:t>
            </a:r>
          </a:p>
        </p:txBody>
      </p:sp>
      <p:sp>
        <p:nvSpPr>
          <p:cNvPr id="5" name="Content Placeholder 4">
            <a:extLst>
              <a:ext uri="{FF2B5EF4-FFF2-40B4-BE49-F238E27FC236}">
                <a16:creationId xmlns:a16="http://schemas.microsoft.com/office/drawing/2014/main" id="{42D0C543-C18C-E254-9DFA-36E59EA305E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640029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748F2-995B-77C3-CAC0-5F6BA3F15B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B07FF-B31D-5823-7736-D1827111998A}"/>
              </a:ext>
            </a:extLst>
          </p:cNvPr>
          <p:cNvSpPr>
            <a:spLocks noGrp="1"/>
          </p:cNvSpPr>
          <p:nvPr>
            <p:ph type="title"/>
          </p:nvPr>
        </p:nvSpPr>
        <p:spPr/>
        <p:txBody>
          <a:bodyPr/>
          <a:lstStyle/>
          <a:p>
            <a:r>
              <a:rPr lang="en-US" b="1" dirty="0">
                <a:solidFill>
                  <a:srgbClr val="0070C0"/>
                </a:solidFill>
              </a:rPr>
              <a:t>4. What Happened? </a:t>
            </a:r>
          </a:p>
        </p:txBody>
      </p:sp>
      <p:sp>
        <p:nvSpPr>
          <p:cNvPr id="3" name="Content Placeholder 2">
            <a:extLst>
              <a:ext uri="{FF2B5EF4-FFF2-40B4-BE49-F238E27FC236}">
                <a16:creationId xmlns:a16="http://schemas.microsoft.com/office/drawing/2014/main" id="{33AB4345-5022-E820-804E-75AB325CBB8F}"/>
              </a:ext>
            </a:extLst>
          </p:cNvPr>
          <p:cNvSpPr>
            <a:spLocks noGrp="1"/>
          </p:cNvSpPr>
          <p:nvPr>
            <p:ph idx="1"/>
          </p:nvPr>
        </p:nvSpPr>
        <p:spPr/>
        <p:txBody>
          <a:bodyPr>
            <a:normAutofit/>
          </a:bodyPr>
          <a:lstStyle/>
          <a:p>
            <a:r>
              <a:rPr lang="en-US" dirty="0">
                <a:solidFill>
                  <a:srgbClr val="0070C0"/>
                </a:solidFill>
              </a:rPr>
              <a:t>The mountain of the Lord’s house was established. </a:t>
            </a:r>
          </a:p>
          <a:p>
            <a:pPr marL="0" indent="0">
              <a:buNone/>
            </a:pPr>
            <a:endParaRPr lang="en-US" sz="1000" dirty="0"/>
          </a:p>
          <a:p>
            <a:pPr>
              <a:buSzPct val="80000"/>
            </a:pPr>
            <a:r>
              <a:rPr lang="en-US" dirty="0"/>
              <a:t>Mark 9:1</a:t>
            </a:r>
          </a:p>
          <a:p>
            <a:pPr>
              <a:buSzPct val="80000"/>
            </a:pPr>
            <a:r>
              <a:rPr lang="en-US" dirty="0"/>
              <a:t>Acts 1:8</a:t>
            </a:r>
          </a:p>
          <a:p>
            <a:pPr>
              <a:buSzPct val="80000"/>
            </a:pPr>
            <a:r>
              <a:rPr lang="en-US" dirty="0"/>
              <a:t>Acts 2:1-4</a:t>
            </a:r>
          </a:p>
          <a:p>
            <a:pPr>
              <a:buSzPct val="80000"/>
            </a:pPr>
            <a:r>
              <a:rPr lang="en-US" dirty="0"/>
              <a:t>Matthew 16:18-19</a:t>
            </a:r>
          </a:p>
          <a:p>
            <a:endParaRPr lang="en-US" dirty="0"/>
          </a:p>
        </p:txBody>
      </p:sp>
    </p:spTree>
    <p:extLst>
      <p:ext uri="{BB962C8B-B14F-4D97-AF65-F5344CB8AC3E}">
        <p14:creationId xmlns:p14="http://schemas.microsoft.com/office/powerpoint/2010/main" val="1661596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45424-437A-EC27-387B-B6B9B3B2CF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79B6C6-EA47-019F-4F74-8662D7E23D03}"/>
              </a:ext>
            </a:extLst>
          </p:cNvPr>
          <p:cNvSpPr>
            <a:spLocks noGrp="1"/>
          </p:cNvSpPr>
          <p:nvPr>
            <p:ph type="title"/>
          </p:nvPr>
        </p:nvSpPr>
        <p:spPr/>
        <p:txBody>
          <a:bodyPr/>
          <a:lstStyle/>
          <a:p>
            <a:r>
              <a:rPr lang="en-US" b="1" dirty="0">
                <a:solidFill>
                  <a:srgbClr val="0070C0"/>
                </a:solidFill>
              </a:rPr>
              <a:t>4. What Happened? </a:t>
            </a:r>
          </a:p>
        </p:txBody>
      </p:sp>
      <p:sp>
        <p:nvSpPr>
          <p:cNvPr id="3" name="Content Placeholder 2">
            <a:extLst>
              <a:ext uri="{FF2B5EF4-FFF2-40B4-BE49-F238E27FC236}">
                <a16:creationId xmlns:a16="http://schemas.microsoft.com/office/drawing/2014/main" id="{D3E73388-2830-E396-B2BB-4C416408B734}"/>
              </a:ext>
            </a:extLst>
          </p:cNvPr>
          <p:cNvSpPr>
            <a:spLocks noGrp="1"/>
          </p:cNvSpPr>
          <p:nvPr>
            <p:ph idx="1"/>
          </p:nvPr>
        </p:nvSpPr>
        <p:spPr/>
        <p:txBody>
          <a:bodyPr>
            <a:normAutofit/>
          </a:bodyPr>
          <a:lstStyle/>
          <a:p>
            <a:r>
              <a:rPr lang="en-US" dirty="0">
                <a:solidFill>
                  <a:srgbClr val="0070C0"/>
                </a:solidFill>
              </a:rPr>
              <a:t>All nations shall flow to it. </a:t>
            </a:r>
          </a:p>
          <a:p>
            <a:pPr marL="0" indent="0">
              <a:buNone/>
            </a:pPr>
            <a:endParaRPr lang="en-US" sz="1000" dirty="0"/>
          </a:p>
          <a:p>
            <a:pPr>
              <a:buSzPct val="80000"/>
            </a:pPr>
            <a:r>
              <a:rPr lang="en-US" dirty="0"/>
              <a:t>Acts 2:5</a:t>
            </a:r>
          </a:p>
        </p:txBody>
      </p:sp>
      <p:pic>
        <p:nvPicPr>
          <p:cNvPr id="4" name="Picture 2" descr="The Nations of Pentecost (updated) | VISUAL UNIT">
            <a:extLst>
              <a:ext uri="{FF2B5EF4-FFF2-40B4-BE49-F238E27FC236}">
                <a16:creationId xmlns:a16="http://schemas.microsoft.com/office/drawing/2014/main" id="{6A0182C3-88C6-C598-53E4-C5885D84CBEB}"/>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a:off x="2427514" y="3006588"/>
            <a:ext cx="6640966" cy="3796982"/>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4554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002D5-3CD3-B68F-091E-195EAE5410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39301A-3BE5-0B82-D387-3012A85410E8}"/>
              </a:ext>
            </a:extLst>
          </p:cNvPr>
          <p:cNvSpPr>
            <a:spLocks noGrp="1"/>
          </p:cNvSpPr>
          <p:nvPr>
            <p:ph type="title"/>
          </p:nvPr>
        </p:nvSpPr>
        <p:spPr/>
        <p:txBody>
          <a:bodyPr/>
          <a:lstStyle/>
          <a:p>
            <a:r>
              <a:rPr lang="en-US" b="1" dirty="0">
                <a:solidFill>
                  <a:srgbClr val="0070C0"/>
                </a:solidFill>
              </a:rPr>
              <a:t>4. What Happened? </a:t>
            </a:r>
          </a:p>
        </p:txBody>
      </p:sp>
      <p:sp>
        <p:nvSpPr>
          <p:cNvPr id="3" name="Content Placeholder 2">
            <a:extLst>
              <a:ext uri="{FF2B5EF4-FFF2-40B4-BE49-F238E27FC236}">
                <a16:creationId xmlns:a16="http://schemas.microsoft.com/office/drawing/2014/main" id="{05C82132-0418-ED19-138D-88B2CEFD6F3A}"/>
              </a:ext>
            </a:extLst>
          </p:cNvPr>
          <p:cNvSpPr>
            <a:spLocks noGrp="1"/>
          </p:cNvSpPr>
          <p:nvPr>
            <p:ph idx="1"/>
          </p:nvPr>
        </p:nvSpPr>
        <p:spPr/>
        <p:txBody>
          <a:bodyPr>
            <a:normAutofit/>
          </a:bodyPr>
          <a:lstStyle/>
          <a:p>
            <a:r>
              <a:rPr lang="en-US" dirty="0">
                <a:solidFill>
                  <a:srgbClr val="0070C0"/>
                </a:solidFill>
              </a:rPr>
              <a:t>The word of the Lord shall go out from Jerusalem. </a:t>
            </a:r>
          </a:p>
          <a:p>
            <a:pPr marL="0" indent="0">
              <a:buNone/>
            </a:pPr>
            <a:endParaRPr lang="en-US" sz="1000" dirty="0"/>
          </a:p>
          <a:p>
            <a:pPr marL="514350" indent="-514350">
              <a:buSzPct val="80000"/>
              <a:buFont typeface="+mj-lt"/>
              <a:buAutoNum type="arabicPeriod" startAt="47"/>
            </a:pPr>
            <a:r>
              <a:rPr lang="en-US" dirty="0"/>
              <a:t>And that repentance and remission of sins should be preached in His name to all nations, </a:t>
            </a:r>
            <a:r>
              <a:rPr lang="en-US" dirty="0">
                <a:highlight>
                  <a:srgbClr val="FFFF00"/>
                </a:highlight>
              </a:rPr>
              <a:t>beginning at Jerusalem</a:t>
            </a:r>
            <a:r>
              <a:rPr lang="en-US" dirty="0"/>
              <a:t>. </a:t>
            </a:r>
          </a:p>
          <a:p>
            <a:pPr marL="0" indent="0" algn="r">
              <a:buSzPct val="80000"/>
              <a:buNone/>
            </a:pPr>
            <a:r>
              <a:rPr lang="en-US" dirty="0"/>
              <a:t>Luke 24:47</a:t>
            </a:r>
          </a:p>
        </p:txBody>
      </p:sp>
    </p:spTree>
    <p:extLst>
      <p:ext uri="{BB962C8B-B14F-4D97-AF65-F5344CB8AC3E}">
        <p14:creationId xmlns:p14="http://schemas.microsoft.com/office/powerpoint/2010/main" val="3986189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E470DB-06FC-7FEF-202A-589AF6D89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933F86-F56B-4DB5-F725-9FDEF2ECB6E4}"/>
              </a:ext>
            </a:extLst>
          </p:cNvPr>
          <p:cNvSpPr>
            <a:spLocks noGrp="1"/>
          </p:cNvSpPr>
          <p:nvPr>
            <p:ph type="title"/>
          </p:nvPr>
        </p:nvSpPr>
        <p:spPr/>
        <p:txBody>
          <a:bodyPr/>
          <a:lstStyle/>
          <a:p>
            <a:r>
              <a:rPr lang="en-US" b="1" dirty="0">
                <a:solidFill>
                  <a:srgbClr val="0070C0"/>
                </a:solidFill>
              </a:rPr>
              <a:t>4. What Happened? </a:t>
            </a:r>
          </a:p>
        </p:txBody>
      </p:sp>
      <p:sp>
        <p:nvSpPr>
          <p:cNvPr id="3" name="Content Placeholder 2">
            <a:extLst>
              <a:ext uri="{FF2B5EF4-FFF2-40B4-BE49-F238E27FC236}">
                <a16:creationId xmlns:a16="http://schemas.microsoft.com/office/drawing/2014/main" id="{DA589570-A3EC-6F68-A269-2781439F946A}"/>
              </a:ext>
            </a:extLst>
          </p:cNvPr>
          <p:cNvSpPr>
            <a:spLocks noGrp="1"/>
          </p:cNvSpPr>
          <p:nvPr>
            <p:ph idx="1"/>
          </p:nvPr>
        </p:nvSpPr>
        <p:spPr/>
        <p:txBody>
          <a:bodyPr>
            <a:normAutofit/>
          </a:bodyPr>
          <a:lstStyle/>
          <a:p>
            <a:r>
              <a:rPr lang="en-US" dirty="0">
                <a:solidFill>
                  <a:srgbClr val="0070C0"/>
                </a:solidFill>
              </a:rPr>
              <a:t>God shall judge and rebuke many people. </a:t>
            </a:r>
          </a:p>
          <a:p>
            <a:pPr marL="0" indent="0">
              <a:buNone/>
            </a:pPr>
            <a:endParaRPr lang="en-US" sz="1000" dirty="0"/>
          </a:p>
          <a:p>
            <a:pPr>
              <a:buSzPct val="80000"/>
            </a:pPr>
            <a:r>
              <a:rPr lang="en-US" dirty="0"/>
              <a:t>These Jews were judged and condemned of crucifying their Messiah (Acts 2:36). </a:t>
            </a:r>
          </a:p>
          <a:p>
            <a:pPr>
              <a:buSzPct val="80000"/>
            </a:pPr>
            <a:r>
              <a:rPr lang="en-US" i="1" dirty="0"/>
              <a:t>“they were cut to the heart” </a:t>
            </a:r>
            <a:r>
              <a:rPr lang="en-US" dirty="0"/>
              <a:t>(v. 37) – this rebuke was effective. </a:t>
            </a:r>
          </a:p>
        </p:txBody>
      </p:sp>
    </p:spTree>
    <p:extLst>
      <p:ext uri="{BB962C8B-B14F-4D97-AF65-F5344CB8AC3E}">
        <p14:creationId xmlns:p14="http://schemas.microsoft.com/office/powerpoint/2010/main" val="127277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20EC98-4DBE-EEAD-5435-AF29A3B587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3363B-4E65-3396-9DFD-2B0AAAB84062}"/>
              </a:ext>
            </a:extLst>
          </p:cNvPr>
          <p:cNvSpPr>
            <a:spLocks noGrp="1"/>
          </p:cNvSpPr>
          <p:nvPr>
            <p:ph type="title"/>
          </p:nvPr>
        </p:nvSpPr>
        <p:spPr/>
        <p:txBody>
          <a:bodyPr/>
          <a:lstStyle/>
          <a:p>
            <a:r>
              <a:rPr lang="en-US" b="1" dirty="0">
                <a:solidFill>
                  <a:srgbClr val="0070C0"/>
                </a:solidFill>
              </a:rPr>
              <a:t>4. What Happened? </a:t>
            </a:r>
          </a:p>
        </p:txBody>
      </p:sp>
      <p:sp>
        <p:nvSpPr>
          <p:cNvPr id="3" name="Content Placeholder 2">
            <a:extLst>
              <a:ext uri="{FF2B5EF4-FFF2-40B4-BE49-F238E27FC236}">
                <a16:creationId xmlns:a16="http://schemas.microsoft.com/office/drawing/2014/main" id="{86CA3156-077F-0E46-2193-CF64A8019F33}"/>
              </a:ext>
            </a:extLst>
          </p:cNvPr>
          <p:cNvSpPr>
            <a:spLocks noGrp="1"/>
          </p:cNvSpPr>
          <p:nvPr>
            <p:ph idx="1"/>
          </p:nvPr>
        </p:nvSpPr>
        <p:spPr/>
        <p:txBody>
          <a:bodyPr>
            <a:normAutofit/>
          </a:bodyPr>
          <a:lstStyle/>
          <a:p>
            <a:r>
              <a:rPr lang="en-US" dirty="0">
                <a:solidFill>
                  <a:srgbClr val="0070C0"/>
                </a:solidFill>
              </a:rPr>
              <a:t>Swords beaten into plowshares, spears into pruning hooks. </a:t>
            </a:r>
          </a:p>
          <a:p>
            <a:pPr marL="0" indent="0">
              <a:buNone/>
            </a:pPr>
            <a:endParaRPr lang="en-US" sz="1000" dirty="0"/>
          </a:p>
          <a:p>
            <a:pPr>
              <a:buSzPct val="80000"/>
            </a:pPr>
            <a:r>
              <a:rPr lang="en-US" dirty="0"/>
              <a:t>Swords and spears are weapons. Implements of war are turned into implements of peace, labor,  and prosperity. </a:t>
            </a:r>
          </a:p>
          <a:p>
            <a:pPr>
              <a:buSzPct val="80000"/>
            </a:pPr>
            <a:r>
              <a:rPr lang="en-US" dirty="0"/>
              <a:t>The church is the body of saved people who are </a:t>
            </a:r>
            <a:br>
              <a:rPr lang="en-US" dirty="0"/>
            </a:br>
            <a:r>
              <a:rPr lang="en-US" dirty="0"/>
              <a:t>at peace with God and with one another </a:t>
            </a:r>
            <a:br>
              <a:rPr lang="en-US" dirty="0"/>
            </a:br>
            <a:r>
              <a:rPr lang="en-US" dirty="0"/>
              <a:t>(Acts 2:44-46; Eph. 2:14-17). </a:t>
            </a:r>
          </a:p>
        </p:txBody>
      </p:sp>
    </p:spTree>
    <p:extLst>
      <p:ext uri="{BB962C8B-B14F-4D97-AF65-F5344CB8AC3E}">
        <p14:creationId xmlns:p14="http://schemas.microsoft.com/office/powerpoint/2010/main" val="2481524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7391A7-FA03-F57F-886D-C6C574E3244E}"/>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mountain of the Lord’s house shall be established on the top of the mountains, and shall be exalted above the hills; and all nations shall flow to it.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For out of Zion shall go forth the law, and the word of the Lord from Jerusalem. </a:t>
            </a:r>
          </a:p>
          <a:p>
            <a:pPr marL="514350" indent="-514350">
              <a:buSzPct val="80000"/>
              <a:buFont typeface="+mj-lt"/>
              <a:buAutoNum type="arabicPeriod" startAt="2"/>
            </a:pPr>
            <a:r>
              <a:rPr lang="en-US" dirty="0"/>
              <a:t>He shall judge between the nations, and rebuke many people;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4272868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0D108-B966-01D5-5030-3B52D5824A1B}"/>
              </a:ext>
            </a:extLst>
          </p:cNvPr>
          <p:cNvSpPr>
            <a:spLocks noGrp="1"/>
          </p:cNvSpPr>
          <p:nvPr>
            <p:ph type="title"/>
          </p:nvPr>
        </p:nvSpPr>
        <p:spPr/>
        <p:txBody>
          <a:bodyPr/>
          <a:lstStyle/>
          <a:p>
            <a:pPr algn="ctr"/>
            <a:r>
              <a:rPr lang="en-US" b="1" dirty="0">
                <a:solidFill>
                  <a:schemeClr val="bg1"/>
                </a:solidFill>
              </a:rPr>
              <a:t>Isaiah 2:2-4 </a:t>
            </a:r>
            <a:r>
              <a:rPr lang="en-US" sz="3200" b="1" dirty="0">
                <a:solidFill>
                  <a:schemeClr val="bg1"/>
                </a:solidFill>
              </a:rPr>
              <a:t>is fulfilled in </a:t>
            </a:r>
            <a:r>
              <a:rPr lang="en-US" b="1" dirty="0">
                <a:solidFill>
                  <a:schemeClr val="bg1"/>
                </a:solidFill>
              </a:rPr>
              <a:t>Acts 2</a:t>
            </a:r>
          </a:p>
        </p:txBody>
      </p:sp>
      <p:sp>
        <p:nvSpPr>
          <p:cNvPr id="3" name="Content Placeholder 2">
            <a:extLst>
              <a:ext uri="{FF2B5EF4-FFF2-40B4-BE49-F238E27FC236}">
                <a16:creationId xmlns:a16="http://schemas.microsoft.com/office/drawing/2014/main" id="{68D31DC0-85EA-E66B-F2F9-64EFA2FD175D}"/>
              </a:ext>
            </a:extLst>
          </p:cNvPr>
          <p:cNvSpPr>
            <a:spLocks noGrp="1"/>
          </p:cNvSpPr>
          <p:nvPr>
            <p:ph idx="1"/>
          </p:nvPr>
        </p:nvSpPr>
        <p:spPr/>
        <p:txBody>
          <a:bodyPr/>
          <a:lstStyle/>
          <a:p>
            <a:r>
              <a:rPr lang="en-US" dirty="0">
                <a:solidFill>
                  <a:schemeClr val="bg1"/>
                </a:solidFill>
              </a:rPr>
              <a:t>The Lord’s church is not a man-made organization or an unintentional outgrowth of the gospel. </a:t>
            </a:r>
          </a:p>
          <a:p>
            <a:r>
              <a:rPr lang="en-US" dirty="0">
                <a:solidFill>
                  <a:schemeClr val="bg1"/>
                </a:solidFill>
              </a:rPr>
              <a:t>It is not a social club chartered to meet the physical needs of the community. </a:t>
            </a:r>
          </a:p>
          <a:p>
            <a:endParaRPr lang="en-US" sz="800" dirty="0">
              <a:solidFill>
                <a:schemeClr val="bg1"/>
              </a:solidFill>
            </a:endParaRPr>
          </a:p>
          <a:p>
            <a:r>
              <a:rPr lang="en-US" dirty="0">
                <a:solidFill>
                  <a:schemeClr val="bg1"/>
                </a:solidFill>
              </a:rPr>
              <a:t>It is a part of God’s divine plan put in motion before the world began. </a:t>
            </a:r>
          </a:p>
          <a:p>
            <a:r>
              <a:rPr lang="en-US" dirty="0">
                <a:solidFill>
                  <a:schemeClr val="bg1"/>
                </a:solidFill>
              </a:rPr>
              <a:t>As such, it continues to manifest God’s wisdom and glory. </a:t>
            </a:r>
          </a:p>
        </p:txBody>
      </p:sp>
    </p:spTree>
    <p:extLst>
      <p:ext uri="{BB962C8B-B14F-4D97-AF65-F5344CB8AC3E}">
        <p14:creationId xmlns:p14="http://schemas.microsoft.com/office/powerpoint/2010/main" val="3201407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EA4B4-9CAF-1A25-FBF7-EE5643FE28B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67918B-7561-186D-B0C4-82DCF10ABA9A}"/>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a:t>
            </a:r>
            <a:r>
              <a:rPr lang="en-US" dirty="0">
                <a:highlight>
                  <a:srgbClr val="FFFF00"/>
                </a:highlight>
              </a:rPr>
              <a:t>in the latter days </a:t>
            </a:r>
            <a:r>
              <a:rPr lang="en-US" dirty="0"/>
              <a:t>that the mountain of the Lord’s house shall be established on the top of the mountains, and shall be exalted above the hills; and all nations shall flow to it.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For out of Zion shall go forth the law, and the word of the Lord from Jerusalem. </a:t>
            </a:r>
          </a:p>
          <a:p>
            <a:pPr marL="514350" indent="-514350">
              <a:buSzPct val="80000"/>
              <a:buFont typeface="+mj-lt"/>
              <a:buAutoNum type="arabicPeriod" startAt="2"/>
            </a:pPr>
            <a:r>
              <a:rPr lang="en-US" dirty="0"/>
              <a:t>He shall judge between the nations, and rebuke many people;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298350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BF860-36FC-AD2C-CD57-0032F6E1D6A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EF64B7-E2FD-509E-EE2B-5507A8062840}"/>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mountain of the Lord’s house shall be established on the top of the mountains, and shall be exalted above the hills; and all nations shall flow to it.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For out of Zion shall go forth the law, and the word of the Lord from </a:t>
            </a:r>
            <a:r>
              <a:rPr lang="en-US" dirty="0">
                <a:highlight>
                  <a:srgbClr val="FFFF00"/>
                </a:highlight>
              </a:rPr>
              <a:t>Jerusalem</a:t>
            </a:r>
            <a:r>
              <a:rPr lang="en-US" dirty="0"/>
              <a:t>. </a:t>
            </a:r>
          </a:p>
          <a:p>
            <a:pPr marL="514350" indent="-514350">
              <a:buSzPct val="80000"/>
              <a:buFont typeface="+mj-lt"/>
              <a:buAutoNum type="arabicPeriod" startAt="2"/>
            </a:pPr>
            <a:r>
              <a:rPr lang="en-US" dirty="0"/>
              <a:t>He shall judge between the nations, and rebuke many people;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3482916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74B684-182C-F5EF-286B-69584A58F4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D7A0B9-8DB2-35F5-3A40-39B1628600DC}"/>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mountain of the Lord’s house shall be established on the top of the mountains, and shall be exalted above the hills; and </a:t>
            </a:r>
            <a:r>
              <a:rPr lang="en-US" dirty="0">
                <a:highlight>
                  <a:srgbClr val="FFFF00"/>
                </a:highlight>
              </a:rPr>
              <a:t>all nations </a:t>
            </a:r>
            <a:r>
              <a:rPr lang="en-US" dirty="0"/>
              <a:t>shall flow to it. </a:t>
            </a:r>
          </a:p>
          <a:p>
            <a:pPr marL="514350" indent="-514350">
              <a:buSzPct val="80000"/>
              <a:buFont typeface="+mj-lt"/>
              <a:buAutoNum type="arabicPeriod" startAt="2"/>
            </a:pPr>
            <a:r>
              <a:rPr lang="en-US" dirty="0">
                <a:highlight>
                  <a:srgbClr val="FFFF00"/>
                </a:highlight>
              </a:rPr>
              <a:t>Many people </a:t>
            </a:r>
            <a:r>
              <a:rPr lang="en-US" dirty="0"/>
              <a:t>shall come and say, “Come, and let us go up to the mountain of the Lord, to the house of the God of Jacob; He will teach us His ways, and we shall walk in His paths.” For out of Zion shall go forth the law, and the word of the Lord from Jerusalem. </a:t>
            </a:r>
          </a:p>
          <a:p>
            <a:pPr marL="514350" indent="-514350">
              <a:buSzPct val="80000"/>
              <a:buFont typeface="+mj-lt"/>
              <a:buAutoNum type="arabicPeriod" startAt="2"/>
            </a:pPr>
            <a:r>
              <a:rPr lang="en-US" dirty="0"/>
              <a:t>He shall judge between the nations, and rebuke many people;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605093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2EAB9A-5256-00DD-C197-E07B3DCCE04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001272-0CF7-5032-A729-FCDB4C1C3C4F}"/>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a:t>
            </a:r>
            <a:r>
              <a:rPr lang="en-US" dirty="0">
                <a:highlight>
                  <a:srgbClr val="FFFF00"/>
                </a:highlight>
              </a:rPr>
              <a:t>mountain of the Lord’s house shall be established </a:t>
            </a:r>
            <a:r>
              <a:rPr lang="en-US" dirty="0"/>
              <a:t>on the top of the mountains, and shall be exalted above the hills; and all nations shall flow to it.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For out of Zion shall go forth the law, and the word of the Lord from Jerusalem. </a:t>
            </a:r>
          </a:p>
          <a:p>
            <a:pPr marL="514350" indent="-514350">
              <a:buSzPct val="80000"/>
              <a:buFont typeface="+mj-lt"/>
              <a:buAutoNum type="arabicPeriod" startAt="2"/>
            </a:pPr>
            <a:r>
              <a:rPr lang="en-US" dirty="0"/>
              <a:t>He shall judge between the nations, and rebuke many people;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3998365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E6206-D33F-B125-A92D-F2BDB322E1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9AE785-5E5D-B216-F5FB-C9EF6DA4C2F3}"/>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a:t>
            </a:r>
            <a:r>
              <a:rPr lang="en-US" dirty="0">
                <a:highlight>
                  <a:srgbClr val="FFFF00"/>
                </a:highlight>
              </a:rPr>
              <a:t>mountain of the Lord’s house shall be established </a:t>
            </a:r>
            <a:r>
              <a:rPr lang="en-US" dirty="0"/>
              <a:t>on the top of the mountains, and shall be exalted above the hills; and </a:t>
            </a:r>
            <a:r>
              <a:rPr lang="en-US" dirty="0">
                <a:highlight>
                  <a:srgbClr val="FFFF00"/>
                </a:highlight>
              </a:rPr>
              <a:t>all nations shall flow to it</a:t>
            </a:r>
            <a:r>
              <a:rPr lang="en-US" dirty="0"/>
              <a: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For out of Zion shall go forth the law, and the word of the Lord from Jerusalem. </a:t>
            </a:r>
          </a:p>
          <a:p>
            <a:pPr marL="514350" indent="-514350">
              <a:buSzPct val="80000"/>
              <a:buFont typeface="+mj-lt"/>
              <a:buAutoNum type="arabicPeriod" startAt="2"/>
            </a:pPr>
            <a:r>
              <a:rPr lang="en-US" dirty="0"/>
              <a:t>He shall judge between the nations, and rebuke many people;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1881299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5FAFF-0806-2446-F303-AEBED20083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81DFBB-4535-8C2F-F471-3BCCBB871ECA}"/>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a:t>
            </a:r>
            <a:r>
              <a:rPr lang="en-US" dirty="0">
                <a:highlight>
                  <a:srgbClr val="FFFF00"/>
                </a:highlight>
              </a:rPr>
              <a:t>mountain of the Lord’s house shall be established </a:t>
            </a:r>
            <a:r>
              <a:rPr lang="en-US" dirty="0"/>
              <a:t>on the top of the mountains, and shall be exalted above the hills; and </a:t>
            </a:r>
            <a:r>
              <a:rPr lang="en-US" dirty="0">
                <a:highlight>
                  <a:srgbClr val="FFFF00"/>
                </a:highlight>
              </a:rPr>
              <a:t>all nations shall flow to it</a:t>
            </a:r>
            <a:r>
              <a:rPr lang="en-US" dirty="0"/>
              <a: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a:t>
            </a:r>
            <a:r>
              <a:rPr lang="en-US" dirty="0">
                <a:highlight>
                  <a:srgbClr val="FFFF00"/>
                </a:highlight>
              </a:rPr>
              <a:t>For out of Zion shall go forth the law, and the word of the Lord from Jerusalem</a:t>
            </a:r>
            <a:r>
              <a:rPr lang="en-US" dirty="0"/>
              <a:t>. </a:t>
            </a:r>
          </a:p>
          <a:p>
            <a:pPr marL="514350" indent="-514350">
              <a:buSzPct val="80000"/>
              <a:buFont typeface="+mj-lt"/>
              <a:buAutoNum type="arabicPeriod" startAt="2"/>
            </a:pPr>
            <a:r>
              <a:rPr lang="en-US" dirty="0"/>
              <a:t>He shall judge between the nations, and rebuke many people;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2693147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73A7-72FC-D132-1D65-E95B2FB951A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A6D46B-BD5A-2271-6B23-CC6AA5581A1A}"/>
              </a:ext>
            </a:extLst>
          </p:cNvPr>
          <p:cNvSpPr>
            <a:spLocks noGrp="1"/>
          </p:cNvSpPr>
          <p:nvPr>
            <p:ph idx="1"/>
          </p:nvPr>
        </p:nvSpPr>
        <p:spPr>
          <a:xfrm>
            <a:off x="206829" y="261257"/>
            <a:ext cx="8773885" cy="6389914"/>
          </a:xfrm>
        </p:spPr>
        <p:txBody>
          <a:bodyPr>
            <a:normAutofit/>
          </a:bodyPr>
          <a:lstStyle/>
          <a:p>
            <a:pPr marL="514350" indent="-514350">
              <a:buSzPct val="80000"/>
              <a:buFont typeface="+mj-lt"/>
              <a:buAutoNum type="arabicPeriod" startAt="2"/>
            </a:pPr>
            <a:r>
              <a:rPr lang="en-US" dirty="0"/>
              <a:t>Now it shall come to pass in the latter days that the </a:t>
            </a:r>
            <a:r>
              <a:rPr lang="en-US" dirty="0">
                <a:highlight>
                  <a:srgbClr val="FFFF00"/>
                </a:highlight>
              </a:rPr>
              <a:t>mountain of the Lord’s house shall be established </a:t>
            </a:r>
            <a:r>
              <a:rPr lang="en-US" dirty="0"/>
              <a:t>on the top of the mountains, and shall be exalted above the hills; and </a:t>
            </a:r>
            <a:r>
              <a:rPr lang="en-US" dirty="0">
                <a:highlight>
                  <a:srgbClr val="FFFF00"/>
                </a:highlight>
              </a:rPr>
              <a:t>all nations shall flow to it</a:t>
            </a:r>
            <a:r>
              <a:rPr lang="en-US" dirty="0"/>
              <a:t>. </a:t>
            </a:r>
          </a:p>
          <a:p>
            <a:pPr marL="514350" indent="-514350">
              <a:buSzPct val="80000"/>
              <a:buFont typeface="+mj-lt"/>
              <a:buAutoNum type="arabicPeriod" startAt="2"/>
            </a:pPr>
            <a:r>
              <a:rPr lang="en-US" dirty="0"/>
              <a:t>Many people shall come and say, “Come, and let us go up to the mountain of the Lord, to the house of the God of Jacob; He will teach us His ways, and we shall walk in His paths.” </a:t>
            </a:r>
            <a:r>
              <a:rPr lang="en-US" dirty="0">
                <a:highlight>
                  <a:srgbClr val="FFFF00"/>
                </a:highlight>
              </a:rPr>
              <a:t>For out of Zion shall go forth the law, and the word of the Lord from Jerusalem</a:t>
            </a:r>
            <a:r>
              <a:rPr lang="en-US" dirty="0"/>
              <a:t>. </a:t>
            </a:r>
          </a:p>
          <a:p>
            <a:pPr marL="514350" indent="-514350">
              <a:buSzPct val="80000"/>
              <a:buFont typeface="+mj-lt"/>
              <a:buAutoNum type="arabicPeriod" startAt="2"/>
            </a:pPr>
            <a:r>
              <a:rPr lang="en-US" dirty="0">
                <a:highlight>
                  <a:srgbClr val="FFFF00"/>
                </a:highlight>
              </a:rPr>
              <a:t>He shall judge between the nations, and rebuke many people</a:t>
            </a:r>
            <a:r>
              <a:rPr lang="en-US" dirty="0"/>
              <a:t>; they shall beat their swords into plowshares, and their spears into pruning hooks; nation shall not lift up sword against nation, neither shall they learn war anymore. </a:t>
            </a:r>
          </a:p>
          <a:p>
            <a:pPr marL="0" indent="0" algn="r">
              <a:buSzPct val="80000"/>
              <a:buNone/>
            </a:pPr>
            <a:r>
              <a:rPr lang="en-US" dirty="0"/>
              <a:t>Isaiah 2:2-4</a:t>
            </a:r>
          </a:p>
          <a:p>
            <a:pPr marL="514350" indent="-514350">
              <a:buSzPct val="80000"/>
              <a:buFont typeface="+mj-lt"/>
              <a:buAutoNum type="arabicPeriod" startAt="2"/>
            </a:pPr>
            <a:endParaRPr lang="en-US" dirty="0"/>
          </a:p>
        </p:txBody>
      </p:sp>
    </p:spTree>
    <p:extLst>
      <p:ext uri="{BB962C8B-B14F-4D97-AF65-F5344CB8AC3E}">
        <p14:creationId xmlns:p14="http://schemas.microsoft.com/office/powerpoint/2010/main" val="1756287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6603</TotalTime>
  <Words>1792</Words>
  <Application>Microsoft Office PowerPoint</Application>
  <PresentationFormat>On-screen Show (4:3)</PresentationFormat>
  <Paragraphs>87</Paragraphs>
  <Slides>21</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21</vt:i4>
      </vt:variant>
    </vt:vector>
  </HeadingPairs>
  <TitlesOfParts>
    <vt:vector size="29" baseType="lpstr">
      <vt:lpstr>Aptos</vt:lpstr>
      <vt:lpstr>Aptos Display</vt:lpstr>
      <vt:lpstr>Arial</vt:lpstr>
      <vt:lpstr>Calibri</vt:lpstr>
      <vt:lpstr>Century Gothic</vt:lpstr>
      <vt:lpstr>Wingdings 3</vt:lpstr>
      <vt:lpstr>2_Ion Boardroom</vt:lpstr>
      <vt:lpstr>1_Office Theme</vt:lpstr>
      <vt:lpstr>The Prophetic Origin of the Lord’s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 When? </vt:lpstr>
      <vt:lpstr>2. Where? </vt:lpstr>
      <vt:lpstr>3. Who? </vt:lpstr>
      <vt:lpstr>4. What Happened? </vt:lpstr>
      <vt:lpstr>4. What Happened? </vt:lpstr>
      <vt:lpstr>4. What Happened? </vt:lpstr>
      <vt:lpstr>4. What Happened? </vt:lpstr>
      <vt:lpstr>4. What Happened? </vt:lpstr>
      <vt:lpstr>4. What Happened? </vt:lpstr>
      <vt:lpstr>Isaiah 2:2-4 is fulfilled in Acts 2</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281</cp:revision>
  <dcterms:created xsi:type="dcterms:W3CDTF">2008-03-16T18:22:36Z</dcterms:created>
  <dcterms:modified xsi:type="dcterms:W3CDTF">2025-03-09T19:32:35Z</dcterms:modified>
</cp:coreProperties>
</file>