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</p:sldMasterIdLst>
  <p:notesMasterIdLst>
    <p:notesMasterId r:id="rId21"/>
  </p:notesMasterIdLst>
  <p:sldIdLst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  <p:sldId id="766" r:id="rId12"/>
    <p:sldId id="767" r:id="rId13"/>
    <p:sldId id="768" r:id="rId14"/>
    <p:sldId id="769" r:id="rId15"/>
    <p:sldId id="770" r:id="rId16"/>
    <p:sldId id="771" r:id="rId17"/>
    <p:sldId id="772" r:id="rId18"/>
    <p:sldId id="773" r:id="rId19"/>
    <p:sldId id="7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Opening song" id="{0654DAB5-AE50-44A2-8AF8-8E0510C8D86D}">
          <p14:sldIdLst/>
        </p14:section>
        <p14:section name="Prayer" id="{AA7EF9D7-2C1A-4A9E-B897-034327F9C43B}">
          <p14:sldIdLst/>
        </p14:section>
        <p14:section name="Scripture Reading" id="{9A28BFB2-9F46-438F-AEE7-B3FFCE5D145F}">
          <p14:sldIdLst/>
        </p14:section>
        <p14:section name="Song(s)" id="{F8F9A752-988C-4EE5-973C-DF67270C0D70}">
          <p14:sldIdLst/>
        </p14:section>
        <p14:section name="Lord's Supper" id="{EF0736C1-8E37-46BA-BF55-85A1B1056937}">
          <p14:sldIdLst/>
        </p14:section>
        <p14:section name="Song" id="{233B487B-5101-4156-A243-A60B2BC2DFE3}">
          <p14:sldIdLst/>
        </p14:section>
        <p14:section name="Sermon" id="{ECE0CD35-CB87-435B-8717-E0A7CD30F08D}">
          <p14:sldIdLst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  <p14:sldId id="774"/>
          </p14:sldIdLst>
        </p14:section>
        <p14:section name="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61" autoAdjust="0"/>
    <p:restoredTop sz="33166" autoAdjust="0"/>
  </p:normalViewPr>
  <p:slideViewPr>
    <p:cSldViewPr>
      <p:cViewPr varScale="1">
        <p:scale>
          <a:sx n="69" d="100"/>
          <a:sy n="69" d="100"/>
        </p:scale>
        <p:origin x="1488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50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7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2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9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60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74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06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51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8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1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4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3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30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DE57E1-2A57-4C54-9A2B-C4D5D90A5AC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FB3E4-B5B2-426C-AD0F-FD139FDE6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8742-E2C6-A68E-0824-66E19843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3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C87AE-993E-4278-EB79-D7C407EE5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3505-98D4-FC81-A08A-025D23A2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39A0-45B5-47B7-FA5D-00F263A7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96% of teens report using the internet daily. </a:t>
            </a:r>
          </a:p>
          <a:p>
            <a:r>
              <a:rPr lang="en-US" dirty="0"/>
              <a:t>46% of teens say they are online almost constantly.</a:t>
            </a:r>
          </a:p>
          <a:p>
            <a:r>
              <a:rPr lang="en-US" dirty="0"/>
              <a:t>44% of teens say they feel anxious without their phones.</a:t>
            </a:r>
          </a:p>
        </p:txBody>
      </p:sp>
      <p:pic>
        <p:nvPicPr>
          <p:cNvPr id="6148" name="Picture 4" descr="3 Tips on How to Manage Smartphone Use With Your Teenager | Healthy Living">
            <a:extLst>
              <a:ext uri="{FF2B5EF4-FFF2-40B4-BE49-F238E27FC236}">
                <a16:creationId xmlns:a16="http://schemas.microsoft.com/office/drawing/2014/main" id="{F13ACEED-6C69-4AAB-45E7-0C769FD0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56" y="3732990"/>
            <a:ext cx="5078186" cy="27598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482A5-3E1D-13F2-FAB4-5CBA21747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BCE7-C0FE-D392-ADE2-0866E967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9030-FEFA-5852-78CC-A4DC6A7D4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On average, people spend 5 hours a day on their smart phones. </a:t>
            </a:r>
          </a:p>
          <a:p>
            <a:r>
              <a:rPr lang="en-US" dirty="0"/>
              <a:t>47% of parents say they spend too much time on their smart phones. </a:t>
            </a:r>
          </a:p>
          <a:p>
            <a:r>
              <a:rPr lang="en-US" dirty="0"/>
              <a:t>46% of teens say their parent is at least sometimes distracted by their phone when they’re trying to talk to them.</a:t>
            </a:r>
          </a:p>
          <a:p>
            <a:r>
              <a:rPr lang="en-US" dirty="0"/>
              <a:t>Half of parents use their phone while driving with their children in their vehicles. </a:t>
            </a:r>
          </a:p>
        </p:txBody>
      </p:sp>
    </p:spTree>
    <p:extLst>
      <p:ext uri="{BB962C8B-B14F-4D97-AF65-F5344CB8AC3E}">
        <p14:creationId xmlns:p14="http://schemas.microsoft.com/office/powerpoint/2010/main" val="18059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9A12-CC54-881C-D7C8-1FD52673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2. Decreased Face-to-Face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A6C15-FE95-78EE-7426-E8E0CF3F2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Nurturing the marriage relationship requires time spent together with one another. </a:t>
            </a:r>
          </a:p>
          <a:p>
            <a:r>
              <a:rPr lang="en-US" dirty="0"/>
              <a:t>1 Corinthians 7:2-5</a:t>
            </a:r>
          </a:p>
        </p:txBody>
      </p:sp>
      <p:pic>
        <p:nvPicPr>
          <p:cNvPr id="1026" name="Picture 2" descr="Smartphones and Relationships | Redwood Family Therapy">
            <a:extLst>
              <a:ext uri="{FF2B5EF4-FFF2-40B4-BE49-F238E27FC236}">
                <a16:creationId xmlns:a16="http://schemas.microsoft.com/office/drawing/2014/main" id="{575ED4CE-B048-9B78-C1BE-2EDD44DE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85" y="3113089"/>
            <a:ext cx="4085165" cy="30638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5C99B-8593-4C33-4AE1-C71FA1811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4846-4314-CE41-7E8F-2B850D0A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2. Decreased Face-to-Face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6896-0D95-71AD-7F9A-F3E94EEA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1086"/>
            <a:ext cx="7886700" cy="4565877"/>
          </a:xfrm>
        </p:spPr>
        <p:txBody>
          <a:bodyPr/>
          <a:lstStyle/>
          <a:p>
            <a:r>
              <a:rPr lang="en-US" dirty="0"/>
              <a:t>Parenting requires time and personal interaction. </a:t>
            </a:r>
          </a:p>
          <a:p>
            <a:r>
              <a:rPr lang="en-US" i="1" dirty="0"/>
              <a:t>“bring them up in the training and admonition of the Lord” </a:t>
            </a:r>
            <a:r>
              <a:rPr lang="en-US" dirty="0"/>
              <a:t>(Eph. 6:4). </a:t>
            </a:r>
          </a:p>
        </p:txBody>
      </p:sp>
      <p:pic>
        <p:nvPicPr>
          <p:cNvPr id="7172" name="Picture 4" descr="When Parents Spend Too Much Time On Their Phones">
            <a:extLst>
              <a:ext uri="{FF2B5EF4-FFF2-40B4-BE49-F238E27FC236}">
                <a16:creationId xmlns:a16="http://schemas.microsoft.com/office/drawing/2014/main" id="{C10F36B0-4766-97BC-CDA1-A009B2A5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328988"/>
            <a:ext cx="4286250" cy="28479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52AF-EA2F-D0F9-D7E6-C1EEB2021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3817"/>
          </a:xfrm>
        </p:spPr>
        <p:txBody>
          <a:bodyPr/>
          <a:lstStyle/>
          <a:p>
            <a:pPr algn="ctr"/>
            <a:r>
              <a:rPr lang="en-US" b="1" dirty="0"/>
              <a:t>3.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D3C3F-E255-678D-A69D-D66794EF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1086"/>
            <a:ext cx="7886700" cy="4565877"/>
          </a:xfrm>
        </p:spPr>
        <p:txBody>
          <a:bodyPr/>
          <a:lstStyle/>
          <a:p>
            <a:r>
              <a:rPr lang="en-US" dirty="0"/>
              <a:t>4 in 10 parents say it’s hard to manage how much time their teen spends on their phone.</a:t>
            </a:r>
          </a:p>
          <a:p>
            <a:r>
              <a:rPr lang="en-US" dirty="0"/>
              <a:t>4 in 10 parents and teens report regularly arguing with one another about this subject. </a:t>
            </a:r>
          </a:p>
          <a:p>
            <a:r>
              <a:rPr lang="en-US" dirty="0"/>
              <a:t>Half of parents say </a:t>
            </a:r>
            <a:br>
              <a:rPr lang="en-US" dirty="0"/>
            </a:br>
            <a:r>
              <a:rPr lang="en-US" dirty="0"/>
              <a:t>they have looked </a:t>
            </a:r>
            <a:br>
              <a:rPr lang="en-US" dirty="0"/>
            </a:br>
            <a:r>
              <a:rPr lang="en-US" dirty="0"/>
              <a:t>through their </a:t>
            </a:r>
            <a:br>
              <a:rPr lang="en-US" dirty="0"/>
            </a:br>
            <a:r>
              <a:rPr lang="en-US" dirty="0"/>
              <a:t>teens’ phone. </a:t>
            </a:r>
          </a:p>
        </p:txBody>
      </p:sp>
      <p:pic>
        <p:nvPicPr>
          <p:cNvPr id="9218" name="Picture 2" descr="6 Steps for Defusing Screen Arguments with Teenagers">
            <a:extLst>
              <a:ext uri="{FF2B5EF4-FFF2-40B4-BE49-F238E27FC236}">
                <a16:creationId xmlns:a16="http://schemas.microsoft.com/office/drawing/2014/main" id="{3CE27DCA-B918-2C20-7AF3-C51DCE56B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21" y="3688865"/>
            <a:ext cx="4093029" cy="28040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778B-9A93-955B-FE69-EEFB3F74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0017"/>
          </a:xfrm>
        </p:spPr>
        <p:txBody>
          <a:bodyPr/>
          <a:lstStyle/>
          <a:p>
            <a:pPr algn="ctr"/>
            <a:r>
              <a:rPr lang="en-US" b="1" dirty="0"/>
              <a:t>4.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DBF6B-7400-FC2D-1635-B7DD36E3C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Anxiety and Depression</a:t>
            </a:r>
          </a:p>
          <a:p>
            <a:r>
              <a:rPr lang="en-US" dirty="0"/>
              <a:t>Body Image Issues</a:t>
            </a:r>
          </a:p>
          <a:p>
            <a:r>
              <a:rPr lang="en-US" dirty="0"/>
              <a:t>Cyberbullying</a:t>
            </a:r>
          </a:p>
          <a:p>
            <a:r>
              <a:rPr lang="en-US" dirty="0"/>
              <a:t>Isolation</a:t>
            </a:r>
          </a:p>
        </p:txBody>
      </p:sp>
      <p:pic>
        <p:nvPicPr>
          <p:cNvPr id="4100" name="Picture 4" descr="We Should Protect Our Youth From Social Media">
            <a:extLst>
              <a:ext uri="{FF2B5EF4-FFF2-40B4-BE49-F238E27FC236}">
                <a16:creationId xmlns:a16="http://schemas.microsoft.com/office/drawing/2014/main" id="{56F8388F-0AEE-22CE-B1B4-F2EB6AC1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2" y="3004456"/>
            <a:ext cx="3385457" cy="33854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yberbullying: What schools and teachers can do">
            <a:extLst>
              <a:ext uri="{FF2B5EF4-FFF2-40B4-BE49-F238E27FC236}">
                <a16:creationId xmlns:a16="http://schemas.microsoft.com/office/drawing/2014/main" id="{7745D86A-0EAD-C5F0-5E3B-8A503D226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353" y="4082143"/>
            <a:ext cx="4101438" cy="230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62EB-5459-3CD7-1355-67D0B850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9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5. Exposure to Negative Influencers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0DE1-9668-CAE1-BA23-59093CFA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90" y="1654629"/>
            <a:ext cx="4465864" cy="4522334"/>
          </a:xfrm>
        </p:spPr>
        <p:txBody>
          <a:bodyPr/>
          <a:lstStyle/>
          <a:p>
            <a:r>
              <a:rPr lang="en-US" dirty="0"/>
              <a:t>“My son, if sinners entice you, do not consent… </a:t>
            </a:r>
            <a:br>
              <a:rPr lang="en-US" dirty="0"/>
            </a:br>
            <a:r>
              <a:rPr lang="en-US" dirty="0"/>
              <a:t>do not walk in the way with them, keep your foot from their path” (Prov. 1:10, 15). </a:t>
            </a:r>
          </a:p>
          <a:p>
            <a:r>
              <a:rPr lang="en-US" dirty="0"/>
              <a:t>“Do not be deceived: </a:t>
            </a:r>
            <a:br>
              <a:rPr lang="en-US" dirty="0"/>
            </a:br>
            <a:r>
              <a:rPr lang="en-US" dirty="0"/>
              <a:t>‘Evil company corrupts good habits’” (1 Cor. 15:33). </a:t>
            </a:r>
          </a:p>
          <a:p>
            <a:endParaRPr lang="en-US" dirty="0"/>
          </a:p>
        </p:txBody>
      </p:sp>
      <p:pic>
        <p:nvPicPr>
          <p:cNvPr id="5122" name="Picture 2" descr="Social media provides vital lifeline for youth mental health, reveals  ReachOut study | Mi3">
            <a:extLst>
              <a:ext uri="{FF2B5EF4-FFF2-40B4-BE49-F238E27FC236}">
                <a16:creationId xmlns:a16="http://schemas.microsoft.com/office/drawing/2014/main" id="{247AFB87-74F8-130E-DD37-BF78B059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42" y="1737742"/>
            <a:ext cx="3509168" cy="350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ADC65-64F8-B872-B86E-F66A1397E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56F9-DE6F-7766-3DE2-EB30AFFBE6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/>
              <a:t>The Impact of Smart Devices and Social Media on the Family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C0E2B-98B1-5F91-B10F-E141154E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16629"/>
            <a:ext cx="7886700" cy="3760334"/>
          </a:xfrm>
        </p:spPr>
        <p:txBody>
          <a:bodyPr/>
          <a:lstStyle/>
          <a:p>
            <a:r>
              <a:rPr lang="en-US" dirty="0"/>
              <a:t>“Our use of any technological device should be funneled through the grid of whether the item in question is training us for righteousness or unrighteousness” </a:t>
            </a:r>
            <a:r>
              <a:rPr lang="en-US" sz="2000" dirty="0"/>
              <a:t>(Walker, “What Do I Say When…” 110).</a:t>
            </a:r>
          </a:p>
          <a:p>
            <a:endParaRPr lang="en-US" sz="900" dirty="0"/>
          </a:p>
          <a:p>
            <a:r>
              <a:rPr lang="en-US" b="1" dirty="0"/>
              <a:t>“Therefore, whether you eat or drink, or whatever you do, do all to the glory of God” </a:t>
            </a:r>
            <a:br>
              <a:rPr lang="en-US" b="1" dirty="0"/>
            </a:br>
            <a:r>
              <a:rPr lang="en-US" b="1" dirty="0"/>
              <a:t>(1 Cor. 10:31).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0B28-E4B8-6F1C-8542-34A86A322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Improvement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32D05-E2B2-4399-01DE-51302B5380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NATIONAL BIBLE DAY - January 27, 2025 - National Today">
            <a:extLst>
              <a:ext uri="{FF2B5EF4-FFF2-40B4-BE49-F238E27FC236}">
                <a16:creationId xmlns:a16="http://schemas.microsoft.com/office/drawing/2014/main" id="{FAC3957A-082C-34BB-F64A-12E9F063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9144000" cy="6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me Improvement Mobile Cliparts">
            <a:extLst>
              <a:ext uri="{FF2B5EF4-FFF2-40B4-BE49-F238E27FC236}">
                <a16:creationId xmlns:a16="http://schemas.microsoft.com/office/drawing/2014/main" id="{8DC9A4F4-2DB7-19D7-C8AC-CCAF741A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9" y="362837"/>
            <a:ext cx="7245501" cy="37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5500-E9CB-7293-6E78-F0F3534C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753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The Impact of Smart Devices and Social Media on the Family</a:t>
            </a:r>
          </a:p>
        </p:txBody>
      </p:sp>
      <p:pic>
        <p:nvPicPr>
          <p:cNvPr id="2050" name="Picture 2" descr="This is what my family is doing with smartphones and tablets, and why">
            <a:extLst>
              <a:ext uri="{FF2B5EF4-FFF2-40B4-BE49-F238E27FC236}">
                <a16:creationId xmlns:a16="http://schemas.microsoft.com/office/drawing/2014/main" id="{9BFA51AC-CABC-1391-C122-AC79DB90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72394"/>
            <a:ext cx="7886700" cy="39433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D7AF-071D-19CF-0EA9-9E42C97C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7617"/>
          </a:xfrm>
        </p:spPr>
        <p:txBody>
          <a:bodyPr/>
          <a:lstStyle/>
          <a:p>
            <a:pPr algn="ctr"/>
            <a:r>
              <a:rPr lang="en-US" b="1" dirty="0"/>
              <a:t>Smart Devices/Phones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22EDE-C2C9-23F8-8D2E-FE3546F0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79" y="1426029"/>
            <a:ext cx="3714750" cy="4750934"/>
          </a:xfrm>
        </p:spPr>
        <p:txBody>
          <a:bodyPr/>
          <a:lstStyle/>
          <a:p>
            <a:r>
              <a:rPr lang="en-US" dirty="0"/>
              <a:t>Communication</a:t>
            </a:r>
          </a:p>
          <a:p>
            <a:r>
              <a:rPr lang="en-US" dirty="0"/>
              <a:t>Navigation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Shopping</a:t>
            </a:r>
          </a:p>
          <a:p>
            <a:r>
              <a:rPr lang="en-US" dirty="0"/>
              <a:t>Gaming</a:t>
            </a:r>
          </a:p>
          <a:p>
            <a:r>
              <a:rPr lang="en-US" dirty="0"/>
              <a:t>Utilities</a:t>
            </a:r>
          </a:p>
          <a:p>
            <a:r>
              <a:rPr lang="en-US" dirty="0"/>
              <a:t>Virtual Assistant</a:t>
            </a:r>
          </a:p>
          <a:p>
            <a:r>
              <a:rPr lang="en-US" dirty="0"/>
              <a:t>Social Media</a:t>
            </a:r>
          </a:p>
        </p:txBody>
      </p:sp>
      <p:pic>
        <p:nvPicPr>
          <p:cNvPr id="4098" name="Picture 2" descr="Protect Your Child from Social Media Addiction">
            <a:extLst>
              <a:ext uri="{FF2B5EF4-FFF2-40B4-BE49-F238E27FC236}">
                <a16:creationId xmlns:a16="http://schemas.microsoft.com/office/drawing/2014/main" id="{54383C65-98F8-5D54-53E8-560A389B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2300510"/>
            <a:ext cx="3981450" cy="27336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7BE3A-5ED8-1344-6520-1CDF723C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2629"/>
            <a:ext cx="7886700" cy="5284334"/>
          </a:xfrm>
        </p:spPr>
        <p:txBody>
          <a:bodyPr/>
          <a:lstStyle/>
          <a:p>
            <a:r>
              <a:rPr lang="en-US" b="1" dirty="0"/>
              <a:t>Media</a:t>
            </a:r>
            <a:r>
              <a:rPr lang="en-US" dirty="0"/>
              <a:t>: “the transmission of information from a source to a recipient.</a:t>
            </a:r>
          </a:p>
          <a:p>
            <a:r>
              <a:rPr lang="en-US" b="1" dirty="0"/>
              <a:t>Social Media</a:t>
            </a:r>
            <a:r>
              <a:rPr lang="en-US" dirty="0"/>
              <a:t>: “instantaneous electronic social communication (sharing of personal information) where a transfer of information takes place with two or more people.” </a:t>
            </a:r>
          </a:p>
        </p:txBody>
      </p:sp>
      <p:pic>
        <p:nvPicPr>
          <p:cNvPr id="1026" name="Picture 2" descr="Best 10 Social Media Marketing Platforms in India For Business in 2024">
            <a:extLst>
              <a:ext uri="{FF2B5EF4-FFF2-40B4-BE49-F238E27FC236}">
                <a16:creationId xmlns:a16="http://schemas.microsoft.com/office/drawing/2014/main" id="{05FDF4FA-CB9B-1434-923B-4C57FCCF3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7"/>
          <a:stretch/>
        </p:blipFill>
        <p:spPr bwMode="auto">
          <a:xfrm>
            <a:off x="1612446" y="3653590"/>
            <a:ext cx="5919107" cy="30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7371D6-B9CE-FCEE-6B39-FE1829682D84}"/>
              </a:ext>
            </a:extLst>
          </p:cNvPr>
          <p:cNvSpPr/>
          <p:nvPr/>
        </p:nvSpPr>
        <p:spPr>
          <a:xfrm>
            <a:off x="2797629" y="3897086"/>
            <a:ext cx="925285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4665B-FE7E-2717-CDEB-90B16DCB5935}"/>
              </a:ext>
            </a:extLst>
          </p:cNvPr>
          <p:cNvSpPr/>
          <p:nvPr/>
        </p:nvSpPr>
        <p:spPr>
          <a:xfrm>
            <a:off x="4506688" y="3929740"/>
            <a:ext cx="925285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D0480-7E5E-8F0B-3B15-D3A3BC33BFE4}"/>
              </a:ext>
            </a:extLst>
          </p:cNvPr>
          <p:cNvSpPr/>
          <p:nvPr/>
        </p:nvSpPr>
        <p:spPr>
          <a:xfrm>
            <a:off x="6411686" y="3897086"/>
            <a:ext cx="925285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7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EB43-9773-8DED-9A35-71C66A0D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4960"/>
          </a:xfrm>
        </p:spPr>
        <p:txBody>
          <a:bodyPr/>
          <a:lstStyle/>
          <a:p>
            <a:pPr algn="ctr"/>
            <a:r>
              <a:rPr lang="en-US" b="1" dirty="0"/>
              <a:t>Benefits of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4D86-EFDF-EC48-A757-F7A020676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8941"/>
            <a:ext cx="7886700" cy="5268686"/>
          </a:xfrm>
        </p:spPr>
        <p:txBody>
          <a:bodyPr/>
          <a:lstStyle/>
          <a:p>
            <a:r>
              <a:rPr lang="en-US" dirty="0"/>
              <a:t>Maintaining Relationships</a:t>
            </a:r>
          </a:p>
          <a:p>
            <a:r>
              <a:rPr lang="en-US" dirty="0"/>
              <a:t>Creative Expression</a:t>
            </a:r>
          </a:p>
          <a:p>
            <a:r>
              <a:rPr lang="en-US" dirty="0"/>
              <a:t>Community Building</a:t>
            </a:r>
          </a:p>
          <a:p>
            <a:r>
              <a:rPr lang="en-US" dirty="0"/>
              <a:t>Information Sharing</a:t>
            </a:r>
          </a:p>
          <a:p>
            <a:r>
              <a:rPr lang="en-US" dirty="0"/>
              <a:t>Personal Branding</a:t>
            </a:r>
          </a:p>
          <a:p>
            <a:r>
              <a:rPr lang="en-US" dirty="0"/>
              <a:t>Business Opportunities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Advocacy and Activism</a:t>
            </a:r>
          </a:p>
          <a:p>
            <a:r>
              <a:rPr lang="en-US" dirty="0"/>
              <a:t>Learning and Education</a:t>
            </a:r>
          </a:p>
          <a:p>
            <a:r>
              <a:rPr lang="en-US" dirty="0"/>
              <a:t>Entertainment and Leisure</a:t>
            </a:r>
          </a:p>
        </p:txBody>
      </p:sp>
      <p:pic>
        <p:nvPicPr>
          <p:cNvPr id="2050" name="Picture 2" descr="Facebook Like Logo PNG Transparent &amp; SVG Vector - Freebie Supply">
            <a:extLst>
              <a:ext uri="{FF2B5EF4-FFF2-40B4-BE49-F238E27FC236}">
                <a16:creationId xmlns:a16="http://schemas.microsoft.com/office/drawing/2014/main" id="{27B13638-E558-C78A-AC54-99C28D07C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36" y="2542209"/>
            <a:ext cx="2776399" cy="27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8D00-E73E-6059-4200-99D820D2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204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Negative Impact on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061E9-C9C9-76D0-4C45-BA38CC85E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 startAt="18"/>
            </a:pPr>
            <a:r>
              <a:rPr lang="en-US" dirty="0">
                <a:solidFill>
                  <a:schemeClr val="bg1"/>
                </a:solidFill>
              </a:rPr>
              <a:t>Wives, submit to your own husbands, as is fitting in the Lord. </a:t>
            </a:r>
          </a:p>
          <a:p>
            <a:pPr marL="514350" indent="-514350">
              <a:buSzPct val="80000"/>
              <a:buFont typeface="+mj-lt"/>
              <a:buAutoNum type="arabicPeriod" startAt="18"/>
            </a:pPr>
            <a:r>
              <a:rPr lang="en-US" dirty="0">
                <a:solidFill>
                  <a:schemeClr val="bg1"/>
                </a:solidFill>
              </a:rPr>
              <a:t>Husbands, love your wives and do not be bitter toward them. </a:t>
            </a:r>
          </a:p>
          <a:p>
            <a:pPr marL="514350" indent="-514350">
              <a:buSzPct val="80000"/>
              <a:buFont typeface="+mj-lt"/>
              <a:buAutoNum type="arabicPeriod" startAt="18"/>
            </a:pPr>
            <a:r>
              <a:rPr lang="en-US" dirty="0">
                <a:solidFill>
                  <a:schemeClr val="bg1"/>
                </a:solidFill>
              </a:rPr>
              <a:t>Children, obey your parents in all things, for this is well pleasing to the Lord. </a:t>
            </a:r>
          </a:p>
          <a:p>
            <a:pPr marL="514350" indent="-514350">
              <a:buSzPct val="80000"/>
              <a:buFont typeface="+mj-lt"/>
              <a:buAutoNum type="arabicPeriod" startAt="18"/>
            </a:pPr>
            <a:r>
              <a:rPr lang="en-US" dirty="0">
                <a:solidFill>
                  <a:schemeClr val="bg1"/>
                </a:solidFill>
              </a:rPr>
              <a:t>Fathers, do not provoke your children, lest they become discouraged. 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bg1"/>
                </a:solidFill>
              </a:rPr>
              <a:t>Colossians 3:18-21</a:t>
            </a:r>
          </a:p>
        </p:txBody>
      </p:sp>
    </p:spTree>
    <p:extLst>
      <p:ext uri="{BB962C8B-B14F-4D97-AF65-F5344CB8AC3E}">
        <p14:creationId xmlns:p14="http://schemas.microsoft.com/office/powerpoint/2010/main" val="218643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2277-C264-B162-7C3A-9BAE218E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914B8-C7BB-A131-32BA-C772009F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33" y="1825625"/>
            <a:ext cx="5583009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Platforms have been purposefully designed to become addictive to users. </a:t>
            </a:r>
          </a:p>
          <a:p>
            <a:r>
              <a:rPr lang="en-US" dirty="0"/>
              <a:t>They collect personal data and create algorithms to keep us engaged and scrolling. </a:t>
            </a:r>
          </a:p>
          <a:p>
            <a:r>
              <a:rPr lang="en-US" dirty="0"/>
              <a:t>Every “like,” comment, and share gives us a dose of dopamine, which causes us to share more content. </a:t>
            </a:r>
          </a:p>
          <a:p>
            <a:r>
              <a:rPr lang="en-US" dirty="0"/>
              <a:t>“Social-Validation Feedback Loop”</a:t>
            </a:r>
          </a:p>
        </p:txBody>
      </p:sp>
      <p:pic>
        <p:nvPicPr>
          <p:cNvPr id="3074" name="Picture 2" descr="Terms of Service: The Real Cost of Social Media [Book]">
            <a:extLst>
              <a:ext uri="{FF2B5EF4-FFF2-40B4-BE49-F238E27FC236}">
                <a16:creationId xmlns:a16="http://schemas.microsoft.com/office/drawing/2014/main" id="{F8301BAF-5EDD-8518-7B94-3F1D375D5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84" y="1825625"/>
            <a:ext cx="2816283" cy="435133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1CCA7-6D96-BE38-B8D6-F57F437BB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BD4B-BDB9-22CA-6435-E6E8F18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1.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E35BB-CB5D-21A8-B8CA-E1E75327D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“Fear of Missing Out” </a:t>
            </a:r>
          </a:p>
          <a:p>
            <a:r>
              <a:rPr lang="en-US" dirty="0"/>
              <a:t>When it feels like everyone else is on social media, we feel like we can’t log off of we will miss out on something important. </a:t>
            </a:r>
          </a:p>
          <a:p>
            <a:r>
              <a:rPr lang="en-US" dirty="0"/>
              <a:t>If we aren’t logged on and participating, we become “invisible.” </a:t>
            </a:r>
          </a:p>
        </p:txBody>
      </p:sp>
      <p:pic>
        <p:nvPicPr>
          <p:cNvPr id="4098" name="Picture 2" descr="What is FOMO and How to Deal with it? - GeeksforGeeks">
            <a:extLst>
              <a:ext uri="{FF2B5EF4-FFF2-40B4-BE49-F238E27FC236}">
                <a16:creationId xmlns:a16="http://schemas.microsoft.com/office/drawing/2014/main" id="{31106B7B-3ADB-DCB6-4E9C-E63E5F02B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/>
          <a:stretch/>
        </p:blipFill>
        <p:spPr bwMode="auto">
          <a:xfrm>
            <a:off x="3957735" y="4648200"/>
            <a:ext cx="4990321" cy="21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630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4_Office Theme</vt:lpstr>
      <vt:lpstr>6_Office Theme</vt:lpstr>
      <vt:lpstr>PowerPoint Presentation</vt:lpstr>
      <vt:lpstr>Home Improvement</vt:lpstr>
      <vt:lpstr>The Impact of Smart Devices and Social Media on the Family</vt:lpstr>
      <vt:lpstr>Smart Devices/Phones</vt:lpstr>
      <vt:lpstr>PowerPoint Presentation</vt:lpstr>
      <vt:lpstr>Benefits of Social Media</vt:lpstr>
      <vt:lpstr>Negative Impact on Family</vt:lpstr>
      <vt:lpstr>1. Addiction</vt:lpstr>
      <vt:lpstr>1. Addiction</vt:lpstr>
      <vt:lpstr>1. Addiction</vt:lpstr>
      <vt:lpstr>1. Addiction</vt:lpstr>
      <vt:lpstr>2. Decreased Face-to-Face Interaction</vt:lpstr>
      <vt:lpstr>2. Decreased Face-to-Face Interaction</vt:lpstr>
      <vt:lpstr>3. Conflict</vt:lpstr>
      <vt:lpstr>4. Mental Health</vt:lpstr>
      <vt:lpstr>5. Exposure to Negative Influencers</vt:lpstr>
      <vt:lpstr>The Impact of Smart Devices and Social Media on the Family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87</cp:revision>
  <dcterms:created xsi:type="dcterms:W3CDTF">2008-03-16T18:22:36Z</dcterms:created>
  <dcterms:modified xsi:type="dcterms:W3CDTF">2025-02-24T13:51:48Z</dcterms:modified>
</cp:coreProperties>
</file>