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59" r:id="rId2"/>
  </p:sldMasterIdLst>
  <p:notesMasterIdLst>
    <p:notesMasterId r:id="rId20"/>
  </p:notesMasterIdLst>
  <p:sldIdLst>
    <p:sldId id="259" r:id="rId3"/>
    <p:sldId id="256" r:id="rId4"/>
    <p:sldId id="257" r:id="rId5"/>
    <p:sldId id="262" r:id="rId6"/>
    <p:sldId id="263" r:id="rId7"/>
    <p:sldId id="264" r:id="rId8"/>
    <p:sldId id="265" r:id="rId9"/>
    <p:sldId id="266" r:id="rId10"/>
    <p:sldId id="267" r:id="rId11"/>
    <p:sldId id="268" r:id="rId12"/>
    <p:sldId id="270" r:id="rId13"/>
    <p:sldId id="269" r:id="rId14"/>
    <p:sldId id="261" r:id="rId15"/>
    <p:sldId id="271" r:id="rId16"/>
    <p:sldId id="272" r:id="rId17"/>
    <p:sldId id="273" r:id="rId18"/>
    <p:sldId id="75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259"/>
            <p14:sldId id="256"/>
            <p14:sldId id="257"/>
            <p14:sldId id="262"/>
            <p14:sldId id="263"/>
            <p14:sldId id="264"/>
            <p14:sldId id="265"/>
            <p14:sldId id="266"/>
            <p14:sldId id="267"/>
            <p14:sldId id="268"/>
            <p14:sldId id="270"/>
            <p14:sldId id="269"/>
            <p14:sldId id="261"/>
            <p14:sldId id="271"/>
            <p14:sldId id="272"/>
            <p14:sldId id="273"/>
            <p14:sldId id="756"/>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861" autoAdjust="0"/>
    <p:restoredTop sz="33166" autoAdjust="0"/>
  </p:normalViewPr>
  <p:slideViewPr>
    <p:cSldViewPr>
      <p:cViewPr varScale="1">
        <p:scale>
          <a:sx n="83" d="100"/>
          <a:sy n="83" d="100"/>
        </p:scale>
        <p:origin x="1301" y="77"/>
      </p:cViewPr>
      <p:guideLst>
        <p:guide orient="horz" pos="2160"/>
        <p:guide pos="2880"/>
      </p:guideLst>
    </p:cSldViewPr>
  </p:slideViewPr>
  <p:outlineViewPr>
    <p:cViewPr>
      <p:scale>
        <a:sx n="33" d="100"/>
        <a:sy n="33" d="100"/>
      </p:scale>
      <p:origin x="0" y="-19968"/>
    </p:cViewPr>
  </p:outlineViewPr>
  <p:notesTextViewPr>
    <p:cViewPr>
      <p:scale>
        <a:sx n="3" d="2"/>
        <a:sy n="3" d="2"/>
      </p:scale>
      <p:origin x="0" y="0"/>
    </p:cViewPr>
  </p:notesTextViewPr>
  <p:sorterViewPr>
    <p:cViewPr varScale="1">
      <p:scale>
        <a:sx n="1" d="1"/>
        <a:sy n="1" d="1"/>
      </p:scale>
      <p:origin x="0" y="-6797"/>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18445B8-3F48-4BA0-B0D8-A3BCD7AC4111}"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1758088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8445B8-3F48-4BA0-B0D8-A3BCD7AC4111}"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51837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8445B8-3F48-4BA0-B0D8-A3BCD7AC4111}"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3082489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18445B8-3F48-4BA0-B0D8-A3BCD7AC4111}"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23874759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8445B8-3F48-4BA0-B0D8-A3BCD7AC4111}"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2157678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8445B8-3F48-4BA0-B0D8-A3BCD7AC4111}"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29589799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8445B8-3F48-4BA0-B0D8-A3BCD7AC4111}" type="datetimeFigureOut">
              <a:rPr lang="en-US" smtClean="0"/>
              <a:t>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383687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8445B8-3F48-4BA0-B0D8-A3BCD7AC4111}" type="datetimeFigureOut">
              <a:rPr lang="en-US" smtClean="0"/>
              <a:t>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6316114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8445B8-3F48-4BA0-B0D8-A3BCD7AC4111}" type="datetimeFigureOut">
              <a:rPr lang="en-US" smtClean="0"/>
              <a:t>1/12/2025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25767034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8445B8-3F48-4BA0-B0D8-A3BCD7AC4111}" type="datetimeFigureOut">
              <a:rPr lang="en-US" smtClean="0"/>
              <a:t>1/12/2025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3754194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8445B8-3F48-4BA0-B0D8-A3BCD7AC4111}" type="datetimeFigureOut">
              <a:rPr lang="en-US" smtClean="0"/>
              <a:t>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3984428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8445B8-3F48-4BA0-B0D8-A3BCD7AC4111}"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4369824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8445B8-3F48-4BA0-B0D8-A3BCD7AC4111}" type="datetimeFigureOut">
              <a:rPr lang="en-US" smtClean="0"/>
              <a:t>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34028302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8445B8-3F48-4BA0-B0D8-A3BCD7AC4111}"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13929231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8445B8-3F48-4BA0-B0D8-A3BCD7AC4111}"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2604647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8445B8-3F48-4BA0-B0D8-A3BCD7AC4111}"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3978121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8445B8-3F48-4BA0-B0D8-A3BCD7AC4111}" type="datetimeFigureOut">
              <a:rPr lang="en-US" smtClean="0"/>
              <a:t>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524802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8445B8-3F48-4BA0-B0D8-A3BCD7AC4111}" type="datetimeFigureOut">
              <a:rPr lang="en-US" smtClean="0"/>
              <a:t>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1408107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8445B8-3F48-4BA0-B0D8-A3BCD7AC4111}" type="datetimeFigureOut">
              <a:rPr lang="en-US" smtClean="0"/>
              <a:t>1/12/2025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4076549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8445B8-3F48-4BA0-B0D8-A3BCD7AC4111}" type="datetimeFigureOut">
              <a:rPr lang="en-US" smtClean="0"/>
              <a:t>1/12/2025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1583430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8445B8-3F48-4BA0-B0D8-A3BCD7AC4111}" type="datetimeFigureOut">
              <a:rPr lang="en-US" smtClean="0"/>
              <a:t>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4007195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8445B8-3F48-4BA0-B0D8-A3BCD7AC4111}" type="datetimeFigureOut">
              <a:rPr lang="en-US" smtClean="0"/>
              <a:t>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D3E1A-4DF0-400D-AF01-C63CC7E964D7}" type="slidenum">
              <a:rPr lang="en-US" smtClean="0"/>
              <a:t>‹#›</a:t>
            </a:fld>
            <a:endParaRPr lang="en-US"/>
          </a:p>
        </p:txBody>
      </p:sp>
    </p:spTree>
    <p:extLst>
      <p:ext uri="{BB962C8B-B14F-4D97-AF65-F5344CB8AC3E}">
        <p14:creationId xmlns:p14="http://schemas.microsoft.com/office/powerpoint/2010/main" val="3902398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018445B8-3F48-4BA0-B0D8-A3BCD7AC4111}" type="datetimeFigureOut">
              <a:rPr lang="en-US" smtClean="0"/>
              <a:t>1/12/2025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DF0D3E1A-4DF0-400D-AF01-C63CC7E964D7}" type="slidenum">
              <a:rPr lang="en-US" smtClean="0"/>
              <a:t>‹#›</a:t>
            </a:fld>
            <a:endParaRPr lang="en-US"/>
          </a:p>
        </p:txBody>
      </p:sp>
    </p:spTree>
    <p:extLst>
      <p:ext uri="{BB962C8B-B14F-4D97-AF65-F5344CB8AC3E}">
        <p14:creationId xmlns:p14="http://schemas.microsoft.com/office/powerpoint/2010/main" val="3728221466"/>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18445B8-3F48-4BA0-B0D8-A3BCD7AC4111}" type="datetimeFigureOut">
              <a:rPr lang="en-US" smtClean="0"/>
              <a:t>1/12/2025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F0D3E1A-4DF0-400D-AF01-C63CC7E964D7}" type="slidenum">
              <a:rPr lang="en-US" smtClean="0"/>
              <a:t>‹#›</a:t>
            </a:fld>
            <a:endParaRPr lang="en-US"/>
          </a:p>
        </p:txBody>
      </p:sp>
    </p:spTree>
    <p:extLst>
      <p:ext uri="{BB962C8B-B14F-4D97-AF65-F5344CB8AC3E}">
        <p14:creationId xmlns:p14="http://schemas.microsoft.com/office/powerpoint/2010/main" val="1891873224"/>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5444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0695A2D3-5151-11FB-867D-E757C04A38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4FE4E9-C23B-13BA-EFA2-5D0B00800DAD}"/>
              </a:ext>
            </a:extLst>
          </p:cNvPr>
          <p:cNvSpPr>
            <a:spLocks noGrp="1"/>
          </p:cNvSpPr>
          <p:nvPr>
            <p:ph type="title"/>
          </p:nvPr>
        </p:nvSpPr>
        <p:spPr>
          <a:xfrm>
            <a:off x="628650" y="365126"/>
            <a:ext cx="7886700" cy="1552164"/>
          </a:xfrm>
        </p:spPr>
        <p:txBody>
          <a:bodyPr>
            <a:normAutofit/>
          </a:bodyPr>
          <a:lstStyle/>
          <a:p>
            <a:pPr algn="ctr"/>
            <a:r>
              <a:rPr lang="en-US" b="1" dirty="0"/>
              <a:t>The New Testament Sets Forth Boundaries (Landmarks)</a:t>
            </a:r>
          </a:p>
        </p:txBody>
      </p:sp>
      <p:sp>
        <p:nvSpPr>
          <p:cNvPr id="3" name="Content Placeholder 2">
            <a:extLst>
              <a:ext uri="{FF2B5EF4-FFF2-40B4-BE49-F238E27FC236}">
                <a16:creationId xmlns:a16="http://schemas.microsoft.com/office/drawing/2014/main" id="{E90108EE-BB30-BFCF-16B3-C8447D9158FF}"/>
              </a:ext>
            </a:extLst>
          </p:cNvPr>
          <p:cNvSpPr>
            <a:spLocks noGrp="1"/>
          </p:cNvSpPr>
          <p:nvPr>
            <p:ph idx="1"/>
          </p:nvPr>
        </p:nvSpPr>
        <p:spPr>
          <a:xfrm>
            <a:off x="628650" y="2182761"/>
            <a:ext cx="7886700" cy="3994202"/>
          </a:xfrm>
        </p:spPr>
        <p:txBody>
          <a:bodyPr>
            <a:normAutofit/>
          </a:bodyPr>
          <a:lstStyle/>
          <a:p>
            <a:r>
              <a:rPr lang="en-US" b="1" dirty="0"/>
              <a:t>“Brethren, join in </a:t>
            </a:r>
            <a:r>
              <a:rPr lang="en-US" b="1" dirty="0">
                <a:highlight>
                  <a:srgbClr val="FFFF00"/>
                </a:highlight>
              </a:rPr>
              <a:t>following my example</a:t>
            </a:r>
            <a:r>
              <a:rPr lang="en-US" b="1" dirty="0"/>
              <a:t>, and note those who so walk, as you have us for a </a:t>
            </a:r>
            <a:r>
              <a:rPr lang="en-US" b="1" dirty="0">
                <a:highlight>
                  <a:srgbClr val="FFFF00"/>
                </a:highlight>
              </a:rPr>
              <a:t>pattern</a:t>
            </a:r>
            <a:r>
              <a:rPr lang="en-US" b="1" dirty="0"/>
              <a:t>” (Phil. 3:17). </a:t>
            </a:r>
          </a:p>
          <a:p>
            <a:endParaRPr lang="en-US" sz="800" b="1" dirty="0"/>
          </a:p>
          <a:p>
            <a:r>
              <a:rPr lang="en-US" b="1" dirty="0"/>
              <a:t>“Therefore, brethren, stand fast and </a:t>
            </a:r>
            <a:r>
              <a:rPr lang="en-US" b="1" dirty="0">
                <a:highlight>
                  <a:srgbClr val="FFFF00"/>
                </a:highlight>
              </a:rPr>
              <a:t>hold the traditions which you were taught</a:t>
            </a:r>
            <a:r>
              <a:rPr lang="en-US" b="1" dirty="0"/>
              <a:t>, whether by word or our epistle” (2 Thess. 2:15). </a:t>
            </a:r>
          </a:p>
        </p:txBody>
      </p:sp>
    </p:spTree>
    <p:extLst>
      <p:ext uri="{BB962C8B-B14F-4D97-AF65-F5344CB8AC3E}">
        <p14:creationId xmlns:p14="http://schemas.microsoft.com/office/powerpoint/2010/main" val="4073082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8A6E4C9A-8FF3-D1BB-0E55-93CD3C8A7B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A908E7-03B7-900E-281C-5951A751236F}"/>
              </a:ext>
            </a:extLst>
          </p:cNvPr>
          <p:cNvSpPr>
            <a:spLocks noGrp="1"/>
          </p:cNvSpPr>
          <p:nvPr>
            <p:ph type="title"/>
          </p:nvPr>
        </p:nvSpPr>
        <p:spPr>
          <a:xfrm>
            <a:off x="628650" y="365126"/>
            <a:ext cx="7886700" cy="1552164"/>
          </a:xfrm>
        </p:spPr>
        <p:txBody>
          <a:bodyPr>
            <a:normAutofit/>
          </a:bodyPr>
          <a:lstStyle/>
          <a:p>
            <a:pPr algn="ctr"/>
            <a:r>
              <a:rPr lang="en-US" b="1" dirty="0"/>
              <a:t>The New Testament Sets Forth Boundaries (Landmarks)</a:t>
            </a:r>
          </a:p>
        </p:txBody>
      </p:sp>
      <p:sp>
        <p:nvSpPr>
          <p:cNvPr id="3" name="Content Placeholder 2">
            <a:extLst>
              <a:ext uri="{FF2B5EF4-FFF2-40B4-BE49-F238E27FC236}">
                <a16:creationId xmlns:a16="http://schemas.microsoft.com/office/drawing/2014/main" id="{7B7F3733-CFCA-7D80-AF63-FF25196247C9}"/>
              </a:ext>
            </a:extLst>
          </p:cNvPr>
          <p:cNvSpPr>
            <a:spLocks noGrp="1"/>
          </p:cNvSpPr>
          <p:nvPr>
            <p:ph idx="1"/>
          </p:nvPr>
        </p:nvSpPr>
        <p:spPr>
          <a:xfrm>
            <a:off x="628650" y="2182761"/>
            <a:ext cx="7886700" cy="3994202"/>
          </a:xfrm>
        </p:spPr>
        <p:txBody>
          <a:bodyPr>
            <a:normAutofit/>
          </a:bodyPr>
          <a:lstStyle/>
          <a:p>
            <a:r>
              <a:rPr lang="en-US" b="1" dirty="0"/>
              <a:t>“Whoever transgresses and does not abide in the doctrine of Christ does not have God. He who abides in the doctrine of Christ has both the Father and the Son” (2 John 9). </a:t>
            </a:r>
          </a:p>
        </p:txBody>
      </p:sp>
    </p:spTree>
    <p:extLst>
      <p:ext uri="{BB962C8B-B14F-4D97-AF65-F5344CB8AC3E}">
        <p14:creationId xmlns:p14="http://schemas.microsoft.com/office/powerpoint/2010/main" val="3433664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1A67A6B5-6BD6-C3C4-F47A-42AB130B00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C8C40F-5877-4038-4EDE-B0DBFD777882}"/>
              </a:ext>
            </a:extLst>
          </p:cNvPr>
          <p:cNvSpPr>
            <a:spLocks noGrp="1"/>
          </p:cNvSpPr>
          <p:nvPr>
            <p:ph type="title"/>
          </p:nvPr>
        </p:nvSpPr>
        <p:spPr>
          <a:xfrm>
            <a:off x="628650" y="365126"/>
            <a:ext cx="7886700" cy="1552164"/>
          </a:xfrm>
        </p:spPr>
        <p:txBody>
          <a:bodyPr>
            <a:normAutofit/>
          </a:bodyPr>
          <a:lstStyle/>
          <a:p>
            <a:pPr algn="ctr"/>
            <a:r>
              <a:rPr lang="en-US" b="1" dirty="0"/>
              <a:t>The New Testament Sets Forth Boundaries (Landmarks)</a:t>
            </a:r>
          </a:p>
        </p:txBody>
      </p:sp>
      <p:sp>
        <p:nvSpPr>
          <p:cNvPr id="3" name="Content Placeholder 2">
            <a:extLst>
              <a:ext uri="{FF2B5EF4-FFF2-40B4-BE49-F238E27FC236}">
                <a16:creationId xmlns:a16="http://schemas.microsoft.com/office/drawing/2014/main" id="{F7C6CED3-0044-03C0-B085-272E70541E63}"/>
              </a:ext>
            </a:extLst>
          </p:cNvPr>
          <p:cNvSpPr>
            <a:spLocks noGrp="1"/>
          </p:cNvSpPr>
          <p:nvPr>
            <p:ph idx="1"/>
          </p:nvPr>
        </p:nvSpPr>
        <p:spPr>
          <a:xfrm>
            <a:off x="628650" y="2182761"/>
            <a:ext cx="7886700" cy="3994202"/>
          </a:xfrm>
        </p:spPr>
        <p:txBody>
          <a:bodyPr>
            <a:normAutofit/>
          </a:bodyPr>
          <a:lstStyle/>
          <a:p>
            <a:r>
              <a:rPr lang="en-US" b="1" dirty="0"/>
              <a:t>“Whoever transgresses and does not abide in the doctrine of Christ does not have God. He who abides in the doctrine of Christ has both the Father and the Son” (2 John 9). </a:t>
            </a:r>
          </a:p>
        </p:txBody>
      </p:sp>
      <p:sp>
        <p:nvSpPr>
          <p:cNvPr id="4" name="Rectangle 3">
            <a:extLst>
              <a:ext uri="{FF2B5EF4-FFF2-40B4-BE49-F238E27FC236}">
                <a16:creationId xmlns:a16="http://schemas.microsoft.com/office/drawing/2014/main" id="{0A341242-709C-5C05-7120-7E2FD1B65C0F}"/>
              </a:ext>
            </a:extLst>
          </p:cNvPr>
          <p:cNvSpPr/>
          <p:nvPr/>
        </p:nvSpPr>
        <p:spPr>
          <a:xfrm>
            <a:off x="3072580" y="4198374"/>
            <a:ext cx="2998839" cy="2123768"/>
          </a:xfrm>
          <a:prstGeom prst="rect">
            <a:avLst/>
          </a:prstGeom>
          <a:solidFill>
            <a:schemeClr val="bg1"/>
          </a:solid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TextBox 4">
            <a:extLst>
              <a:ext uri="{FF2B5EF4-FFF2-40B4-BE49-F238E27FC236}">
                <a16:creationId xmlns:a16="http://schemas.microsoft.com/office/drawing/2014/main" id="{300022A3-A5EA-0912-2D66-CA99B6DAE4EB}"/>
              </a:ext>
            </a:extLst>
          </p:cNvPr>
          <p:cNvSpPr txBox="1"/>
          <p:nvPr/>
        </p:nvSpPr>
        <p:spPr>
          <a:xfrm>
            <a:off x="3352799" y="4503176"/>
            <a:ext cx="2428568" cy="156966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Doctrine </a:t>
            </a:r>
            <a:b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of </a:t>
            </a:r>
            <a:b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Christ</a:t>
            </a:r>
          </a:p>
        </p:txBody>
      </p:sp>
    </p:spTree>
    <p:extLst>
      <p:ext uri="{BB962C8B-B14F-4D97-AF65-F5344CB8AC3E}">
        <p14:creationId xmlns:p14="http://schemas.microsoft.com/office/powerpoint/2010/main" val="3987799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701F6-31A0-EDFB-2F8C-707F5426C2AD}"/>
              </a:ext>
            </a:extLst>
          </p:cNvPr>
          <p:cNvSpPr>
            <a:spLocks noGrp="1"/>
          </p:cNvSpPr>
          <p:nvPr>
            <p:ph type="title"/>
          </p:nvPr>
        </p:nvSpPr>
        <p:spPr/>
        <p:txBody>
          <a:bodyPr/>
          <a:lstStyle/>
          <a:p>
            <a:pPr algn="ctr"/>
            <a:r>
              <a:rPr lang="en-US" b="1" dirty="0"/>
              <a:t>Restoration Movement </a:t>
            </a:r>
          </a:p>
        </p:txBody>
      </p:sp>
      <p:sp>
        <p:nvSpPr>
          <p:cNvPr id="3" name="Content Placeholder 2">
            <a:extLst>
              <a:ext uri="{FF2B5EF4-FFF2-40B4-BE49-F238E27FC236}">
                <a16:creationId xmlns:a16="http://schemas.microsoft.com/office/drawing/2014/main" id="{C610E635-A8A3-A754-D509-51934365EC55}"/>
              </a:ext>
            </a:extLst>
          </p:cNvPr>
          <p:cNvSpPr>
            <a:spLocks noGrp="1"/>
          </p:cNvSpPr>
          <p:nvPr>
            <p:ph idx="1"/>
          </p:nvPr>
        </p:nvSpPr>
        <p:spPr/>
        <p:txBody>
          <a:bodyPr/>
          <a:lstStyle/>
          <a:p>
            <a:pPr marL="0" indent="0">
              <a:buNone/>
            </a:pPr>
            <a:r>
              <a:rPr lang="en-US" dirty="0"/>
              <a:t>1840’s – instrumental music, missionary societies</a:t>
            </a:r>
          </a:p>
          <a:p>
            <a:pPr marL="0" indent="0">
              <a:buNone/>
            </a:pPr>
            <a:r>
              <a:rPr lang="en-US" dirty="0"/>
              <a:t>1900’s – church support of colleges </a:t>
            </a:r>
          </a:p>
          <a:p>
            <a:pPr marL="0" indent="0">
              <a:buNone/>
            </a:pPr>
            <a:r>
              <a:rPr lang="en-US" dirty="0"/>
              <a:t>1940’s – sponsoring church arrangement, support 		of institutions, social gospel</a:t>
            </a:r>
          </a:p>
          <a:p>
            <a:pPr marL="0" indent="0">
              <a:buNone/>
            </a:pPr>
            <a:r>
              <a:rPr lang="en-US" dirty="0"/>
              <a:t>1980-90’s – divorce and remarriage</a:t>
            </a:r>
          </a:p>
          <a:p>
            <a:pPr marL="0" indent="0">
              <a:buNone/>
            </a:pPr>
            <a:r>
              <a:rPr lang="en-US" dirty="0"/>
              <a:t>Today – instrumental music, women preachers 			and elders</a:t>
            </a:r>
          </a:p>
        </p:txBody>
      </p:sp>
    </p:spTree>
    <p:extLst>
      <p:ext uri="{BB962C8B-B14F-4D97-AF65-F5344CB8AC3E}">
        <p14:creationId xmlns:p14="http://schemas.microsoft.com/office/powerpoint/2010/main" val="181040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52A10-E750-2224-AFF7-8394CC0E0002}"/>
              </a:ext>
            </a:extLst>
          </p:cNvPr>
          <p:cNvSpPr>
            <a:spLocks noGrp="1"/>
          </p:cNvSpPr>
          <p:nvPr>
            <p:ph type="title"/>
          </p:nvPr>
        </p:nvSpPr>
        <p:spPr/>
        <p:txBody>
          <a:bodyPr/>
          <a:lstStyle/>
          <a:p>
            <a:pPr algn="ctr"/>
            <a:r>
              <a:rPr lang="en-US" b="1" dirty="0"/>
              <a:t>Quail Springs church of Christ, Oklahoma City, OK</a:t>
            </a:r>
          </a:p>
        </p:txBody>
      </p:sp>
      <p:sp>
        <p:nvSpPr>
          <p:cNvPr id="3" name="Content Placeholder 2">
            <a:extLst>
              <a:ext uri="{FF2B5EF4-FFF2-40B4-BE49-F238E27FC236}">
                <a16:creationId xmlns:a16="http://schemas.microsoft.com/office/drawing/2014/main" id="{8176F425-DC80-6FF8-42E3-0414AC4D645E}"/>
              </a:ext>
            </a:extLst>
          </p:cNvPr>
          <p:cNvSpPr>
            <a:spLocks noGrp="1"/>
          </p:cNvSpPr>
          <p:nvPr>
            <p:ph idx="1"/>
          </p:nvPr>
        </p:nvSpPr>
        <p:spPr>
          <a:xfrm>
            <a:off x="628650" y="2025445"/>
            <a:ext cx="7886700" cy="4151518"/>
          </a:xfrm>
        </p:spPr>
        <p:txBody>
          <a:bodyPr/>
          <a:lstStyle/>
          <a:p>
            <a:r>
              <a:rPr lang="en-US" dirty="0"/>
              <a:t>Started using musical instruments Jan. 27, 2008. </a:t>
            </a:r>
          </a:p>
          <a:p>
            <a:r>
              <a:rPr lang="en-US" dirty="0"/>
              <a:t>Their young people had been using them in the building on Saturday nights. </a:t>
            </a:r>
          </a:p>
          <a:p>
            <a:r>
              <a:rPr lang="en-US" dirty="0"/>
              <a:t>Began exerting pressure on the elders to have the instrument in worship on Sunday mornings. </a:t>
            </a:r>
          </a:p>
          <a:p>
            <a:r>
              <a:rPr lang="en-US" dirty="0"/>
              <a:t>Fearing they would lose their young people, they made the change. </a:t>
            </a:r>
          </a:p>
        </p:txBody>
      </p:sp>
    </p:spTree>
    <p:extLst>
      <p:ext uri="{BB962C8B-B14F-4D97-AF65-F5344CB8AC3E}">
        <p14:creationId xmlns:p14="http://schemas.microsoft.com/office/powerpoint/2010/main" val="351517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14CED-C979-638C-F3CB-82084417B7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5023F9-42B3-8DA5-8A90-CB6E44738BE0}"/>
              </a:ext>
            </a:extLst>
          </p:cNvPr>
          <p:cNvSpPr>
            <a:spLocks noGrp="1"/>
          </p:cNvSpPr>
          <p:nvPr>
            <p:ph type="title"/>
          </p:nvPr>
        </p:nvSpPr>
        <p:spPr>
          <a:xfrm>
            <a:off x="628650" y="365126"/>
            <a:ext cx="7886700" cy="1552164"/>
          </a:xfrm>
        </p:spPr>
        <p:txBody>
          <a:bodyPr>
            <a:normAutofit/>
          </a:bodyPr>
          <a:lstStyle/>
          <a:p>
            <a:pPr algn="ctr"/>
            <a:r>
              <a:rPr lang="en-US" b="1" dirty="0"/>
              <a:t>The New Testament Sets Forth Boundaries for the Church</a:t>
            </a:r>
          </a:p>
        </p:txBody>
      </p:sp>
      <p:sp>
        <p:nvSpPr>
          <p:cNvPr id="3" name="Content Placeholder 2">
            <a:extLst>
              <a:ext uri="{FF2B5EF4-FFF2-40B4-BE49-F238E27FC236}">
                <a16:creationId xmlns:a16="http://schemas.microsoft.com/office/drawing/2014/main" id="{3093AF12-DF82-0B46-4BC0-71FC1F816A56}"/>
              </a:ext>
            </a:extLst>
          </p:cNvPr>
          <p:cNvSpPr>
            <a:spLocks noGrp="1"/>
          </p:cNvSpPr>
          <p:nvPr>
            <p:ph idx="1"/>
          </p:nvPr>
        </p:nvSpPr>
        <p:spPr>
          <a:xfrm>
            <a:off x="628650" y="2182761"/>
            <a:ext cx="7886700" cy="3994202"/>
          </a:xfrm>
        </p:spPr>
        <p:txBody>
          <a:bodyPr>
            <a:normAutofit/>
          </a:bodyPr>
          <a:lstStyle/>
          <a:p>
            <a:r>
              <a:rPr lang="en-US" b="1" dirty="0"/>
              <a:t>Membership </a:t>
            </a:r>
            <a:r>
              <a:rPr lang="en-US" dirty="0"/>
              <a:t>- saved people</a:t>
            </a:r>
          </a:p>
          <a:p>
            <a:r>
              <a:rPr lang="en-US" b="1" dirty="0"/>
              <a:t>Organization </a:t>
            </a:r>
            <a:r>
              <a:rPr lang="en-US" dirty="0"/>
              <a:t>- men as elders, deacons</a:t>
            </a:r>
          </a:p>
          <a:p>
            <a:r>
              <a:rPr lang="en-US" b="1" dirty="0"/>
              <a:t>Worship - </a:t>
            </a:r>
            <a:r>
              <a:rPr lang="en-US" dirty="0"/>
              <a:t>vocal praise, preaching, prayers 			Lord’s Supper, collection</a:t>
            </a:r>
          </a:p>
          <a:p>
            <a:r>
              <a:rPr lang="en-US" b="1" dirty="0"/>
              <a:t>Work </a:t>
            </a:r>
            <a:r>
              <a:rPr lang="en-US" dirty="0"/>
              <a:t>- edification, evangelism, benevolence</a:t>
            </a:r>
          </a:p>
          <a:p>
            <a:r>
              <a:rPr lang="en-US" b="1" dirty="0"/>
              <a:t>Purpose </a:t>
            </a:r>
            <a:r>
              <a:rPr lang="en-US" dirty="0"/>
              <a:t>- a spiritual family working </a:t>
            </a:r>
            <a:br>
              <a:rPr lang="en-US" dirty="0"/>
            </a:br>
            <a:r>
              <a:rPr lang="en-US" dirty="0"/>
              <a:t>		together to spread, uphold, and </a:t>
            </a:r>
            <a:br>
              <a:rPr lang="en-US" dirty="0"/>
            </a:br>
            <a:r>
              <a:rPr lang="en-US" dirty="0"/>
              <a:t>		defend the truth (1 Tim. 3:15). </a:t>
            </a:r>
          </a:p>
        </p:txBody>
      </p:sp>
    </p:spTree>
    <p:extLst>
      <p:ext uri="{BB962C8B-B14F-4D97-AF65-F5344CB8AC3E}">
        <p14:creationId xmlns:p14="http://schemas.microsoft.com/office/powerpoint/2010/main" val="1729468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E3E04-8DF5-C143-466F-E527D78AB776}"/>
            </a:ext>
          </a:extLst>
        </p:cNvPr>
        <p:cNvGrpSpPr/>
        <p:nvPr/>
      </p:nvGrpSpPr>
      <p:grpSpPr>
        <a:xfrm>
          <a:off x="0" y="0"/>
          <a:ext cx="0" cy="0"/>
          <a:chOff x="0" y="0"/>
          <a:chExt cx="0" cy="0"/>
        </a:xfrm>
      </p:grpSpPr>
      <p:pic>
        <p:nvPicPr>
          <p:cNvPr id="1026" name="Picture 2" descr="Remove Not The Ancient Landmarks">
            <a:extLst>
              <a:ext uri="{FF2B5EF4-FFF2-40B4-BE49-F238E27FC236}">
                <a16:creationId xmlns:a16="http://schemas.microsoft.com/office/drawing/2014/main" id="{56281820-66DE-7923-F191-196BD45244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55806"/>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76A2CF7F-7429-C929-1DD4-46A3AE22F1D4}"/>
              </a:ext>
            </a:extLst>
          </p:cNvPr>
          <p:cNvSpPr/>
          <p:nvPr/>
        </p:nvSpPr>
        <p:spPr>
          <a:xfrm>
            <a:off x="2851356" y="4994787"/>
            <a:ext cx="5938684" cy="1700981"/>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TextBox 2">
            <a:extLst>
              <a:ext uri="{FF2B5EF4-FFF2-40B4-BE49-F238E27FC236}">
                <a16:creationId xmlns:a16="http://schemas.microsoft.com/office/drawing/2014/main" id="{C0E61142-D178-1084-202F-654467DC5210}"/>
              </a:ext>
            </a:extLst>
          </p:cNvPr>
          <p:cNvSpPr txBox="1"/>
          <p:nvPr/>
        </p:nvSpPr>
        <p:spPr>
          <a:xfrm>
            <a:off x="3057831" y="5112775"/>
            <a:ext cx="5535562" cy="144655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Remove not the ancient landmark, which thy fathers have set.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Proverbs 22:28, KJV</a:t>
            </a:r>
          </a:p>
        </p:txBody>
      </p:sp>
    </p:spTree>
    <p:extLst>
      <p:ext uri="{BB962C8B-B14F-4D97-AF65-F5344CB8AC3E}">
        <p14:creationId xmlns:p14="http://schemas.microsoft.com/office/powerpoint/2010/main" val="253343309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9F778-B9B9-8025-BC89-E9A5E0739565}"/>
            </a:ext>
          </a:extLst>
        </p:cNvPr>
        <p:cNvGrpSpPr/>
        <p:nvPr/>
      </p:nvGrpSpPr>
      <p:grpSpPr>
        <a:xfrm>
          <a:off x="0" y="0"/>
          <a:ext cx="0" cy="0"/>
          <a:chOff x="0" y="0"/>
          <a:chExt cx="0" cy="0"/>
        </a:xfrm>
      </p:grpSpPr>
    </p:spTree>
    <p:extLst>
      <p:ext uri="{BB962C8B-B14F-4D97-AF65-F5344CB8AC3E}">
        <p14:creationId xmlns:p14="http://schemas.microsoft.com/office/powerpoint/2010/main" val="1816123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move Not The Ancient Landmarks">
            <a:extLst>
              <a:ext uri="{FF2B5EF4-FFF2-40B4-BE49-F238E27FC236}">
                <a16:creationId xmlns:a16="http://schemas.microsoft.com/office/drawing/2014/main" id="{188C838F-B329-F7AB-6513-E43C2BF9E8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55806"/>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0A336975-9289-148E-617F-791EE235CC6F}"/>
              </a:ext>
            </a:extLst>
          </p:cNvPr>
          <p:cNvSpPr/>
          <p:nvPr/>
        </p:nvSpPr>
        <p:spPr>
          <a:xfrm>
            <a:off x="2851356" y="4994787"/>
            <a:ext cx="5938684" cy="1700981"/>
          </a:xfrm>
          <a:prstGeom prst="rect">
            <a:avLst/>
          </a:prstGeom>
          <a:solidFill>
            <a:schemeClr val="tx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TextBox 2">
            <a:extLst>
              <a:ext uri="{FF2B5EF4-FFF2-40B4-BE49-F238E27FC236}">
                <a16:creationId xmlns:a16="http://schemas.microsoft.com/office/drawing/2014/main" id="{7A596A65-2530-05DA-B039-AD8FE1BDFCE3}"/>
              </a:ext>
            </a:extLst>
          </p:cNvPr>
          <p:cNvSpPr txBox="1"/>
          <p:nvPr/>
        </p:nvSpPr>
        <p:spPr>
          <a:xfrm>
            <a:off x="3057831" y="5112775"/>
            <a:ext cx="5535562" cy="144655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Remove not the ancient landmark, which thy fathers have set.</a:t>
            </a: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Proverbs 22:28, KJV</a:t>
            </a:r>
          </a:p>
        </p:txBody>
      </p:sp>
    </p:spTree>
    <p:extLst>
      <p:ext uri="{BB962C8B-B14F-4D97-AF65-F5344CB8AC3E}">
        <p14:creationId xmlns:p14="http://schemas.microsoft.com/office/powerpoint/2010/main" val="2685506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0115B-564D-E1B1-5D49-2916141AC426}"/>
              </a:ext>
            </a:extLst>
          </p:cNvPr>
          <p:cNvSpPr>
            <a:spLocks noGrp="1"/>
          </p:cNvSpPr>
          <p:nvPr>
            <p:ph type="title"/>
          </p:nvPr>
        </p:nvSpPr>
        <p:spPr>
          <a:xfrm>
            <a:off x="628650" y="365126"/>
            <a:ext cx="7886700" cy="1552164"/>
          </a:xfrm>
        </p:spPr>
        <p:txBody>
          <a:bodyPr/>
          <a:lstStyle/>
          <a:p>
            <a:pPr algn="ctr"/>
            <a:r>
              <a:rPr lang="en-US" b="1" dirty="0"/>
              <a:t>The Law of Moses </a:t>
            </a:r>
            <a:br>
              <a:rPr lang="en-US" b="1" dirty="0"/>
            </a:br>
            <a:r>
              <a:rPr lang="en-US" b="1" dirty="0"/>
              <a:t>Protected Property Rights</a:t>
            </a:r>
          </a:p>
        </p:txBody>
      </p:sp>
      <p:sp>
        <p:nvSpPr>
          <p:cNvPr id="3" name="Content Placeholder 2">
            <a:extLst>
              <a:ext uri="{FF2B5EF4-FFF2-40B4-BE49-F238E27FC236}">
                <a16:creationId xmlns:a16="http://schemas.microsoft.com/office/drawing/2014/main" id="{168E573C-120D-4F0F-E01E-94557435A32E}"/>
              </a:ext>
            </a:extLst>
          </p:cNvPr>
          <p:cNvSpPr>
            <a:spLocks noGrp="1"/>
          </p:cNvSpPr>
          <p:nvPr>
            <p:ph idx="1"/>
          </p:nvPr>
        </p:nvSpPr>
        <p:spPr>
          <a:xfrm>
            <a:off x="628650" y="2182761"/>
            <a:ext cx="7886700" cy="3994202"/>
          </a:xfrm>
        </p:spPr>
        <p:txBody>
          <a:bodyPr/>
          <a:lstStyle/>
          <a:p>
            <a:r>
              <a:rPr lang="en-US" b="1" dirty="0"/>
              <a:t>You shall not remove your neighbor’s landmark, which the men of old have set, in your inheritance which you will inherit in the land that the Lord your God is giving you to possess (Deut. 19:14). </a:t>
            </a:r>
          </a:p>
          <a:p>
            <a:endParaRPr lang="en-US" sz="800" b="1" dirty="0"/>
          </a:p>
          <a:p>
            <a:r>
              <a:rPr lang="en-US" b="1" dirty="0"/>
              <a:t>“Cursed is the one who moves his neighbor’s landmark.” And all the people shall say, “Amen!” (Deut. 27:17). </a:t>
            </a:r>
          </a:p>
        </p:txBody>
      </p:sp>
    </p:spTree>
    <p:extLst>
      <p:ext uri="{BB962C8B-B14F-4D97-AF65-F5344CB8AC3E}">
        <p14:creationId xmlns:p14="http://schemas.microsoft.com/office/powerpoint/2010/main" val="3376298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2D477-6363-9970-E7AC-23C46CBA08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C1C09F-DDA4-CE3D-CBD4-97092793235E}"/>
              </a:ext>
            </a:extLst>
          </p:cNvPr>
          <p:cNvSpPr>
            <a:spLocks noGrp="1"/>
          </p:cNvSpPr>
          <p:nvPr>
            <p:ph type="title"/>
          </p:nvPr>
        </p:nvSpPr>
        <p:spPr>
          <a:xfrm>
            <a:off x="628650" y="365126"/>
            <a:ext cx="7886700" cy="1552164"/>
          </a:xfrm>
        </p:spPr>
        <p:txBody>
          <a:bodyPr/>
          <a:lstStyle/>
          <a:p>
            <a:pPr algn="ctr"/>
            <a:r>
              <a:rPr lang="en-US" b="1" dirty="0"/>
              <a:t>The Law of Moses </a:t>
            </a:r>
            <a:br>
              <a:rPr lang="en-US" b="1" dirty="0"/>
            </a:br>
            <a:r>
              <a:rPr lang="en-US" b="1" dirty="0"/>
              <a:t>Protected Property Rights</a:t>
            </a:r>
          </a:p>
        </p:txBody>
      </p:sp>
      <p:sp>
        <p:nvSpPr>
          <p:cNvPr id="3" name="Content Placeholder 2">
            <a:extLst>
              <a:ext uri="{FF2B5EF4-FFF2-40B4-BE49-F238E27FC236}">
                <a16:creationId xmlns:a16="http://schemas.microsoft.com/office/drawing/2014/main" id="{E1207DD2-90AA-7CF7-D65D-BF85A96EBEFF}"/>
              </a:ext>
            </a:extLst>
          </p:cNvPr>
          <p:cNvSpPr>
            <a:spLocks noGrp="1"/>
          </p:cNvSpPr>
          <p:nvPr>
            <p:ph idx="1"/>
          </p:nvPr>
        </p:nvSpPr>
        <p:spPr>
          <a:xfrm>
            <a:off x="628650" y="2182761"/>
            <a:ext cx="7886700" cy="3994202"/>
          </a:xfrm>
        </p:spPr>
        <p:txBody>
          <a:bodyPr/>
          <a:lstStyle/>
          <a:p>
            <a:r>
              <a:rPr lang="en-US" b="1" dirty="0"/>
              <a:t>You shall not remove </a:t>
            </a:r>
            <a:r>
              <a:rPr lang="en-US" b="1" dirty="0">
                <a:highlight>
                  <a:srgbClr val="FFFF00"/>
                </a:highlight>
              </a:rPr>
              <a:t>your neighbor’s landmark</a:t>
            </a:r>
            <a:r>
              <a:rPr lang="en-US" b="1" dirty="0"/>
              <a:t>, which the men of old have set, in your inheritance which you will inherit in the land that the Lord your God is giving you to possess (Deut. 19:14). </a:t>
            </a:r>
          </a:p>
          <a:p>
            <a:endParaRPr lang="en-US" sz="800" b="1" dirty="0"/>
          </a:p>
          <a:p>
            <a:r>
              <a:rPr lang="en-US" b="1" dirty="0"/>
              <a:t>“Cursed is the one who moves his neighbor’s landmark.” And all the people shall say, “Amen!” (Deut. 27:17). </a:t>
            </a:r>
          </a:p>
        </p:txBody>
      </p:sp>
    </p:spTree>
    <p:extLst>
      <p:ext uri="{BB962C8B-B14F-4D97-AF65-F5344CB8AC3E}">
        <p14:creationId xmlns:p14="http://schemas.microsoft.com/office/powerpoint/2010/main" val="4240630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DEAD2-0131-8AF4-1AC5-7B177FC5AC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786A55-E27F-88F3-6B38-87E8911C787E}"/>
              </a:ext>
            </a:extLst>
          </p:cNvPr>
          <p:cNvSpPr>
            <a:spLocks noGrp="1"/>
          </p:cNvSpPr>
          <p:nvPr>
            <p:ph type="title"/>
          </p:nvPr>
        </p:nvSpPr>
        <p:spPr>
          <a:xfrm>
            <a:off x="628650" y="365126"/>
            <a:ext cx="7886700" cy="1552164"/>
          </a:xfrm>
        </p:spPr>
        <p:txBody>
          <a:bodyPr/>
          <a:lstStyle/>
          <a:p>
            <a:pPr algn="ctr"/>
            <a:r>
              <a:rPr lang="en-US" b="1" dirty="0"/>
              <a:t>The Law of Moses </a:t>
            </a:r>
            <a:br>
              <a:rPr lang="en-US" b="1" dirty="0"/>
            </a:br>
            <a:r>
              <a:rPr lang="en-US" b="1" dirty="0"/>
              <a:t>Protected Property Rights</a:t>
            </a:r>
          </a:p>
        </p:txBody>
      </p:sp>
      <p:sp>
        <p:nvSpPr>
          <p:cNvPr id="3" name="Content Placeholder 2">
            <a:extLst>
              <a:ext uri="{FF2B5EF4-FFF2-40B4-BE49-F238E27FC236}">
                <a16:creationId xmlns:a16="http://schemas.microsoft.com/office/drawing/2014/main" id="{DD5AD1AF-DCD9-82B2-9C79-4A1C3BAD848C}"/>
              </a:ext>
            </a:extLst>
          </p:cNvPr>
          <p:cNvSpPr>
            <a:spLocks noGrp="1"/>
          </p:cNvSpPr>
          <p:nvPr>
            <p:ph idx="1"/>
          </p:nvPr>
        </p:nvSpPr>
        <p:spPr>
          <a:xfrm>
            <a:off x="628650" y="2182761"/>
            <a:ext cx="7886700" cy="3994202"/>
          </a:xfrm>
        </p:spPr>
        <p:txBody>
          <a:bodyPr/>
          <a:lstStyle/>
          <a:p>
            <a:r>
              <a:rPr lang="en-US" b="1" dirty="0"/>
              <a:t>You shall not remove your neighbor’s landmark, which </a:t>
            </a:r>
            <a:r>
              <a:rPr lang="en-US" b="1" dirty="0">
                <a:highlight>
                  <a:srgbClr val="FFFF00"/>
                </a:highlight>
              </a:rPr>
              <a:t>the men of old have set</a:t>
            </a:r>
            <a:r>
              <a:rPr lang="en-US" b="1" dirty="0"/>
              <a:t>, in your inheritance which you will inherit in the land that the Lord your God is giving you to possess (Deut. 19:14). </a:t>
            </a:r>
          </a:p>
          <a:p>
            <a:endParaRPr lang="en-US" sz="800" b="1" dirty="0"/>
          </a:p>
          <a:p>
            <a:r>
              <a:rPr lang="en-US" b="1" dirty="0"/>
              <a:t>“Cursed is the one who moves his neighbor’s landmark.” And all the people shall say, “Amen!” (Deut. 27:17). </a:t>
            </a:r>
          </a:p>
        </p:txBody>
      </p:sp>
    </p:spTree>
    <p:extLst>
      <p:ext uri="{BB962C8B-B14F-4D97-AF65-F5344CB8AC3E}">
        <p14:creationId xmlns:p14="http://schemas.microsoft.com/office/powerpoint/2010/main" val="3604466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51C31-BD11-95DA-C4F3-31C19B544A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DAE782-BFE4-B0CE-9044-A5C2919C4EDA}"/>
              </a:ext>
            </a:extLst>
          </p:cNvPr>
          <p:cNvSpPr>
            <a:spLocks noGrp="1"/>
          </p:cNvSpPr>
          <p:nvPr>
            <p:ph type="title"/>
          </p:nvPr>
        </p:nvSpPr>
        <p:spPr>
          <a:xfrm>
            <a:off x="628650" y="365126"/>
            <a:ext cx="7886700" cy="1552164"/>
          </a:xfrm>
        </p:spPr>
        <p:txBody>
          <a:bodyPr/>
          <a:lstStyle/>
          <a:p>
            <a:pPr algn="ctr"/>
            <a:r>
              <a:rPr lang="en-US" b="1" dirty="0"/>
              <a:t>The Law of Moses </a:t>
            </a:r>
            <a:br>
              <a:rPr lang="en-US" b="1" dirty="0"/>
            </a:br>
            <a:r>
              <a:rPr lang="en-US" b="1" dirty="0"/>
              <a:t>Protected Property Rights</a:t>
            </a:r>
          </a:p>
        </p:txBody>
      </p:sp>
      <p:sp>
        <p:nvSpPr>
          <p:cNvPr id="3" name="Content Placeholder 2">
            <a:extLst>
              <a:ext uri="{FF2B5EF4-FFF2-40B4-BE49-F238E27FC236}">
                <a16:creationId xmlns:a16="http://schemas.microsoft.com/office/drawing/2014/main" id="{C3333326-6B16-015B-635B-0EA6C53948BB}"/>
              </a:ext>
            </a:extLst>
          </p:cNvPr>
          <p:cNvSpPr>
            <a:spLocks noGrp="1"/>
          </p:cNvSpPr>
          <p:nvPr>
            <p:ph idx="1"/>
          </p:nvPr>
        </p:nvSpPr>
        <p:spPr>
          <a:xfrm>
            <a:off x="628650" y="2182761"/>
            <a:ext cx="7886700" cy="3994202"/>
          </a:xfrm>
        </p:spPr>
        <p:txBody>
          <a:bodyPr/>
          <a:lstStyle/>
          <a:p>
            <a:r>
              <a:rPr lang="en-US" b="1" dirty="0"/>
              <a:t>You shall not remove your neighbor’s landmark, which the men of old have set, in your inheritance which you will inherit in the land that </a:t>
            </a:r>
            <a:r>
              <a:rPr lang="en-US" b="1" dirty="0">
                <a:highlight>
                  <a:srgbClr val="FFFF00"/>
                </a:highlight>
              </a:rPr>
              <a:t>the Lord your God is giving you</a:t>
            </a:r>
            <a:r>
              <a:rPr lang="en-US" b="1" dirty="0"/>
              <a:t> to possess (Deut. 19:14). </a:t>
            </a:r>
          </a:p>
          <a:p>
            <a:endParaRPr lang="en-US" sz="800" b="1" dirty="0"/>
          </a:p>
          <a:p>
            <a:r>
              <a:rPr lang="en-US" b="1" dirty="0"/>
              <a:t>“</a:t>
            </a:r>
            <a:r>
              <a:rPr lang="en-US" b="1" dirty="0">
                <a:highlight>
                  <a:srgbClr val="FFFF00"/>
                </a:highlight>
              </a:rPr>
              <a:t>Cursed</a:t>
            </a:r>
            <a:r>
              <a:rPr lang="en-US" b="1" dirty="0"/>
              <a:t> is the one who moves his neighbor’s landmark.” And all the people shall say, “Amen!” (Deut. 27:17). </a:t>
            </a:r>
          </a:p>
        </p:txBody>
      </p:sp>
    </p:spTree>
    <p:extLst>
      <p:ext uri="{BB962C8B-B14F-4D97-AF65-F5344CB8AC3E}">
        <p14:creationId xmlns:p14="http://schemas.microsoft.com/office/powerpoint/2010/main" val="2417178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40F9E-DB2E-0B9C-15FB-8B18CD7126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B656DC-6678-DD6B-B307-1C39B31DC1A9}"/>
              </a:ext>
            </a:extLst>
          </p:cNvPr>
          <p:cNvSpPr>
            <a:spLocks noGrp="1"/>
          </p:cNvSpPr>
          <p:nvPr>
            <p:ph type="title"/>
          </p:nvPr>
        </p:nvSpPr>
        <p:spPr>
          <a:xfrm>
            <a:off x="628650" y="365126"/>
            <a:ext cx="7886700" cy="1552164"/>
          </a:xfrm>
        </p:spPr>
        <p:txBody>
          <a:bodyPr/>
          <a:lstStyle/>
          <a:p>
            <a:pPr algn="ctr"/>
            <a:r>
              <a:rPr lang="en-US" b="1" dirty="0"/>
              <a:t>The Law of Moses </a:t>
            </a:r>
            <a:br>
              <a:rPr lang="en-US" b="1" dirty="0"/>
            </a:br>
            <a:r>
              <a:rPr lang="en-US" b="1" dirty="0"/>
              <a:t>Protected Property Rights</a:t>
            </a:r>
          </a:p>
        </p:txBody>
      </p:sp>
      <p:sp>
        <p:nvSpPr>
          <p:cNvPr id="3" name="Content Placeholder 2">
            <a:extLst>
              <a:ext uri="{FF2B5EF4-FFF2-40B4-BE49-F238E27FC236}">
                <a16:creationId xmlns:a16="http://schemas.microsoft.com/office/drawing/2014/main" id="{2ABD121D-EFAD-E67D-1CF4-C4B9DE88FA3C}"/>
              </a:ext>
            </a:extLst>
          </p:cNvPr>
          <p:cNvSpPr>
            <a:spLocks noGrp="1"/>
          </p:cNvSpPr>
          <p:nvPr>
            <p:ph idx="1"/>
          </p:nvPr>
        </p:nvSpPr>
        <p:spPr>
          <a:xfrm>
            <a:off x="628650" y="2182761"/>
            <a:ext cx="7886700" cy="3994202"/>
          </a:xfrm>
        </p:spPr>
        <p:txBody>
          <a:bodyPr/>
          <a:lstStyle/>
          <a:p>
            <a:r>
              <a:rPr lang="en-US" b="1" dirty="0"/>
              <a:t>Even if no penalty was enforced, such behavior was condemned by all righteous people (Job 24:2; Hosea 5:10). </a:t>
            </a:r>
          </a:p>
          <a:p>
            <a:pPr marL="0" indent="0">
              <a:buNone/>
            </a:pPr>
            <a:endParaRPr lang="en-US" sz="800" b="1" dirty="0"/>
          </a:p>
          <a:p>
            <a:r>
              <a:rPr lang="en-US" b="1" dirty="0"/>
              <a:t>With the Ancient Landmarks the children of Israel had to respect the boundaries and learn to be content with what they had. </a:t>
            </a:r>
          </a:p>
        </p:txBody>
      </p:sp>
    </p:spTree>
    <p:extLst>
      <p:ext uri="{BB962C8B-B14F-4D97-AF65-F5344CB8AC3E}">
        <p14:creationId xmlns:p14="http://schemas.microsoft.com/office/powerpoint/2010/main" val="1901200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12793CDA-2BB2-5E1B-54B0-3CAE42AEBC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117859-9A17-E186-8D1A-8D4326EEED4D}"/>
              </a:ext>
            </a:extLst>
          </p:cNvPr>
          <p:cNvSpPr>
            <a:spLocks noGrp="1"/>
          </p:cNvSpPr>
          <p:nvPr>
            <p:ph type="title"/>
          </p:nvPr>
        </p:nvSpPr>
        <p:spPr>
          <a:xfrm>
            <a:off x="628650" y="365126"/>
            <a:ext cx="7886700" cy="1552164"/>
          </a:xfrm>
        </p:spPr>
        <p:txBody>
          <a:bodyPr>
            <a:normAutofit/>
          </a:bodyPr>
          <a:lstStyle/>
          <a:p>
            <a:pPr algn="ctr"/>
            <a:r>
              <a:rPr lang="en-US" b="1" dirty="0"/>
              <a:t>The New Testament Sets Forth Boundaries (Landmarks)</a:t>
            </a:r>
          </a:p>
        </p:txBody>
      </p:sp>
      <p:sp>
        <p:nvSpPr>
          <p:cNvPr id="3" name="Content Placeholder 2">
            <a:extLst>
              <a:ext uri="{FF2B5EF4-FFF2-40B4-BE49-F238E27FC236}">
                <a16:creationId xmlns:a16="http://schemas.microsoft.com/office/drawing/2014/main" id="{A770235D-EB3E-78ED-778E-C6D5A04D40F9}"/>
              </a:ext>
            </a:extLst>
          </p:cNvPr>
          <p:cNvSpPr>
            <a:spLocks noGrp="1"/>
          </p:cNvSpPr>
          <p:nvPr>
            <p:ph idx="1"/>
          </p:nvPr>
        </p:nvSpPr>
        <p:spPr>
          <a:xfrm>
            <a:off x="628650" y="2182761"/>
            <a:ext cx="7886700" cy="3994202"/>
          </a:xfrm>
        </p:spPr>
        <p:txBody>
          <a:bodyPr/>
          <a:lstStyle/>
          <a:p>
            <a:endParaRPr lang="en-US" b="1" dirty="0"/>
          </a:p>
        </p:txBody>
      </p:sp>
    </p:spTree>
    <p:extLst>
      <p:ext uri="{BB962C8B-B14F-4D97-AF65-F5344CB8AC3E}">
        <p14:creationId xmlns:p14="http://schemas.microsoft.com/office/powerpoint/2010/main" val="1116865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D3C6E054-7994-C44F-050F-0682FB51F2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2DA63D-6767-DABF-822A-6B22F1D059F8}"/>
              </a:ext>
            </a:extLst>
          </p:cNvPr>
          <p:cNvSpPr>
            <a:spLocks noGrp="1"/>
          </p:cNvSpPr>
          <p:nvPr>
            <p:ph type="title"/>
          </p:nvPr>
        </p:nvSpPr>
        <p:spPr>
          <a:xfrm>
            <a:off x="628650" y="365126"/>
            <a:ext cx="7886700" cy="1552164"/>
          </a:xfrm>
        </p:spPr>
        <p:txBody>
          <a:bodyPr>
            <a:normAutofit/>
          </a:bodyPr>
          <a:lstStyle/>
          <a:p>
            <a:pPr algn="ctr"/>
            <a:r>
              <a:rPr lang="en-US" b="1" dirty="0"/>
              <a:t>The New Testament Sets Forth Boundaries (Landmarks)</a:t>
            </a:r>
          </a:p>
        </p:txBody>
      </p:sp>
      <p:sp>
        <p:nvSpPr>
          <p:cNvPr id="3" name="Content Placeholder 2">
            <a:extLst>
              <a:ext uri="{FF2B5EF4-FFF2-40B4-BE49-F238E27FC236}">
                <a16:creationId xmlns:a16="http://schemas.microsoft.com/office/drawing/2014/main" id="{B583B12C-0E3B-9F31-479B-22C3ADB43B4A}"/>
              </a:ext>
            </a:extLst>
          </p:cNvPr>
          <p:cNvSpPr>
            <a:spLocks noGrp="1"/>
          </p:cNvSpPr>
          <p:nvPr>
            <p:ph idx="1"/>
          </p:nvPr>
        </p:nvSpPr>
        <p:spPr>
          <a:xfrm>
            <a:off x="628650" y="2182761"/>
            <a:ext cx="7886700" cy="3994202"/>
          </a:xfrm>
        </p:spPr>
        <p:txBody>
          <a:bodyPr>
            <a:normAutofit/>
          </a:bodyPr>
          <a:lstStyle/>
          <a:p>
            <a:r>
              <a:rPr lang="en-US" b="1" dirty="0"/>
              <a:t>“Now these things, brethren, I have figuratively transferred to myself and Apollos for your sakes, that you may learn in us </a:t>
            </a:r>
            <a:r>
              <a:rPr lang="en-US" b="1" dirty="0">
                <a:highlight>
                  <a:srgbClr val="FFFF00"/>
                </a:highlight>
              </a:rPr>
              <a:t>not to think beyond what is written</a:t>
            </a:r>
            <a:r>
              <a:rPr lang="en-US" b="1" dirty="0"/>
              <a:t>, that none of you may be puffed up on behalf of one against the other” (1 Cor. 4:6). </a:t>
            </a:r>
          </a:p>
        </p:txBody>
      </p:sp>
    </p:spTree>
    <p:extLst>
      <p:ext uri="{BB962C8B-B14F-4D97-AF65-F5344CB8AC3E}">
        <p14:creationId xmlns:p14="http://schemas.microsoft.com/office/powerpoint/2010/main" val="2316694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6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1134</TotalTime>
  <Words>803</Words>
  <Application>Microsoft Office PowerPoint</Application>
  <PresentationFormat>On-screen Show (4:3)</PresentationFormat>
  <Paragraphs>55</Paragraphs>
  <Slides>17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Aptos</vt:lpstr>
      <vt:lpstr>Aptos Display</vt:lpstr>
      <vt:lpstr>Arial</vt:lpstr>
      <vt:lpstr>Calibri</vt:lpstr>
      <vt:lpstr>Times New Roman</vt:lpstr>
      <vt:lpstr>4_Office Theme</vt:lpstr>
      <vt:lpstr>6_Office Theme</vt:lpstr>
      <vt:lpstr>PowerPoint Presentation</vt:lpstr>
      <vt:lpstr>PowerPoint Presentation</vt:lpstr>
      <vt:lpstr>The Law of Moses  Protected Property Rights</vt:lpstr>
      <vt:lpstr>The Law of Moses  Protected Property Rights</vt:lpstr>
      <vt:lpstr>The Law of Moses  Protected Property Rights</vt:lpstr>
      <vt:lpstr>The Law of Moses  Protected Property Rights</vt:lpstr>
      <vt:lpstr>The Law of Moses  Protected Property Rights</vt:lpstr>
      <vt:lpstr>The New Testament Sets Forth Boundaries (Landmarks)</vt:lpstr>
      <vt:lpstr>The New Testament Sets Forth Boundaries (Landmarks)</vt:lpstr>
      <vt:lpstr>The New Testament Sets Forth Boundaries (Landmarks)</vt:lpstr>
      <vt:lpstr>The New Testament Sets Forth Boundaries (Landmarks)</vt:lpstr>
      <vt:lpstr>The New Testament Sets Forth Boundaries (Landmarks)</vt:lpstr>
      <vt:lpstr>Restoration Movement </vt:lpstr>
      <vt:lpstr>Quail Springs church of Christ, Oklahoma City, OK</vt:lpstr>
      <vt:lpstr>The New Testament Sets Forth Boundaries for the Church</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86</cp:revision>
  <dcterms:created xsi:type="dcterms:W3CDTF">2008-03-16T18:22:36Z</dcterms:created>
  <dcterms:modified xsi:type="dcterms:W3CDTF">2025-01-12T22:39:49Z</dcterms:modified>
</cp:coreProperties>
</file>