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29"/>
  </p:notesMasterIdLst>
  <p:sldIdLst>
    <p:sldId id="754" r:id="rId3"/>
    <p:sldId id="256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57" r:id="rId13"/>
    <p:sldId id="269" r:id="rId14"/>
    <p:sldId id="270" r:id="rId15"/>
    <p:sldId id="271" r:id="rId16"/>
    <p:sldId id="272" r:id="rId17"/>
    <p:sldId id="273" r:id="rId18"/>
    <p:sldId id="274" r:id="rId19"/>
    <p:sldId id="755" r:id="rId20"/>
    <p:sldId id="756" r:id="rId21"/>
    <p:sldId id="757" r:id="rId22"/>
    <p:sldId id="758" r:id="rId23"/>
    <p:sldId id="759" r:id="rId24"/>
    <p:sldId id="760" r:id="rId25"/>
    <p:sldId id="761" r:id="rId26"/>
    <p:sldId id="762" r:id="rId27"/>
    <p:sldId id="25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ermon" id="{ECE0CD35-CB87-435B-8717-E0A7CD30F08D}">
          <p14:sldIdLst>
            <p14:sldId id="754"/>
            <p14:sldId id="256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57"/>
            <p14:sldId id="269"/>
            <p14:sldId id="270"/>
            <p14:sldId id="271"/>
            <p14:sldId id="272"/>
            <p14:sldId id="273"/>
            <p14:sldId id="274"/>
            <p14:sldId id="755"/>
            <p14:sldId id="756"/>
            <p14:sldId id="757"/>
            <p14:sldId id="758"/>
            <p14:sldId id="759"/>
            <p14:sldId id="760"/>
            <p14:sldId id="761"/>
            <p14:sldId id="762"/>
            <p14:sldId id="259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78" d="100"/>
          <a:sy n="78" d="100"/>
        </p:scale>
        <p:origin x="73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-3528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11/11/2024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637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70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334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0639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94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465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637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430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2138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2055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275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2523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035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807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59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18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72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903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98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77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06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584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8573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B367D8-A6B6-4F14-BA65-AC84C724C29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D9A16C-62A3-4608-B912-1BCA79641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439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F136BD-62E9-D4EB-30BA-56CFAE378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8370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A3401-27CA-AEFD-6B42-496D774A5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40887"/>
          </a:xfrm>
        </p:spPr>
        <p:txBody>
          <a:bodyPr/>
          <a:lstStyle/>
          <a:p>
            <a:pPr algn="ctr"/>
            <a:r>
              <a:rPr lang="en-US" b="1" dirty="0"/>
              <a:t>3. Alcohol is Addictive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91A61-58D1-EFBD-D5A9-743ADE188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71484"/>
            <a:ext cx="7886700" cy="4505479"/>
          </a:xfrm>
        </p:spPr>
        <p:txBody>
          <a:bodyPr/>
          <a:lstStyle/>
          <a:p>
            <a:r>
              <a:rPr lang="en-US" b="1" dirty="0"/>
              <a:t>In 2023, 28.1 million adults in the US had an alcohol use disorder. </a:t>
            </a:r>
          </a:p>
          <a:p>
            <a:r>
              <a:rPr lang="en-US" b="1" dirty="0"/>
              <a:t>This comes to 10.9% of adults in the US. </a:t>
            </a:r>
          </a:p>
          <a:p>
            <a:r>
              <a:rPr lang="en-US" b="1" dirty="0"/>
              <a:t>Statistically, one in every 10-11 people who drink will become alcoholics. </a:t>
            </a:r>
          </a:p>
        </p:txBody>
      </p:sp>
      <p:pic>
        <p:nvPicPr>
          <p:cNvPr id="2050" name="Picture 2" descr="United States People: Over 60,902 Royalty-Free Licensable Stock  Illustrations &amp; Drawings | Shutterstock">
            <a:extLst>
              <a:ext uri="{FF2B5EF4-FFF2-40B4-BE49-F238E27FC236}">
                <a16:creationId xmlns:a16="http://schemas.microsoft.com/office/drawing/2014/main" id="{19C53B99-87DE-1E9C-DD47-C26EAFE691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21"/>
          <a:stretch/>
        </p:blipFill>
        <p:spPr bwMode="auto">
          <a:xfrm>
            <a:off x="4572000" y="3807270"/>
            <a:ext cx="4335104" cy="2809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4489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No description available.">
            <a:extLst>
              <a:ext uri="{FF2B5EF4-FFF2-40B4-BE49-F238E27FC236}">
                <a16:creationId xmlns:a16="http://schemas.microsoft.com/office/drawing/2014/main" id="{0072E30E-7800-54D4-32EB-C815E07BD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0" y="85725"/>
            <a:ext cx="9065342" cy="6627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3591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9B3CA9-0E95-290B-2C0D-A0B3D23A4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F4505-6DCC-8171-1D03-50A8A0AF9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40887"/>
          </a:xfrm>
        </p:spPr>
        <p:txBody>
          <a:bodyPr/>
          <a:lstStyle/>
          <a:p>
            <a:pPr algn="ctr"/>
            <a:r>
              <a:rPr lang="en-US" b="1" dirty="0"/>
              <a:t>3. Alcohol is Addictive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346EA-DA02-CA44-F76F-AB7C9E1B3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71484"/>
            <a:ext cx="7886700" cy="450547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“All things are lawful for me, but not all things are helpful. All things are lawful for me, but I will not be enslaved by anything.” </a:t>
            </a:r>
          </a:p>
          <a:p>
            <a:pPr marL="0" indent="0" algn="r">
              <a:buNone/>
            </a:pPr>
            <a:r>
              <a:rPr lang="en-US" dirty="0"/>
              <a:t>1 Corinthians 6:12, ESV</a:t>
            </a:r>
          </a:p>
        </p:txBody>
      </p:sp>
    </p:spTree>
    <p:extLst>
      <p:ext uri="{BB962C8B-B14F-4D97-AF65-F5344CB8AC3E}">
        <p14:creationId xmlns:p14="http://schemas.microsoft.com/office/powerpoint/2010/main" val="2613334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FDE6C-99A0-F0DE-9FED-EC0ACA506D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1A59A-73EC-0CE2-3145-E51AB28AB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40887"/>
          </a:xfrm>
        </p:spPr>
        <p:txBody>
          <a:bodyPr/>
          <a:lstStyle/>
          <a:p>
            <a:pPr algn="ctr"/>
            <a:r>
              <a:rPr lang="en-US" b="1" dirty="0"/>
              <a:t>3. Alcohol is Addictive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95A18-05D5-2D2B-6B04-72AFFB36A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71484"/>
            <a:ext cx="7886700" cy="450547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“Whoever causes one of these little ones who believe in Me to sin, it would be better for him if a millstone were hung around his neck, and he were drowned in the depth of the sea. </a:t>
            </a:r>
          </a:p>
          <a:p>
            <a:pPr marL="0" indent="0">
              <a:buNone/>
            </a:pPr>
            <a:r>
              <a:rPr lang="en-US" dirty="0"/>
              <a:t>  Woe to the world because of offenses! For offenses must come, but woe to that man by whom the offense comes!”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Matthew 18:6-7</a:t>
            </a:r>
          </a:p>
        </p:txBody>
      </p:sp>
      <p:pic>
        <p:nvPicPr>
          <p:cNvPr id="3074" name="Picture 2" descr="Should Parents Drink Alcohol In Front Of Their Kids? - FamilyToday">
            <a:extLst>
              <a:ext uri="{FF2B5EF4-FFF2-40B4-BE49-F238E27FC236}">
                <a16:creationId xmlns:a16="http://schemas.microsoft.com/office/drawing/2014/main" id="{4F0471B9-0E2A-5724-9276-B89C3CEA84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35"/>
          <a:stretch/>
        </p:blipFill>
        <p:spPr bwMode="auto">
          <a:xfrm>
            <a:off x="5388077" y="4388825"/>
            <a:ext cx="3416710" cy="227975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6539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B5E004-C8E0-103F-2A12-CE2721B12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50D2C-DC55-458F-C01B-22D54BBBD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40887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4. Social Drinking is Condemned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52189-0055-6758-4D68-15A793CB9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71484"/>
            <a:ext cx="7886700" cy="450547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“For we have spent enough of our past lifetime in doing the will of the Gentiles - when we walked in lewdness, lusts, drunkenness, revelries, drinking parties, and abominable idolatries.” </a:t>
            </a:r>
          </a:p>
          <a:p>
            <a:pPr marL="0" indent="0" algn="r">
              <a:buNone/>
            </a:pPr>
            <a:r>
              <a:rPr lang="en-US" dirty="0"/>
              <a:t>1 Peter 4:3</a:t>
            </a:r>
          </a:p>
        </p:txBody>
      </p:sp>
    </p:spTree>
    <p:extLst>
      <p:ext uri="{BB962C8B-B14F-4D97-AF65-F5344CB8AC3E}">
        <p14:creationId xmlns:p14="http://schemas.microsoft.com/office/powerpoint/2010/main" val="4126270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91148E-FC9C-4B27-7714-AF642DC2A8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0B489-5422-E380-518D-A3ACE660F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40887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4. Social Drinking is Condemned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735BF-7EC3-E716-0B2F-56101477C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71484"/>
            <a:ext cx="7886700" cy="450547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“For we have spent enough of our past lifetime in doing the will of the Gentiles - when we walked in lewdness, lusts, </a:t>
            </a:r>
            <a:r>
              <a:rPr lang="en-US" dirty="0">
                <a:highlight>
                  <a:srgbClr val="FFFF00"/>
                </a:highlight>
              </a:rPr>
              <a:t>drunkenness</a:t>
            </a:r>
            <a:r>
              <a:rPr lang="en-US" dirty="0"/>
              <a:t>, revelries, drinking parties, and abominable idolatries.” </a:t>
            </a:r>
          </a:p>
          <a:p>
            <a:pPr marL="0" indent="0" algn="r">
              <a:buNone/>
            </a:pPr>
            <a:r>
              <a:rPr lang="en-US" dirty="0"/>
              <a:t>1 Peter 4:3</a:t>
            </a:r>
          </a:p>
        </p:txBody>
      </p:sp>
    </p:spTree>
    <p:extLst>
      <p:ext uri="{BB962C8B-B14F-4D97-AF65-F5344CB8AC3E}">
        <p14:creationId xmlns:p14="http://schemas.microsoft.com/office/powerpoint/2010/main" val="428363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FF715F-14E5-5F49-5D66-A394DEB25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A6144-E5FA-DAD6-E58A-09C0354EB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40887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4. Social Drinking is Condemned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5FCD9-283D-CBB6-5B24-CFAE6E2A7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71484"/>
            <a:ext cx="7886700" cy="450547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“For we have spent enough of our past lifetime in doing the will of the Gentiles - when we walked in lewdness, lusts, drunkenness, </a:t>
            </a:r>
            <a:r>
              <a:rPr lang="en-US" dirty="0">
                <a:highlight>
                  <a:srgbClr val="FFFF00"/>
                </a:highlight>
              </a:rPr>
              <a:t>revelries</a:t>
            </a:r>
            <a:r>
              <a:rPr lang="en-US" dirty="0"/>
              <a:t>, drinking parties, and abominable idolatries.” </a:t>
            </a:r>
          </a:p>
          <a:p>
            <a:pPr marL="0" indent="0" algn="r">
              <a:buNone/>
            </a:pPr>
            <a:r>
              <a:rPr lang="en-US" dirty="0"/>
              <a:t>1 Peter 4:3</a:t>
            </a:r>
          </a:p>
        </p:txBody>
      </p:sp>
    </p:spTree>
    <p:extLst>
      <p:ext uri="{BB962C8B-B14F-4D97-AF65-F5344CB8AC3E}">
        <p14:creationId xmlns:p14="http://schemas.microsoft.com/office/powerpoint/2010/main" val="3545710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B1D204-4EE0-D795-3A01-BCDE947794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FE10C-6A50-E61C-A206-58CDBECD3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40887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4. Social Drinking is Condemned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A5F21-B0DD-1004-7F7C-FBFDC5FCE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71484"/>
            <a:ext cx="7886700" cy="450547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“For we have spent enough of our past lifetime in doing the will of the Gentiles - when we walked in lewdness, lusts, drunkenness, revelries, </a:t>
            </a:r>
            <a:r>
              <a:rPr lang="en-US" dirty="0">
                <a:highlight>
                  <a:srgbClr val="FFFF00"/>
                </a:highlight>
              </a:rPr>
              <a:t>drinking parties</a:t>
            </a:r>
            <a:r>
              <a:rPr lang="en-US" dirty="0"/>
              <a:t>, and abominable idolatries.” </a:t>
            </a:r>
          </a:p>
          <a:p>
            <a:pPr marL="0" indent="0" algn="r">
              <a:buNone/>
            </a:pPr>
            <a:r>
              <a:rPr lang="en-US" dirty="0"/>
              <a:t>1 Peter 4:3</a:t>
            </a:r>
          </a:p>
        </p:txBody>
      </p:sp>
    </p:spTree>
    <p:extLst>
      <p:ext uri="{BB962C8B-B14F-4D97-AF65-F5344CB8AC3E}">
        <p14:creationId xmlns:p14="http://schemas.microsoft.com/office/powerpoint/2010/main" val="69254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E4376-1F2A-80AF-97C2-D633D7112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The Bible’s So-Called Endorsement of Wine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327B0-06C6-967B-A0F8-FD64B4781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63097"/>
            <a:ext cx="7886700" cy="4013865"/>
          </a:xfrm>
        </p:spPr>
        <p:txBody>
          <a:bodyPr/>
          <a:lstStyle/>
          <a:p>
            <a:r>
              <a:rPr lang="en-US" dirty="0"/>
              <a:t>“Wine” is translated from </a:t>
            </a:r>
            <a:r>
              <a:rPr lang="en-US" b="1" i="1" dirty="0" err="1"/>
              <a:t>yayin</a:t>
            </a:r>
            <a:r>
              <a:rPr lang="en-US" dirty="0"/>
              <a:t> (Hebrew) and </a:t>
            </a:r>
            <a:r>
              <a:rPr lang="en-US" b="1" i="1" dirty="0" err="1"/>
              <a:t>oinos</a:t>
            </a:r>
            <a:r>
              <a:rPr lang="en-US" dirty="0"/>
              <a:t> (Greek). </a:t>
            </a:r>
          </a:p>
          <a:p>
            <a:r>
              <a:rPr lang="en-US" dirty="0"/>
              <a:t>Refers to the juice of the grape in every form - including non-fermented grape juice.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985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7C5F8D-E995-974C-A015-B0EA6C2A17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BAB69-2F5F-F7EF-B29E-82A7F4D6F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The Bible’s So-Called Endorsement of Wine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8DEFB3-8A49-6342-69C4-35ED4B404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63097"/>
            <a:ext cx="7886700" cy="4013865"/>
          </a:xfrm>
        </p:spPr>
        <p:txBody>
          <a:bodyPr/>
          <a:lstStyle/>
          <a:p>
            <a:r>
              <a:rPr lang="en-US" dirty="0"/>
              <a:t>Jesus turned 150 gallons of water into wine </a:t>
            </a:r>
            <a:br>
              <a:rPr lang="en-US" dirty="0"/>
            </a:br>
            <a:r>
              <a:rPr lang="en-US" dirty="0"/>
              <a:t>(John 2:6). </a:t>
            </a:r>
          </a:p>
          <a:p>
            <a:r>
              <a:rPr lang="en-US" dirty="0"/>
              <a:t>Jesus was not a bartender (Habakkuk 2:15). </a:t>
            </a:r>
          </a:p>
          <a:p>
            <a:r>
              <a:rPr lang="en-US" dirty="0"/>
              <a:t>The word </a:t>
            </a:r>
            <a:r>
              <a:rPr lang="en-US" b="1" i="1" dirty="0" err="1"/>
              <a:t>oinos</a:t>
            </a:r>
            <a:r>
              <a:rPr lang="en-US" dirty="0"/>
              <a:t> does not demand fermented or alcoholic beverage. </a:t>
            </a:r>
          </a:p>
          <a:p>
            <a:r>
              <a:rPr lang="en-US" dirty="0"/>
              <a:t>Fresh grape juice was prized for its flavor </a:t>
            </a:r>
            <a:br>
              <a:rPr lang="en-US" dirty="0"/>
            </a:br>
            <a:r>
              <a:rPr lang="en-US" dirty="0"/>
              <a:t>(John 2:8-10).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817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ownload Ancient Open Bible Wallpaper | Wallpapers.com">
            <a:extLst>
              <a:ext uri="{FF2B5EF4-FFF2-40B4-BE49-F238E27FC236}">
                <a16:creationId xmlns:a16="http://schemas.microsoft.com/office/drawing/2014/main" id="{80A47466-97AF-044E-98B2-ECB8F4A4D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A210878-B170-AA15-CBBC-0A78CC3963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409294"/>
            <a:ext cx="7772400" cy="1992671"/>
          </a:xfrm>
        </p:spPr>
        <p:txBody>
          <a:bodyPr>
            <a:normAutofit/>
          </a:bodyPr>
          <a:lstStyle/>
          <a:p>
            <a:r>
              <a:rPr lang="en-US" b="1" dirty="0">
                <a:latin typeface="Georgia" panose="02040502050405020303" pitchFamily="18" charset="0"/>
                <a:ea typeface="ADLaM Display" panose="02010000000000000000" pitchFamily="2" charset="0"/>
                <a:cs typeface="ADLaM Display" panose="02010000000000000000" pitchFamily="2" charset="0"/>
              </a:rPr>
              <a:t>The Christian and Drinking Alcohol</a:t>
            </a:r>
          </a:p>
        </p:txBody>
      </p:sp>
    </p:spTree>
    <p:extLst>
      <p:ext uri="{BB962C8B-B14F-4D97-AF65-F5344CB8AC3E}">
        <p14:creationId xmlns:p14="http://schemas.microsoft.com/office/powerpoint/2010/main" val="2426348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CB408F-B2C4-6FE9-22CF-2C0FA5462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1DA55-A5F8-F922-65AC-881C246DB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The Bible’s So-Called Endorsement of Wine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C4CD7-7CEB-142C-31D7-0C1321D84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63097"/>
            <a:ext cx="7886700" cy="401386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Even when fermented, Bible wine was </a:t>
            </a:r>
            <a:r>
              <a:rPr lang="en-US" u="sng" dirty="0"/>
              <a:t>not</a:t>
            </a:r>
            <a:r>
              <a:rPr lang="en-US" dirty="0"/>
              <a:t> comparable to modern wine. </a:t>
            </a:r>
          </a:p>
          <a:p>
            <a:endParaRPr lang="en-US" sz="800" dirty="0"/>
          </a:p>
          <a:p>
            <a:r>
              <a:rPr lang="en-US" dirty="0"/>
              <a:t>Wine allowed to ferment naturally resulted in an alcohol content no higher than 5-8%.</a:t>
            </a:r>
          </a:p>
          <a:p>
            <a:r>
              <a:rPr lang="en-US" dirty="0"/>
              <a:t>It was common practice of the ancients to cut or mix their wine with water. </a:t>
            </a:r>
          </a:p>
          <a:p>
            <a:endParaRPr lang="en-US" sz="800" dirty="0"/>
          </a:p>
          <a:p>
            <a:r>
              <a:rPr lang="en-US" dirty="0"/>
              <a:t>Modern wine is fortified with additional alcohol, some of them as high as 20%.</a:t>
            </a:r>
          </a:p>
        </p:txBody>
      </p:sp>
    </p:spTree>
    <p:extLst>
      <p:ext uri="{BB962C8B-B14F-4D97-AF65-F5344CB8AC3E}">
        <p14:creationId xmlns:p14="http://schemas.microsoft.com/office/powerpoint/2010/main" val="296533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F5FD8-C52E-DC6E-FAC4-78B4DBEC8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Timothy was told to drink wine.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95923-D402-F471-09E1-2BCC5EB76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“No longer drink only water, but </a:t>
            </a:r>
            <a:r>
              <a:rPr lang="en-US" dirty="0">
                <a:highlight>
                  <a:srgbClr val="FFFF00"/>
                </a:highlight>
              </a:rPr>
              <a:t>use</a:t>
            </a:r>
            <a:r>
              <a:rPr lang="en-US" dirty="0"/>
              <a:t> a little wine for your stomach’s sake and your frequent infirmities” (1 Timothy 5:23). </a:t>
            </a:r>
          </a:p>
          <a:p>
            <a:endParaRPr lang="en-US" sz="800" dirty="0"/>
          </a:p>
          <a:p>
            <a:r>
              <a:rPr lang="en-US" dirty="0"/>
              <a:t>He wasn’t told to drink (</a:t>
            </a:r>
            <a:r>
              <a:rPr lang="en-US" b="1" i="1" dirty="0"/>
              <a:t>protos</a:t>
            </a:r>
            <a:r>
              <a:rPr lang="en-US" dirty="0"/>
              <a:t>) wine, he was told to use (</a:t>
            </a:r>
            <a:r>
              <a:rPr lang="en-US" b="1" i="1" dirty="0" err="1"/>
              <a:t>chraomai</a:t>
            </a:r>
            <a:r>
              <a:rPr lang="en-US" dirty="0"/>
              <a:t>) wine for medicinal purposes. </a:t>
            </a:r>
          </a:p>
          <a:p>
            <a:r>
              <a:rPr lang="en-US" dirty="0"/>
              <a:t>The medicinal properties are in the grape juice, not the alcohol. </a:t>
            </a:r>
          </a:p>
          <a:p>
            <a:r>
              <a:rPr lang="en-US" dirty="0"/>
              <a:t>Today, we have better stomach medicines. </a:t>
            </a:r>
          </a:p>
        </p:txBody>
      </p:sp>
    </p:spTree>
    <p:extLst>
      <p:ext uri="{BB962C8B-B14F-4D97-AF65-F5344CB8AC3E}">
        <p14:creationId xmlns:p14="http://schemas.microsoft.com/office/powerpoint/2010/main" val="3855243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CD865-2860-6186-9CA0-89E551A50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1558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Proverbs 23:29-35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7C8F5DA-30ED-0B2C-ED29-EDE5CDE70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270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800F5-D670-37C4-E9BF-33B83FBAC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3AC1A-10B9-0259-3CB3-8A09B1724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1558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Proverbs 23:29-35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5E1B-9FF6-9C50-DB92-4A8F34447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48465"/>
            <a:ext cx="7886700" cy="4328498"/>
          </a:xfrm>
        </p:spPr>
        <p:txBody>
          <a:bodyPr/>
          <a:lstStyle/>
          <a:p>
            <a:pPr marL="514350" indent="-514350">
              <a:buSzPct val="80000"/>
              <a:buFont typeface="+mj-lt"/>
              <a:buAutoNum type="arabicPeriod" startAt="29"/>
            </a:pPr>
            <a:r>
              <a:rPr lang="en-US" b="1" dirty="0"/>
              <a:t>Who has woe? Who has sorrow? Who has contentions? Who has complaints? Who has wounds without cause? Who has redness of eyes? </a:t>
            </a:r>
          </a:p>
          <a:p>
            <a:pPr marL="514350" indent="-514350">
              <a:buSzPct val="80000"/>
              <a:buFont typeface="+mj-lt"/>
              <a:buAutoNum type="arabicPeriod" startAt="29"/>
            </a:pPr>
            <a:endParaRPr lang="en-US" sz="800" b="1" dirty="0"/>
          </a:p>
          <a:p>
            <a:pPr marL="514350" indent="-514350">
              <a:buSzPct val="80000"/>
              <a:buFont typeface="+mj-lt"/>
              <a:buAutoNum type="arabicPeriod" startAt="29"/>
            </a:pPr>
            <a:r>
              <a:rPr lang="en-US" b="1" dirty="0"/>
              <a:t>Those who linger long at the wine, those who go in search of mixed wine. 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79185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93391-58B8-92E9-F272-FE8BAF7A8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45763-6C22-55EC-7CDA-B4C54D185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1558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Proverbs 23:29-35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A4A35-A1CD-CB95-EEAB-00D392D83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48465"/>
            <a:ext cx="7886700" cy="4328498"/>
          </a:xfrm>
        </p:spPr>
        <p:txBody>
          <a:bodyPr/>
          <a:lstStyle/>
          <a:p>
            <a:pPr marL="514350" indent="-514350">
              <a:buSzPct val="80000"/>
              <a:buFont typeface="+mj-lt"/>
              <a:buAutoNum type="arabicPeriod" startAt="31"/>
            </a:pPr>
            <a:r>
              <a:rPr lang="en-US" b="1" dirty="0"/>
              <a:t>Do not look on the wine when it is red, when it sparkles in the cup, when it swirls around smoothly; </a:t>
            </a:r>
          </a:p>
          <a:p>
            <a:pPr marL="514350" indent="-514350">
              <a:buSzPct val="80000"/>
              <a:buFont typeface="+mj-lt"/>
              <a:buAutoNum type="arabicPeriod" startAt="31"/>
            </a:pPr>
            <a:endParaRPr lang="en-US" sz="800" b="1" dirty="0"/>
          </a:p>
          <a:p>
            <a:pPr marL="514350" indent="-514350">
              <a:buSzPct val="80000"/>
              <a:buFont typeface="+mj-lt"/>
              <a:buAutoNum type="arabicPeriod" startAt="31"/>
            </a:pPr>
            <a:r>
              <a:rPr lang="en-US" b="1" dirty="0"/>
              <a:t>At the last it bites like a serpent, and stings like a viper. </a:t>
            </a:r>
          </a:p>
        </p:txBody>
      </p:sp>
    </p:spTree>
    <p:extLst>
      <p:ext uri="{BB962C8B-B14F-4D97-AF65-F5344CB8AC3E}">
        <p14:creationId xmlns:p14="http://schemas.microsoft.com/office/powerpoint/2010/main" val="2522463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BE2479-C79A-2977-303F-F63CA1544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27A34-CB9C-C962-4678-808D8265F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1558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Proverbs 23:29-35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DEDFC-2027-2A5D-D96A-C6DB2DE806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48465"/>
            <a:ext cx="7886700" cy="4328498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33"/>
            </a:pPr>
            <a:r>
              <a:rPr lang="en-US" b="1" dirty="0"/>
              <a:t>Your eyes will see strange things, and your heart will utter perverse things. </a:t>
            </a:r>
          </a:p>
          <a:p>
            <a:pPr marL="514350" indent="-514350">
              <a:buSzPct val="80000"/>
              <a:buFont typeface="+mj-lt"/>
              <a:buAutoNum type="arabicPeriod" startAt="33"/>
            </a:pPr>
            <a:endParaRPr lang="en-US" sz="800" b="1" dirty="0"/>
          </a:p>
          <a:p>
            <a:pPr marL="514350" indent="-514350">
              <a:buSzPct val="80000"/>
              <a:buFont typeface="+mj-lt"/>
              <a:buAutoNum type="arabicPeriod" startAt="33"/>
            </a:pPr>
            <a:r>
              <a:rPr lang="en-US" b="1" dirty="0"/>
              <a:t>Yes, you will be like one who lies down in the midst of the sea, or like one who lies at the top of the mast, saying: </a:t>
            </a:r>
          </a:p>
          <a:p>
            <a:pPr marL="514350" indent="-514350">
              <a:buSzPct val="80000"/>
              <a:buFont typeface="+mj-lt"/>
              <a:buAutoNum type="arabicPeriod" startAt="33"/>
            </a:pPr>
            <a:endParaRPr lang="en-US" sz="800" b="1" dirty="0"/>
          </a:p>
          <a:p>
            <a:pPr marL="514350" indent="-514350">
              <a:buSzPct val="80000"/>
              <a:buFont typeface="+mj-lt"/>
              <a:buAutoNum type="arabicPeriod" startAt="33"/>
            </a:pPr>
            <a:r>
              <a:rPr lang="en-US" b="1" dirty="0"/>
              <a:t>“They have struck me, but I was not hurt; they have beaten me, but I did not feel it. When shall I awake, that I may seek another drink?”</a:t>
            </a:r>
          </a:p>
        </p:txBody>
      </p:sp>
    </p:spTree>
    <p:extLst>
      <p:ext uri="{BB962C8B-B14F-4D97-AF65-F5344CB8AC3E}">
        <p14:creationId xmlns:p14="http://schemas.microsoft.com/office/powerpoint/2010/main" val="2717555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79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90B695-7AA2-27EB-45E3-569D9CFE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937126"/>
            <a:ext cx="7886700" cy="1325563"/>
          </a:xfrm>
        </p:spPr>
        <p:txBody>
          <a:bodyPr/>
          <a:lstStyle/>
          <a:p>
            <a:pPr algn="ctr"/>
            <a:r>
              <a:rPr lang="en-US" dirty="0"/>
              <a:t>Jesus turned water into wine!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89F69CB-7DAE-ACD7-611B-105EBF3A56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206195"/>
            <a:ext cx="3886200" cy="3936078"/>
          </a:xfrm>
        </p:spPr>
        <p:txBody>
          <a:bodyPr/>
          <a:lstStyle/>
          <a:p>
            <a:r>
              <a:rPr lang="en-US" dirty="0"/>
              <a:t>“and wine that makes glad the heart of man” (Ps. 104:15). </a:t>
            </a:r>
          </a:p>
          <a:p>
            <a:r>
              <a:rPr lang="en-US" dirty="0"/>
              <a:t>“Go, eat your bread with joy, and drink your wine with a merry heart; for God has already accepted your works” (Eccl. 9:7). 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DD7F58-A90F-9A6E-9BB3-BCE294785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78310" y="1206195"/>
            <a:ext cx="3561122" cy="3936078"/>
          </a:xfrm>
        </p:spPr>
        <p:txBody>
          <a:bodyPr/>
          <a:lstStyle/>
          <a:p>
            <a:r>
              <a:rPr lang="en-US" dirty="0"/>
              <a:t>Drunkenness is the sin, not drinking. </a:t>
            </a:r>
          </a:p>
          <a:p>
            <a:r>
              <a:rPr lang="en-US" dirty="0"/>
              <a:t>Deacons are not to be given to much wine (1 Tim. 3:8). </a:t>
            </a:r>
          </a:p>
          <a:p>
            <a:r>
              <a:rPr lang="en-US" dirty="0"/>
              <a:t>Timothy was told to drink wine for his stomach’s sake </a:t>
            </a:r>
            <a:br>
              <a:rPr lang="en-US" dirty="0"/>
            </a:br>
            <a:r>
              <a:rPr lang="en-US" dirty="0"/>
              <a:t>(1 Tim. 5:23). </a:t>
            </a:r>
          </a:p>
        </p:txBody>
      </p:sp>
    </p:spTree>
    <p:extLst>
      <p:ext uri="{BB962C8B-B14F-4D97-AF65-F5344CB8AC3E}">
        <p14:creationId xmlns:p14="http://schemas.microsoft.com/office/powerpoint/2010/main" val="1961879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0646B5C-B021-B82B-B350-50BE4CF80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81893"/>
          </a:xfrm>
        </p:spPr>
        <p:txBody>
          <a:bodyPr/>
          <a:lstStyle/>
          <a:p>
            <a:pPr algn="ctr"/>
            <a:r>
              <a:rPr lang="en-US" b="1" dirty="0"/>
              <a:t>1. Commanded to Be Sober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7C68E8-1D18-74E4-CA81-7E291D0C8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161389" cy="4351338"/>
          </a:xfrm>
        </p:spPr>
        <p:txBody>
          <a:bodyPr>
            <a:normAutofit/>
          </a:bodyPr>
          <a:lstStyle/>
          <a:p>
            <a:r>
              <a:rPr lang="en-US" sz="3200" dirty="0"/>
              <a:t>“Therefore let us not sleep, as others do, but let us watch and </a:t>
            </a:r>
            <a:r>
              <a:rPr lang="en-US" sz="3200" b="1" dirty="0"/>
              <a:t>be sober</a:t>
            </a:r>
            <a:r>
              <a:rPr lang="en-US" sz="3200" dirty="0"/>
              <a:t>” (1 Thess. 5:6). </a:t>
            </a:r>
          </a:p>
          <a:p>
            <a:r>
              <a:rPr lang="en-US" sz="3200" dirty="0"/>
              <a:t>“That the older men </a:t>
            </a:r>
            <a:r>
              <a:rPr lang="en-US" sz="3200" b="1" dirty="0"/>
              <a:t>be sober</a:t>
            </a:r>
            <a:r>
              <a:rPr lang="en-US" sz="3200" dirty="0"/>
              <a:t>…” (Titus 2:2). </a:t>
            </a:r>
          </a:p>
          <a:p>
            <a:r>
              <a:rPr lang="en-US" sz="3200" dirty="0"/>
              <a:t>“Therefore gird up the loins of your mind, </a:t>
            </a:r>
            <a:br>
              <a:rPr lang="en-US" sz="3200" dirty="0"/>
            </a:br>
            <a:r>
              <a:rPr lang="en-US" sz="3200" b="1" dirty="0"/>
              <a:t>be sober</a:t>
            </a:r>
            <a:r>
              <a:rPr lang="en-US" sz="3200" dirty="0"/>
              <a:t>…” (1 Pet. 1:13). </a:t>
            </a:r>
          </a:p>
          <a:p>
            <a:r>
              <a:rPr lang="en-US" sz="3200" dirty="0"/>
              <a:t>“</a:t>
            </a:r>
            <a:r>
              <a:rPr lang="en-US" sz="3200" b="1" dirty="0"/>
              <a:t>Be sober</a:t>
            </a:r>
            <a:r>
              <a:rPr lang="en-US" sz="3200" dirty="0"/>
              <a:t>, be vigilant; because your adversary the devil walks about like a roaring lion…” (1 Pet. 5:8). </a:t>
            </a:r>
          </a:p>
        </p:txBody>
      </p:sp>
    </p:spTree>
    <p:extLst>
      <p:ext uri="{BB962C8B-B14F-4D97-AF65-F5344CB8AC3E}">
        <p14:creationId xmlns:p14="http://schemas.microsoft.com/office/powerpoint/2010/main" val="2383487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6BF5E-9ED6-42DE-DCCE-C27BB78DC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971A733-179B-F407-E6DB-2B563814D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81893"/>
          </a:xfrm>
        </p:spPr>
        <p:txBody>
          <a:bodyPr/>
          <a:lstStyle/>
          <a:p>
            <a:pPr algn="ctr"/>
            <a:r>
              <a:rPr lang="en-US" b="1" dirty="0"/>
              <a:t>1. Commanded to Be Sober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D1C88A-27C4-BAF2-BF1B-9B3D5692C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sober (</a:t>
            </a:r>
            <a:r>
              <a:rPr lang="en-US" sz="3200" b="1" i="1" dirty="0" err="1"/>
              <a:t>nepho</a:t>
            </a:r>
            <a:r>
              <a:rPr lang="en-US" sz="3200" dirty="0"/>
              <a:t>) </a:t>
            </a:r>
          </a:p>
          <a:p>
            <a:r>
              <a:rPr lang="en-US" sz="3200" dirty="0"/>
              <a:t>“to be free from the influence of intoxicants. Metaphorically, it is used in association with ‘watchfulness’” (Vine). </a:t>
            </a:r>
          </a:p>
        </p:txBody>
      </p:sp>
    </p:spTree>
    <p:extLst>
      <p:ext uri="{BB962C8B-B14F-4D97-AF65-F5344CB8AC3E}">
        <p14:creationId xmlns:p14="http://schemas.microsoft.com/office/powerpoint/2010/main" val="1593263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5DE91-5296-F920-4A14-67D97EA76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73739"/>
          </a:xfrm>
        </p:spPr>
        <p:txBody>
          <a:bodyPr/>
          <a:lstStyle/>
          <a:p>
            <a:pPr algn="ctr"/>
            <a:r>
              <a:rPr lang="en-US" b="1" dirty="0"/>
              <a:t>How Alcohol 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89234-AC98-2839-D8C1-63BFC83AF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463" y="1543664"/>
            <a:ext cx="4090834" cy="4751286"/>
          </a:xfrm>
        </p:spPr>
        <p:txBody>
          <a:bodyPr/>
          <a:lstStyle/>
          <a:p>
            <a:r>
              <a:rPr lang="en-US" dirty="0"/>
              <a:t>Metabolized extremely quickly by the body. </a:t>
            </a:r>
          </a:p>
          <a:p>
            <a:r>
              <a:rPr lang="en-US" dirty="0"/>
              <a:t>20% absorbed directly across the walls of an empty stomach, can reach the brain within one minute. </a:t>
            </a:r>
          </a:p>
          <a:p>
            <a:r>
              <a:rPr lang="en-US" dirty="0"/>
              <a:t>Interferes with communication between the nerve cells. </a:t>
            </a:r>
          </a:p>
        </p:txBody>
      </p:sp>
      <p:pic>
        <p:nvPicPr>
          <p:cNvPr id="1026" name="Picture 2" descr="631,500+ Liquor Bottle Stock Photos, Pictures &amp; Royalty-Free Images -  iStock | Liquor bottle isolated, Alcohol, Hard liquor">
            <a:extLst>
              <a:ext uri="{FF2B5EF4-FFF2-40B4-BE49-F238E27FC236}">
                <a16:creationId xmlns:a16="http://schemas.microsoft.com/office/drawing/2014/main" id="{80FDDDCC-5081-9DEE-CB01-34C7F34096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409" y="1602195"/>
            <a:ext cx="2717239" cy="4751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0517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59BEE-3189-EEED-AB88-3CA46DF2F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2. Alcohol Impairs Judgment </a:t>
            </a:r>
            <a:br>
              <a:rPr lang="en-US" b="1" dirty="0"/>
            </a:br>
            <a:r>
              <a:rPr lang="en-US" b="1" dirty="0"/>
              <a:t>and Lowers Inhibitions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E8972-3DCE-8AC1-0EC8-E765C71CD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04103"/>
            <a:ext cx="7886700" cy="4072860"/>
          </a:xfrm>
        </p:spPr>
        <p:txBody>
          <a:bodyPr/>
          <a:lstStyle/>
          <a:p>
            <a:r>
              <a:rPr lang="en-US" dirty="0"/>
              <a:t>“But they also have erred through wine, and through intoxicating drink are out of the way…” (Isaiah 28:7). </a:t>
            </a:r>
          </a:p>
          <a:p>
            <a:endParaRPr lang="en-US" sz="800" dirty="0"/>
          </a:p>
          <a:p>
            <a:r>
              <a:rPr lang="en-US" dirty="0"/>
              <a:t>“They reel to and </a:t>
            </a:r>
            <a:r>
              <a:rPr lang="en-US" dirty="0" err="1"/>
              <a:t>fro</a:t>
            </a:r>
            <a:r>
              <a:rPr lang="en-US" dirty="0"/>
              <a:t>, and stagger like a drunken man, and are at their wits’ end” (Psalm 107:27). </a:t>
            </a:r>
          </a:p>
          <a:p>
            <a:endParaRPr lang="en-US" sz="800" dirty="0"/>
          </a:p>
          <a:p>
            <a:r>
              <a:rPr lang="en-US" dirty="0"/>
              <a:t>Noah (Gen. 9:20-21)</a:t>
            </a:r>
          </a:p>
          <a:p>
            <a:r>
              <a:rPr lang="en-US" dirty="0"/>
              <a:t>Lot (Gen. 19:32-35)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79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B0630-8922-1F3B-016A-7D2F23D79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Kings and Priests were forbidden from drinking alcohol.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746A5-A245-078C-3535-716C56830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86115"/>
            <a:ext cx="7886700" cy="4190847"/>
          </a:xfrm>
        </p:spPr>
        <p:txBody>
          <a:bodyPr>
            <a:normAutofit/>
          </a:bodyPr>
          <a:lstStyle/>
          <a:p>
            <a:r>
              <a:rPr lang="en-US" dirty="0"/>
              <a:t>“It is not for kings, O Lemuel, it is not for kings to drink wine, nor for princes intoxicating drink; lest they drink and forget the law, and pervert the justice of all the afflicted” (Prov. 31:4-5). </a:t>
            </a:r>
          </a:p>
          <a:p>
            <a:endParaRPr lang="en-US" sz="800" dirty="0"/>
          </a:p>
          <a:p>
            <a:r>
              <a:rPr lang="en-US" dirty="0"/>
              <a:t>“Do not drink wine or intoxicating drink, you, nor your sons with you, when you go into the tabernacle of meeting, lest you die. It shall be a statute forever throughout your generations” (Lev. 10:9). </a:t>
            </a:r>
          </a:p>
        </p:txBody>
      </p:sp>
    </p:spTree>
    <p:extLst>
      <p:ext uri="{BB962C8B-B14F-4D97-AF65-F5344CB8AC3E}">
        <p14:creationId xmlns:p14="http://schemas.microsoft.com/office/powerpoint/2010/main" val="1098821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1BD8CC-9D08-4E82-D49E-6254BC9E8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D8E8A-6D18-FC6B-5C26-C02068BA3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Kings and Priests were forbidden from drinking alcohol.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8F0A6-52C6-D54B-9848-1AC132E55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86115"/>
            <a:ext cx="7886700" cy="4190847"/>
          </a:xfrm>
        </p:spPr>
        <p:txBody>
          <a:bodyPr>
            <a:normAutofit/>
          </a:bodyPr>
          <a:lstStyle/>
          <a:p>
            <a:r>
              <a:rPr lang="en-US" dirty="0"/>
              <a:t>“It is not for kings, O Lemuel, it is not for kings to drink wine, nor for princes intoxicating drink; lest they drink and forget the law, and pervert the justice of all the afflicted” (Prov. 31:4-5). </a:t>
            </a:r>
          </a:p>
          <a:p>
            <a:endParaRPr lang="en-US" sz="800" dirty="0"/>
          </a:p>
          <a:p>
            <a:r>
              <a:rPr lang="en-US" dirty="0"/>
              <a:t>“Do not drink wine or intoxicating drink, you, nor your sons with you, when you go into the tabernacle of meeting, lest you die. It shall be a statute forever throughout your generations” (Lev. 10:9).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6B8C19C-FFE8-7B70-1FF7-CC84009F48A5}"/>
              </a:ext>
            </a:extLst>
          </p:cNvPr>
          <p:cNvSpPr/>
          <p:nvPr/>
        </p:nvSpPr>
        <p:spPr>
          <a:xfrm>
            <a:off x="3460955" y="2851354"/>
            <a:ext cx="5260259" cy="364151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BAAFA2-9D2E-0C84-91C8-D88610583362}"/>
              </a:ext>
            </a:extLst>
          </p:cNvPr>
          <p:cNvSpPr txBox="1"/>
          <p:nvPr/>
        </p:nvSpPr>
        <p:spPr>
          <a:xfrm>
            <a:off x="3903406" y="3146325"/>
            <a:ext cx="4306529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Christians are both </a:t>
            </a:r>
            <a:b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Kings and Priests!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“And has made us kings and priests to His God and Father, to Him be glory and dominion forever and ever. Amen” (Revelation 1:6). </a:t>
            </a:r>
          </a:p>
        </p:txBody>
      </p:sp>
    </p:spTree>
    <p:extLst>
      <p:ext uri="{BB962C8B-B14F-4D97-AF65-F5344CB8AC3E}">
        <p14:creationId xmlns:p14="http://schemas.microsoft.com/office/powerpoint/2010/main" val="1104294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</TotalTime>
  <Words>1316</Words>
  <Application>Microsoft Office PowerPoint</Application>
  <PresentationFormat>On-screen Show (4:3)</PresentationFormat>
  <Paragraphs>97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Aptos</vt:lpstr>
      <vt:lpstr>Aptos Display</vt:lpstr>
      <vt:lpstr>Arial</vt:lpstr>
      <vt:lpstr>Calibri</vt:lpstr>
      <vt:lpstr>Georgia</vt:lpstr>
      <vt:lpstr>4_Office Theme</vt:lpstr>
      <vt:lpstr>6_Office Theme</vt:lpstr>
      <vt:lpstr>PowerPoint Presentation</vt:lpstr>
      <vt:lpstr>The Christian and Drinking Alcohol</vt:lpstr>
      <vt:lpstr>Jesus turned water into wine! </vt:lpstr>
      <vt:lpstr>1. Commanded to Be Sober</vt:lpstr>
      <vt:lpstr>1. Commanded to Be Sober</vt:lpstr>
      <vt:lpstr>How Alcohol Works</vt:lpstr>
      <vt:lpstr>2. Alcohol Impairs Judgment  and Lowers Inhibitions</vt:lpstr>
      <vt:lpstr>Kings and Priests were forbidden from drinking alcohol. </vt:lpstr>
      <vt:lpstr>Kings and Priests were forbidden from drinking alcohol. </vt:lpstr>
      <vt:lpstr>3. Alcohol is Addictive</vt:lpstr>
      <vt:lpstr>PowerPoint Presentation</vt:lpstr>
      <vt:lpstr>3. Alcohol is Addictive</vt:lpstr>
      <vt:lpstr>3. Alcohol is Addictive</vt:lpstr>
      <vt:lpstr>4. Social Drinking is Condemned</vt:lpstr>
      <vt:lpstr>4. Social Drinking is Condemned</vt:lpstr>
      <vt:lpstr>4. Social Drinking is Condemned</vt:lpstr>
      <vt:lpstr>4. Social Drinking is Condemned</vt:lpstr>
      <vt:lpstr>The Bible’s So-Called Endorsement of Wine</vt:lpstr>
      <vt:lpstr>The Bible’s So-Called Endorsement of Wine</vt:lpstr>
      <vt:lpstr>The Bible’s So-Called Endorsement of Wine</vt:lpstr>
      <vt:lpstr>Timothy was told to drink wine. </vt:lpstr>
      <vt:lpstr>Proverbs 23:29-35</vt:lpstr>
      <vt:lpstr>Proverbs 23:29-35</vt:lpstr>
      <vt:lpstr>Proverbs 23:29-35</vt:lpstr>
      <vt:lpstr>Proverbs 23:29-35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83</cp:revision>
  <dcterms:created xsi:type="dcterms:W3CDTF">2008-03-16T18:22:36Z</dcterms:created>
  <dcterms:modified xsi:type="dcterms:W3CDTF">2024-11-11T13:10:06Z</dcterms:modified>
</cp:coreProperties>
</file>