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 id="2147483962" r:id="rId2"/>
  </p:sldMasterIdLst>
  <p:notesMasterIdLst>
    <p:notesMasterId r:id="rId11"/>
  </p:notesMasterIdLst>
  <p:sldIdLst>
    <p:sldId id="780" r:id="rId3"/>
    <p:sldId id="256" r:id="rId4"/>
    <p:sldId id="781" r:id="rId5"/>
    <p:sldId id="265" r:id="rId6"/>
    <p:sldId id="782" r:id="rId7"/>
    <p:sldId id="783" r:id="rId8"/>
    <p:sldId id="262" r:id="rId9"/>
    <p:sldId id="78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780"/>
            <p14:sldId id="256"/>
            <p14:sldId id="781"/>
            <p14:sldId id="265"/>
            <p14:sldId id="782"/>
            <p14:sldId id="783"/>
            <p14:sldId id="262"/>
            <p14:sldId id="78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p:scale>
          <a:sx n="30" d="100"/>
          <a:sy n="30" d="100"/>
        </p:scale>
        <p:origin x="845" y="235"/>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3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5/19/2024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103346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867034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38050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184BD564-DE76-4BE9-BB1D-81FA44B40299}" type="slidenum">
              <a:rPr lang="en-US" smtClean="0"/>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3982346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379484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3597122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697469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EB860-185E-4941-9D8C-1D86CDA09D16}" type="datetimeFigureOut">
              <a:rPr lang="en-US" smtClean="0"/>
              <a:t>5/19/2024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0533917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EB860-185E-4941-9D8C-1D86CDA09D16}" type="datetimeFigureOut">
              <a:rPr lang="en-US" smtClean="0"/>
              <a:t>5/19/2024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0951016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EB860-185E-4941-9D8C-1D86CDA09D16}" type="datetimeFigureOut">
              <a:rPr lang="en-US" smtClean="0"/>
              <a:t>5/19/2024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373234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551442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939374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37857630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6670425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7864219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33196146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5735390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8119659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6102642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86285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363927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8EB860-185E-4941-9D8C-1D86CDA09D16}" type="datetimeFigureOut">
              <a:rPr lang="en-US" smtClean="0"/>
              <a:t>5/19/2024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05263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933080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8EB860-185E-4941-9D8C-1D86CDA09D16}" type="datetimeFigureOut">
              <a:rPr lang="en-US" smtClean="0"/>
              <a:t>5/19/2024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482524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8EB860-185E-4941-9D8C-1D86CDA09D16}" type="datetimeFigureOut">
              <a:rPr lang="en-US" smtClean="0"/>
              <a:t>5/19/2024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820622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EB860-185E-4941-9D8C-1D86CDA09D16}" type="datetimeFigureOut">
              <a:rPr lang="en-US" smtClean="0"/>
              <a:t>5/19/2024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07656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2317435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8EB860-185E-4941-9D8C-1D86CDA09D16}" type="datetimeFigureOut">
              <a:rPr lang="en-US" smtClean="0"/>
              <a:t>5/19/2024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BD564-DE76-4BE9-BB1D-81FA44B40299}" type="slidenum">
              <a:rPr lang="en-US" smtClean="0"/>
              <a:t>‹#›</a:t>
            </a:fld>
            <a:endParaRPr lang="en-US"/>
          </a:p>
        </p:txBody>
      </p:sp>
    </p:spTree>
    <p:extLst>
      <p:ext uri="{BB962C8B-B14F-4D97-AF65-F5344CB8AC3E}">
        <p14:creationId xmlns:p14="http://schemas.microsoft.com/office/powerpoint/2010/main" val="1531409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8EB860-185E-4941-9D8C-1D86CDA09D16}" type="datetimeFigureOut">
              <a:rPr lang="en-US" smtClean="0"/>
              <a:t>5/19/2024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4BD564-DE76-4BE9-BB1D-81FA44B40299}" type="slidenum">
              <a:rPr lang="en-US" smtClean="0"/>
              <a:t>‹#›</a:t>
            </a:fld>
            <a:endParaRPr lang="en-US"/>
          </a:p>
        </p:txBody>
      </p:sp>
    </p:spTree>
    <p:extLst>
      <p:ext uri="{BB962C8B-B14F-4D97-AF65-F5344CB8AC3E}">
        <p14:creationId xmlns:p14="http://schemas.microsoft.com/office/powerpoint/2010/main" val="2322535002"/>
      </p:ext>
    </p:extLst>
  </p:cSld>
  <p:clrMap bg1="dk1" tx1="lt1" bg2="dk2" tx2="lt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B8EB860-185E-4941-9D8C-1D86CDA09D16}" type="datetimeFigureOut">
              <a:rPr lang="en-US" smtClean="0"/>
              <a:t>5/19/2024</a:t>
            </a:fld>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84BD564-DE76-4BE9-BB1D-81FA44B40299}" type="slidenum">
              <a:rPr lang="en-US" smtClean="0"/>
              <a:t>‹#›</a:t>
            </a:fld>
            <a:endParaRPr lang="en-US"/>
          </a:p>
        </p:txBody>
      </p:sp>
    </p:spTree>
    <p:extLst>
      <p:ext uri="{BB962C8B-B14F-4D97-AF65-F5344CB8AC3E}">
        <p14:creationId xmlns:p14="http://schemas.microsoft.com/office/powerpoint/2010/main" val="1848183832"/>
      </p:ext>
    </p:extLst>
  </p:cSld>
  <p:clrMap bg1="lt1" tx1="dk1" bg2="lt2" tx2="dk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 id="2147483974" r:id="rId12"/>
    <p:sldLayoutId id="2147483975" r:id="rId13"/>
    <p:sldLayoutId id="2147483976" r:id="rId14"/>
    <p:sldLayoutId id="2147483977" r:id="rId15"/>
    <p:sldLayoutId id="2147483978" r:id="rId16"/>
    <p:sldLayoutId id="21474839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9295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D9DF7-2EC6-900E-DF6B-C145E4089172}"/>
              </a:ext>
            </a:extLst>
          </p:cNvPr>
          <p:cNvSpPr>
            <a:spLocks noGrp="1"/>
          </p:cNvSpPr>
          <p:nvPr>
            <p:ph type="ctrTitle"/>
          </p:nvPr>
        </p:nvSpPr>
        <p:spPr>
          <a:xfrm>
            <a:off x="2006082" y="429203"/>
            <a:ext cx="6452118" cy="2999797"/>
          </a:xfrm>
        </p:spPr>
        <p:txBody>
          <a:bodyPr>
            <a:normAutofit/>
          </a:bodyPr>
          <a:lstStyle/>
          <a:p>
            <a:r>
              <a:rPr lang="en-US" sz="6000" dirty="0">
                <a:latin typeface="Georgia" panose="02040502050405020303" pitchFamily="18" charset="0"/>
              </a:rPr>
              <a:t>Be Like Andrew</a:t>
            </a:r>
            <a:br>
              <a:rPr lang="en-US" sz="6000" dirty="0">
                <a:latin typeface="Georgia" panose="02040502050405020303" pitchFamily="18" charset="0"/>
              </a:rPr>
            </a:br>
            <a:r>
              <a:rPr lang="en-US" sz="4800" dirty="0">
                <a:latin typeface="Georgia" panose="02040502050405020303" pitchFamily="18" charset="0"/>
              </a:rPr>
              <a:t>Bring People to Jesus</a:t>
            </a:r>
            <a:endParaRPr lang="en-US" sz="5200" dirty="0">
              <a:latin typeface="Georgia" panose="02040502050405020303" pitchFamily="18" charset="0"/>
            </a:endParaRPr>
          </a:p>
        </p:txBody>
      </p:sp>
      <p:sp>
        <p:nvSpPr>
          <p:cNvPr id="3" name="Subtitle 2">
            <a:extLst>
              <a:ext uri="{FF2B5EF4-FFF2-40B4-BE49-F238E27FC236}">
                <a16:creationId xmlns:a16="http://schemas.microsoft.com/office/drawing/2014/main" id="{CCC08CE5-4113-6223-26F8-E646AF6005D3}"/>
              </a:ext>
            </a:extLst>
          </p:cNvPr>
          <p:cNvSpPr>
            <a:spLocks noGrp="1"/>
          </p:cNvSpPr>
          <p:nvPr>
            <p:ph type="subTitle" idx="1"/>
          </p:nvPr>
        </p:nvSpPr>
        <p:spPr>
          <a:xfrm>
            <a:off x="2640563" y="4441371"/>
            <a:ext cx="5817637" cy="2183363"/>
          </a:xfrm>
        </p:spPr>
        <p:txBody>
          <a:bodyPr>
            <a:normAutofit/>
          </a:bodyPr>
          <a:lstStyle/>
          <a:p>
            <a:r>
              <a:rPr lang="en-US" sz="2800" dirty="0">
                <a:latin typeface="Georgia Pro Cond Light" panose="02040306050405020303" pitchFamily="18" charset="0"/>
              </a:rPr>
              <a:t>“Brethren, join in following my example, and note those who so walk, </a:t>
            </a:r>
            <a:br>
              <a:rPr lang="en-US" sz="2800" dirty="0">
                <a:latin typeface="Georgia Pro Cond Light" panose="02040306050405020303" pitchFamily="18" charset="0"/>
              </a:rPr>
            </a:br>
            <a:r>
              <a:rPr lang="en-US" sz="2800" dirty="0">
                <a:latin typeface="Georgia Pro Cond Light" panose="02040306050405020303" pitchFamily="18" charset="0"/>
              </a:rPr>
              <a:t>as you have us for a pattern.”</a:t>
            </a:r>
          </a:p>
          <a:p>
            <a:r>
              <a:rPr lang="en-US" sz="2400" dirty="0">
                <a:latin typeface="Georgia Pro Cond Light" panose="02040306050405020303" pitchFamily="18" charset="0"/>
              </a:rPr>
              <a:t>Philippians 3:17</a:t>
            </a:r>
          </a:p>
        </p:txBody>
      </p:sp>
    </p:spTree>
    <p:extLst>
      <p:ext uri="{BB962C8B-B14F-4D97-AF65-F5344CB8AC3E}">
        <p14:creationId xmlns:p14="http://schemas.microsoft.com/office/powerpoint/2010/main" val="3288237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B6E8-0F07-0168-E03C-64AFC41E0FDC}"/>
              </a:ext>
            </a:extLst>
          </p:cNvPr>
          <p:cNvSpPr>
            <a:spLocks noGrp="1"/>
          </p:cNvSpPr>
          <p:nvPr>
            <p:ph type="title"/>
          </p:nvPr>
        </p:nvSpPr>
        <p:spPr>
          <a:xfrm>
            <a:off x="972803" y="681139"/>
            <a:ext cx="7704667" cy="1586199"/>
          </a:xfrm>
        </p:spPr>
        <p:txBody>
          <a:bodyPr>
            <a:normAutofit/>
          </a:bodyPr>
          <a:lstStyle/>
          <a:p>
            <a:r>
              <a:rPr lang="en-US" sz="4800" b="1" dirty="0"/>
              <a:t>The Apostle Andrew</a:t>
            </a:r>
            <a:endParaRPr lang="en-US" b="1" dirty="0"/>
          </a:p>
        </p:txBody>
      </p:sp>
      <p:sp>
        <p:nvSpPr>
          <p:cNvPr id="3" name="Content Placeholder 2">
            <a:extLst>
              <a:ext uri="{FF2B5EF4-FFF2-40B4-BE49-F238E27FC236}">
                <a16:creationId xmlns:a16="http://schemas.microsoft.com/office/drawing/2014/main" id="{A7D4B5F6-DA2A-3054-B4EE-F0857773A454}"/>
              </a:ext>
            </a:extLst>
          </p:cNvPr>
          <p:cNvSpPr>
            <a:spLocks noGrp="1"/>
          </p:cNvSpPr>
          <p:nvPr>
            <p:ph idx="1"/>
          </p:nvPr>
        </p:nvSpPr>
        <p:spPr>
          <a:xfrm>
            <a:off x="1411355" y="2267338"/>
            <a:ext cx="7331434" cy="3349691"/>
          </a:xfrm>
        </p:spPr>
        <p:txBody>
          <a:bodyPr>
            <a:normAutofit/>
          </a:bodyPr>
          <a:lstStyle/>
          <a:p>
            <a:r>
              <a:rPr lang="en-US" sz="2800" b="1" dirty="0"/>
              <a:t>The brother of Simon Peter.</a:t>
            </a:r>
          </a:p>
          <a:p>
            <a:r>
              <a:rPr lang="en-US" sz="2800" b="1" dirty="0"/>
              <a:t>Both were fishermen by trade. </a:t>
            </a:r>
          </a:p>
          <a:p>
            <a:r>
              <a:rPr lang="en-US" sz="2800" b="1" dirty="0"/>
              <a:t>From the Galilean village of Bethsaida. </a:t>
            </a:r>
          </a:p>
          <a:p>
            <a:r>
              <a:rPr lang="en-US" sz="2800" b="1" dirty="0"/>
              <a:t>Has the distinction of being the first of the 12 apostles to become a disciple of Jesus (John 1:40). </a:t>
            </a:r>
          </a:p>
        </p:txBody>
      </p:sp>
    </p:spTree>
    <p:extLst>
      <p:ext uri="{BB962C8B-B14F-4D97-AF65-F5344CB8AC3E}">
        <p14:creationId xmlns:p14="http://schemas.microsoft.com/office/powerpoint/2010/main" val="1738459042"/>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B6E8-0F07-0168-E03C-64AFC41E0FDC}"/>
              </a:ext>
            </a:extLst>
          </p:cNvPr>
          <p:cNvSpPr>
            <a:spLocks noGrp="1"/>
          </p:cNvSpPr>
          <p:nvPr>
            <p:ph type="title"/>
          </p:nvPr>
        </p:nvSpPr>
        <p:spPr>
          <a:xfrm>
            <a:off x="972803" y="681139"/>
            <a:ext cx="7704667" cy="1586199"/>
          </a:xfrm>
        </p:spPr>
        <p:txBody>
          <a:bodyPr>
            <a:normAutofit/>
          </a:bodyPr>
          <a:lstStyle/>
          <a:p>
            <a:r>
              <a:rPr lang="en-US" sz="4800" b="1" dirty="0"/>
              <a:t>Andrew Brought </a:t>
            </a:r>
            <a:br>
              <a:rPr lang="en-US" sz="4800" b="1" dirty="0"/>
            </a:br>
            <a:r>
              <a:rPr lang="en-US" sz="4800" b="1" dirty="0"/>
              <a:t>People to Jesus</a:t>
            </a:r>
            <a:endParaRPr lang="en-US" b="1" dirty="0"/>
          </a:p>
        </p:txBody>
      </p:sp>
      <p:sp>
        <p:nvSpPr>
          <p:cNvPr id="3" name="Content Placeholder 2">
            <a:extLst>
              <a:ext uri="{FF2B5EF4-FFF2-40B4-BE49-F238E27FC236}">
                <a16:creationId xmlns:a16="http://schemas.microsoft.com/office/drawing/2014/main" id="{A7D4B5F6-DA2A-3054-B4EE-F0857773A454}"/>
              </a:ext>
            </a:extLst>
          </p:cNvPr>
          <p:cNvSpPr>
            <a:spLocks noGrp="1"/>
          </p:cNvSpPr>
          <p:nvPr>
            <p:ph idx="1"/>
          </p:nvPr>
        </p:nvSpPr>
        <p:spPr>
          <a:xfrm>
            <a:off x="1411355" y="2267338"/>
            <a:ext cx="7331434" cy="2752531"/>
          </a:xfrm>
        </p:spPr>
        <p:txBody>
          <a:bodyPr>
            <a:normAutofit/>
          </a:bodyPr>
          <a:lstStyle/>
          <a:p>
            <a:r>
              <a:rPr lang="en-US" sz="2800" b="1" dirty="0"/>
              <a:t>Peter - John 1:41-42</a:t>
            </a:r>
          </a:p>
          <a:p>
            <a:r>
              <a:rPr lang="en-US" sz="2800" b="1" dirty="0"/>
              <a:t>Boy with the loaves and fishes - John 6:5-9 </a:t>
            </a:r>
          </a:p>
          <a:p>
            <a:r>
              <a:rPr lang="en-US" sz="2800" b="1" dirty="0"/>
              <a:t>The Greeks seeking Jesus - John 12:20-22 </a:t>
            </a:r>
          </a:p>
        </p:txBody>
      </p:sp>
    </p:spTree>
    <p:extLst>
      <p:ext uri="{BB962C8B-B14F-4D97-AF65-F5344CB8AC3E}">
        <p14:creationId xmlns:p14="http://schemas.microsoft.com/office/powerpoint/2010/main" val="1524790765"/>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B6E8-0F07-0168-E03C-64AFC41E0FDC}"/>
              </a:ext>
            </a:extLst>
          </p:cNvPr>
          <p:cNvSpPr>
            <a:spLocks noGrp="1"/>
          </p:cNvSpPr>
          <p:nvPr>
            <p:ph type="title"/>
          </p:nvPr>
        </p:nvSpPr>
        <p:spPr>
          <a:xfrm>
            <a:off x="972803" y="681139"/>
            <a:ext cx="7704667" cy="1586199"/>
          </a:xfrm>
        </p:spPr>
        <p:txBody>
          <a:bodyPr>
            <a:normAutofit/>
          </a:bodyPr>
          <a:lstStyle/>
          <a:p>
            <a:r>
              <a:rPr lang="en-US" b="1" dirty="0"/>
              <a:t>Andrew Teaches Important Lessons About Evangelism</a:t>
            </a:r>
            <a:endParaRPr lang="en-US" sz="3200" b="1" dirty="0"/>
          </a:p>
        </p:txBody>
      </p:sp>
      <p:sp>
        <p:nvSpPr>
          <p:cNvPr id="3" name="Content Placeholder 2">
            <a:extLst>
              <a:ext uri="{FF2B5EF4-FFF2-40B4-BE49-F238E27FC236}">
                <a16:creationId xmlns:a16="http://schemas.microsoft.com/office/drawing/2014/main" id="{A7D4B5F6-DA2A-3054-B4EE-F0857773A454}"/>
              </a:ext>
            </a:extLst>
          </p:cNvPr>
          <p:cNvSpPr>
            <a:spLocks noGrp="1"/>
          </p:cNvSpPr>
          <p:nvPr>
            <p:ph idx="1"/>
          </p:nvPr>
        </p:nvSpPr>
        <p:spPr>
          <a:xfrm>
            <a:off x="1411355" y="2267338"/>
            <a:ext cx="7331434" cy="2752531"/>
          </a:xfrm>
        </p:spPr>
        <p:txBody>
          <a:bodyPr>
            <a:normAutofit/>
          </a:bodyPr>
          <a:lstStyle/>
          <a:p>
            <a:r>
              <a:rPr lang="en-US" sz="2800" b="1" dirty="0"/>
              <a:t>He knew Jesus welcomed others.</a:t>
            </a:r>
          </a:p>
          <a:p>
            <a:r>
              <a:rPr lang="en-US" sz="2800" b="1" dirty="0"/>
              <a:t>He </a:t>
            </a:r>
            <a:r>
              <a:rPr lang="en-US" sz="2800" b="1" u="sng" dirty="0"/>
              <a:t>brought</a:t>
            </a:r>
            <a:r>
              <a:rPr lang="en-US" sz="2800" b="1" dirty="0"/>
              <a:t> people to Jesus. </a:t>
            </a:r>
          </a:p>
          <a:p>
            <a:r>
              <a:rPr lang="en-US" sz="2800" b="1" dirty="0"/>
              <a:t>He was optimistic. </a:t>
            </a:r>
          </a:p>
        </p:txBody>
      </p:sp>
    </p:spTree>
    <p:extLst>
      <p:ext uri="{BB962C8B-B14F-4D97-AF65-F5344CB8AC3E}">
        <p14:creationId xmlns:p14="http://schemas.microsoft.com/office/powerpoint/2010/main" val="1521249153"/>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B6E8-0F07-0168-E03C-64AFC41E0FDC}"/>
              </a:ext>
            </a:extLst>
          </p:cNvPr>
          <p:cNvSpPr>
            <a:spLocks noGrp="1"/>
          </p:cNvSpPr>
          <p:nvPr>
            <p:ph type="title"/>
          </p:nvPr>
        </p:nvSpPr>
        <p:spPr>
          <a:xfrm>
            <a:off x="972803" y="681139"/>
            <a:ext cx="7704667" cy="1586199"/>
          </a:xfrm>
        </p:spPr>
        <p:txBody>
          <a:bodyPr>
            <a:normAutofit/>
          </a:bodyPr>
          <a:lstStyle/>
          <a:p>
            <a:r>
              <a:rPr lang="en-US" sz="4800" b="1" dirty="0"/>
              <a:t>Andrew Was Willing to Accept Second Place</a:t>
            </a:r>
            <a:endParaRPr lang="en-US" b="1" dirty="0"/>
          </a:p>
        </p:txBody>
      </p:sp>
      <p:sp>
        <p:nvSpPr>
          <p:cNvPr id="3" name="Content Placeholder 2">
            <a:extLst>
              <a:ext uri="{FF2B5EF4-FFF2-40B4-BE49-F238E27FC236}">
                <a16:creationId xmlns:a16="http://schemas.microsoft.com/office/drawing/2014/main" id="{A7D4B5F6-DA2A-3054-B4EE-F0857773A454}"/>
              </a:ext>
            </a:extLst>
          </p:cNvPr>
          <p:cNvSpPr>
            <a:spLocks noGrp="1"/>
          </p:cNvSpPr>
          <p:nvPr>
            <p:ph idx="1"/>
          </p:nvPr>
        </p:nvSpPr>
        <p:spPr>
          <a:xfrm>
            <a:off x="1411355" y="2267339"/>
            <a:ext cx="7331434" cy="2612572"/>
          </a:xfrm>
        </p:spPr>
        <p:txBody>
          <a:bodyPr>
            <a:normAutofit/>
          </a:bodyPr>
          <a:lstStyle/>
          <a:p>
            <a:r>
              <a:rPr lang="en-US" sz="2800" b="1" dirty="0"/>
              <a:t>Mark 10:42-45</a:t>
            </a:r>
          </a:p>
          <a:p>
            <a:endParaRPr lang="en-US" sz="2800" b="1" dirty="0"/>
          </a:p>
        </p:txBody>
      </p:sp>
    </p:spTree>
    <p:extLst>
      <p:ext uri="{BB962C8B-B14F-4D97-AF65-F5344CB8AC3E}">
        <p14:creationId xmlns:p14="http://schemas.microsoft.com/office/powerpoint/2010/main" val="1710401109"/>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0B6E8-0F07-0168-E03C-64AFC41E0FDC}"/>
              </a:ext>
            </a:extLst>
          </p:cNvPr>
          <p:cNvSpPr>
            <a:spLocks noGrp="1"/>
          </p:cNvSpPr>
          <p:nvPr>
            <p:ph type="title"/>
          </p:nvPr>
        </p:nvSpPr>
        <p:spPr>
          <a:xfrm>
            <a:off x="972803" y="681140"/>
            <a:ext cx="7704667" cy="961052"/>
          </a:xfrm>
        </p:spPr>
        <p:txBody>
          <a:bodyPr/>
          <a:lstStyle/>
          <a:p>
            <a:r>
              <a:rPr lang="en-US" sz="4800" b="1" dirty="0"/>
              <a:t>Be Like Andrew</a:t>
            </a:r>
            <a:endParaRPr lang="en-US" b="1" dirty="0"/>
          </a:p>
        </p:txBody>
      </p:sp>
      <p:sp>
        <p:nvSpPr>
          <p:cNvPr id="3" name="Content Placeholder 2">
            <a:extLst>
              <a:ext uri="{FF2B5EF4-FFF2-40B4-BE49-F238E27FC236}">
                <a16:creationId xmlns:a16="http://schemas.microsoft.com/office/drawing/2014/main" id="{A7D4B5F6-DA2A-3054-B4EE-F0857773A454}"/>
              </a:ext>
            </a:extLst>
          </p:cNvPr>
          <p:cNvSpPr>
            <a:spLocks noGrp="1"/>
          </p:cNvSpPr>
          <p:nvPr>
            <p:ph idx="1"/>
          </p:nvPr>
        </p:nvSpPr>
        <p:spPr>
          <a:xfrm>
            <a:off x="1140762" y="1884779"/>
            <a:ext cx="7928600" cy="4376061"/>
          </a:xfrm>
        </p:spPr>
        <p:txBody>
          <a:bodyPr>
            <a:normAutofit/>
          </a:bodyPr>
          <a:lstStyle/>
          <a:p>
            <a:pPr marL="0" marR="0" indent="0">
              <a:spcBef>
                <a:spcPts val="0"/>
              </a:spcBef>
              <a:spcAft>
                <a:spcPts val="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“There is something very attractive about Andrew. Life placed him in a position where it would have been very easy for him to grow resentful and embittered, but he was well content with second place, because his one endeavor was to serve Jesus Christ, and not to glorify himself. All his life he was bringing men to Jesus, and he died engaged on that </a:t>
            </a:r>
            <a:r>
              <a:rPr lang="en-US" sz="2800" kern="100">
                <a:effectLst/>
                <a:latin typeface="Aptos" panose="020B0004020202020204" pitchFamily="34" charset="0"/>
                <a:ea typeface="Aptos" panose="020B0004020202020204" pitchFamily="34" charset="0"/>
                <a:cs typeface="Times New Roman" panose="02020603050405020304" pitchFamily="18" charset="0"/>
              </a:rPr>
              <a:t>same task.” </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r">
              <a:spcBef>
                <a:spcPts val="0"/>
              </a:spcBef>
              <a:spcAft>
                <a:spcPts val="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William Barclay</a:t>
            </a:r>
          </a:p>
          <a:p>
            <a:pPr marL="0" marR="0" indent="0" algn="r">
              <a:spcBef>
                <a:spcPts val="0"/>
              </a:spcBef>
              <a:spcAft>
                <a:spcPts val="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The Master’s Men, page 44 </a:t>
            </a:r>
          </a:p>
        </p:txBody>
      </p:sp>
    </p:spTree>
    <p:extLst>
      <p:ext uri="{BB962C8B-B14F-4D97-AF65-F5344CB8AC3E}">
        <p14:creationId xmlns:p14="http://schemas.microsoft.com/office/powerpoint/2010/main" val="2252430703"/>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A5401-2756-564E-0342-57B2208B4FC8}"/>
            </a:ext>
          </a:extLst>
        </p:cNvPr>
        <p:cNvGrpSpPr/>
        <p:nvPr/>
      </p:nvGrpSpPr>
      <p:grpSpPr>
        <a:xfrm>
          <a:off x="0" y="0"/>
          <a:ext cx="0" cy="0"/>
          <a:chOff x="0" y="0"/>
          <a:chExt cx="0" cy="0"/>
        </a:xfrm>
      </p:grpSpPr>
    </p:spTree>
    <p:extLst>
      <p:ext uri="{BB962C8B-B14F-4D97-AF65-F5344CB8AC3E}">
        <p14:creationId xmlns:p14="http://schemas.microsoft.com/office/powerpoint/2010/main" val="237105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6813</TotalTime>
  <Words>220</Words>
  <Application>Microsoft Office PowerPoint</Application>
  <PresentationFormat>On-screen Show (4:3)</PresentationFormat>
  <Paragraphs>22</Paragraphs>
  <Slides>8</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Aptos</vt:lpstr>
      <vt:lpstr>Arial</vt:lpstr>
      <vt:lpstr>Calibri</vt:lpstr>
      <vt:lpstr>Calibri Light</vt:lpstr>
      <vt:lpstr>Corbel</vt:lpstr>
      <vt:lpstr>Georgia</vt:lpstr>
      <vt:lpstr>Georgia Pro Cond Light</vt:lpstr>
      <vt:lpstr>1_Office Theme</vt:lpstr>
      <vt:lpstr>Parallax</vt:lpstr>
      <vt:lpstr>PowerPoint Presentation</vt:lpstr>
      <vt:lpstr>Be Like Andrew Bring People to Jesus</vt:lpstr>
      <vt:lpstr>The Apostle Andrew</vt:lpstr>
      <vt:lpstr>Andrew Brought  People to Jesus</vt:lpstr>
      <vt:lpstr>Andrew Teaches Important Lessons About Evangelism</vt:lpstr>
      <vt:lpstr>Andrew Was Willing to Accept Second Place</vt:lpstr>
      <vt:lpstr>Be Like Andrew</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283</cp:revision>
  <dcterms:created xsi:type="dcterms:W3CDTF">2008-03-16T18:22:36Z</dcterms:created>
  <dcterms:modified xsi:type="dcterms:W3CDTF">2024-05-19T19:25:52Z</dcterms:modified>
</cp:coreProperties>
</file>