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41"/>
  </p:notesMasterIdLst>
  <p:sldIdLst>
    <p:sldId id="761" r:id="rId2"/>
    <p:sldId id="762" r:id="rId3"/>
    <p:sldId id="763" r:id="rId4"/>
    <p:sldId id="764" r:id="rId5"/>
    <p:sldId id="765" r:id="rId6"/>
    <p:sldId id="766" r:id="rId7"/>
    <p:sldId id="337" r:id="rId8"/>
    <p:sldId id="338" r:id="rId9"/>
    <p:sldId id="335" r:id="rId10"/>
    <p:sldId id="767" r:id="rId11"/>
    <p:sldId id="768" r:id="rId12"/>
    <p:sldId id="769" r:id="rId13"/>
    <p:sldId id="770" r:id="rId14"/>
    <p:sldId id="771" r:id="rId15"/>
    <p:sldId id="772" r:id="rId16"/>
    <p:sldId id="773" r:id="rId17"/>
    <p:sldId id="774" r:id="rId18"/>
    <p:sldId id="775" r:id="rId19"/>
    <p:sldId id="776" r:id="rId20"/>
    <p:sldId id="777" r:id="rId21"/>
    <p:sldId id="778" r:id="rId22"/>
    <p:sldId id="779" r:id="rId23"/>
    <p:sldId id="780" r:id="rId24"/>
    <p:sldId id="781" r:id="rId25"/>
    <p:sldId id="782" r:id="rId26"/>
    <p:sldId id="783" r:id="rId27"/>
    <p:sldId id="784" r:id="rId28"/>
    <p:sldId id="785" r:id="rId29"/>
    <p:sldId id="786" r:id="rId30"/>
    <p:sldId id="345" r:id="rId31"/>
    <p:sldId id="341" r:id="rId32"/>
    <p:sldId id="342" r:id="rId33"/>
    <p:sldId id="343" r:id="rId34"/>
    <p:sldId id="344" r:id="rId35"/>
    <p:sldId id="787" r:id="rId36"/>
    <p:sldId id="336" r:id="rId37"/>
    <p:sldId id="339" r:id="rId38"/>
    <p:sldId id="340" r:id="rId39"/>
    <p:sldId id="788"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73" d="100"/>
          <a:sy n="73" d="100"/>
        </p:scale>
        <p:origin x="1332"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10354"/>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4/19/2024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7BD95-EA54-32E0-53D6-0B17EDB06724}"/>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BD878FBE-1F45-B975-2001-C01D697A5989}"/>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5BE4C2E-B8D7-8A1D-DA4E-851EED2CBAA8}"/>
              </a:ext>
            </a:extLst>
          </p:cNvPr>
          <p:cNvSpPr>
            <a:spLocks noGrp="1"/>
          </p:cNvSpPr>
          <p:nvPr>
            <p:ph type="dt" sz="half" idx="10"/>
          </p:nvPr>
        </p:nvSpPr>
        <p:spPr/>
        <p:txBody>
          <a:bodyPr/>
          <a:lstStyle/>
          <a:p>
            <a:fld id="{9B10DA54-8C00-45E6-9241-EBD0FA0C8304}" type="datetimeFigureOut">
              <a:rPr lang="en-US" smtClean="0"/>
              <a:t>4/19/2024</a:t>
            </a:fld>
            <a:endParaRPr lang="en-US"/>
          </a:p>
        </p:txBody>
      </p:sp>
      <p:sp>
        <p:nvSpPr>
          <p:cNvPr id="5" name="Footer Placeholder 4">
            <a:extLst>
              <a:ext uri="{FF2B5EF4-FFF2-40B4-BE49-F238E27FC236}">
                <a16:creationId xmlns:a16="http://schemas.microsoft.com/office/drawing/2014/main" id="{8ED3E12C-D8A0-064E-6FE7-61F6F7FBE3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BAC7CD-3980-3040-6E60-157172AE27B4}"/>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2505314643"/>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FCC26-13DB-4483-F38B-BB9DD16F26C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A781CAA-CF49-DCF7-D467-6FE025A666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078036-1A5C-3262-5C7A-1AA65D5B7C51}"/>
              </a:ext>
            </a:extLst>
          </p:cNvPr>
          <p:cNvSpPr>
            <a:spLocks noGrp="1"/>
          </p:cNvSpPr>
          <p:nvPr>
            <p:ph type="dt" sz="half" idx="10"/>
          </p:nvPr>
        </p:nvSpPr>
        <p:spPr/>
        <p:txBody>
          <a:bodyPr/>
          <a:lstStyle/>
          <a:p>
            <a:fld id="{9B10DA54-8C00-45E6-9241-EBD0FA0C8304}" type="datetimeFigureOut">
              <a:rPr lang="en-US" smtClean="0"/>
              <a:t>4/19/2024</a:t>
            </a:fld>
            <a:endParaRPr lang="en-US"/>
          </a:p>
        </p:txBody>
      </p:sp>
      <p:sp>
        <p:nvSpPr>
          <p:cNvPr id="5" name="Footer Placeholder 4">
            <a:extLst>
              <a:ext uri="{FF2B5EF4-FFF2-40B4-BE49-F238E27FC236}">
                <a16:creationId xmlns:a16="http://schemas.microsoft.com/office/drawing/2014/main" id="{3E78C115-E172-B645-7B4D-BB8A15A78B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235A61-B75C-8DA3-75A1-F4B06E274976}"/>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731222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685787D-E39D-C5CA-A067-26ED78932E35}"/>
              </a:ext>
            </a:extLst>
          </p:cNvPr>
          <p:cNvSpPr>
            <a:spLocks noGrp="1"/>
          </p:cNvSpPr>
          <p:nvPr>
            <p:ph type="title" orient="vert"/>
          </p:nvPr>
        </p:nvSpPr>
        <p:spPr>
          <a:xfrm>
            <a:off x="6543676"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A98587E-8271-D7EA-099F-5FA6B99DB406}"/>
              </a:ext>
            </a:extLst>
          </p:cNvPr>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33ECE2-52B1-7241-90A8-695089F13858}"/>
              </a:ext>
            </a:extLst>
          </p:cNvPr>
          <p:cNvSpPr>
            <a:spLocks noGrp="1"/>
          </p:cNvSpPr>
          <p:nvPr>
            <p:ph type="dt" sz="half" idx="10"/>
          </p:nvPr>
        </p:nvSpPr>
        <p:spPr/>
        <p:txBody>
          <a:bodyPr/>
          <a:lstStyle/>
          <a:p>
            <a:fld id="{9B10DA54-8C00-45E6-9241-EBD0FA0C8304}" type="datetimeFigureOut">
              <a:rPr lang="en-US" smtClean="0"/>
              <a:t>4/19/2024</a:t>
            </a:fld>
            <a:endParaRPr lang="en-US"/>
          </a:p>
        </p:txBody>
      </p:sp>
      <p:sp>
        <p:nvSpPr>
          <p:cNvPr id="5" name="Footer Placeholder 4">
            <a:extLst>
              <a:ext uri="{FF2B5EF4-FFF2-40B4-BE49-F238E27FC236}">
                <a16:creationId xmlns:a16="http://schemas.microsoft.com/office/drawing/2014/main" id="{8E1A275B-4495-1047-AF34-27C53FD38C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15E26B-4340-5901-5B6F-5ABF402461B3}"/>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3794675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CB6F9-5814-B76F-301E-7A397EC9437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468499-1F57-18FE-71CD-439D30BCA9A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417B2A-082A-E19D-BFD3-1C9B41E2F8CB}"/>
              </a:ext>
            </a:extLst>
          </p:cNvPr>
          <p:cNvSpPr>
            <a:spLocks noGrp="1"/>
          </p:cNvSpPr>
          <p:nvPr>
            <p:ph type="dt" sz="half" idx="10"/>
          </p:nvPr>
        </p:nvSpPr>
        <p:spPr/>
        <p:txBody>
          <a:bodyPr/>
          <a:lstStyle/>
          <a:p>
            <a:fld id="{9B10DA54-8C00-45E6-9241-EBD0FA0C8304}" type="datetimeFigureOut">
              <a:rPr lang="en-US" smtClean="0"/>
              <a:t>4/19/2024</a:t>
            </a:fld>
            <a:endParaRPr lang="en-US"/>
          </a:p>
        </p:txBody>
      </p:sp>
      <p:sp>
        <p:nvSpPr>
          <p:cNvPr id="5" name="Footer Placeholder 4">
            <a:extLst>
              <a:ext uri="{FF2B5EF4-FFF2-40B4-BE49-F238E27FC236}">
                <a16:creationId xmlns:a16="http://schemas.microsoft.com/office/drawing/2014/main" id="{740B702D-C704-0E97-2510-FDED12DE4B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AE6EAA-6801-F8B5-A89F-D9BC58440C89}"/>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2880688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AFABC-A02C-8CE8-16A3-5A02242CF499}"/>
              </a:ext>
            </a:extLst>
          </p:cNvPr>
          <p:cNvSpPr>
            <a:spLocks noGrp="1"/>
          </p:cNvSpPr>
          <p:nvPr>
            <p:ph type="title"/>
          </p:nvPr>
        </p:nvSpPr>
        <p:spPr>
          <a:xfrm>
            <a:off x="623888" y="1709741"/>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672B34EF-12B0-F76D-B3D5-51E8EDB6AD78}"/>
              </a:ext>
            </a:extLst>
          </p:cNvPr>
          <p:cNvSpPr>
            <a:spLocks noGrp="1"/>
          </p:cNvSpPr>
          <p:nvPr>
            <p:ph type="body" idx="1"/>
          </p:nvPr>
        </p:nvSpPr>
        <p:spPr>
          <a:xfrm>
            <a:off x="623888" y="4589466"/>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484653-B797-A236-C86B-8C79316C6454}"/>
              </a:ext>
            </a:extLst>
          </p:cNvPr>
          <p:cNvSpPr>
            <a:spLocks noGrp="1"/>
          </p:cNvSpPr>
          <p:nvPr>
            <p:ph type="dt" sz="half" idx="10"/>
          </p:nvPr>
        </p:nvSpPr>
        <p:spPr/>
        <p:txBody>
          <a:bodyPr/>
          <a:lstStyle/>
          <a:p>
            <a:fld id="{9B10DA54-8C00-45E6-9241-EBD0FA0C8304}" type="datetimeFigureOut">
              <a:rPr lang="en-US" smtClean="0"/>
              <a:t>4/19/2024</a:t>
            </a:fld>
            <a:endParaRPr lang="en-US"/>
          </a:p>
        </p:txBody>
      </p:sp>
      <p:sp>
        <p:nvSpPr>
          <p:cNvPr id="5" name="Footer Placeholder 4">
            <a:extLst>
              <a:ext uri="{FF2B5EF4-FFF2-40B4-BE49-F238E27FC236}">
                <a16:creationId xmlns:a16="http://schemas.microsoft.com/office/drawing/2014/main" id="{2B3D1934-94E8-949E-F271-372441E0D1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C891DB-8E4F-76D8-4B8E-AF1E8C790076}"/>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3602593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A68D6-FDB4-1002-B960-B0DC1D5F8D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15BC46-F128-562A-60D7-B0317B5C501E}"/>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EA86732-1F9A-6E82-2855-14F24657ED37}"/>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8C0E701-78DD-43DD-FF4B-855ABA5001A3}"/>
              </a:ext>
            </a:extLst>
          </p:cNvPr>
          <p:cNvSpPr>
            <a:spLocks noGrp="1"/>
          </p:cNvSpPr>
          <p:nvPr>
            <p:ph type="dt" sz="half" idx="10"/>
          </p:nvPr>
        </p:nvSpPr>
        <p:spPr/>
        <p:txBody>
          <a:bodyPr/>
          <a:lstStyle/>
          <a:p>
            <a:fld id="{9B10DA54-8C00-45E6-9241-EBD0FA0C8304}" type="datetimeFigureOut">
              <a:rPr lang="en-US" smtClean="0"/>
              <a:t>4/19/2024</a:t>
            </a:fld>
            <a:endParaRPr lang="en-US"/>
          </a:p>
        </p:txBody>
      </p:sp>
      <p:sp>
        <p:nvSpPr>
          <p:cNvPr id="6" name="Footer Placeholder 5">
            <a:extLst>
              <a:ext uri="{FF2B5EF4-FFF2-40B4-BE49-F238E27FC236}">
                <a16:creationId xmlns:a16="http://schemas.microsoft.com/office/drawing/2014/main" id="{FE9D22A1-344C-B50F-FDD9-8BA7C60FD5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D49AC7-7F2C-BCCD-5965-198472D9CD6D}"/>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784978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0D288-49B9-06DB-40C7-0E4DEB7E9F88}"/>
              </a:ext>
            </a:extLst>
          </p:cNvPr>
          <p:cNvSpPr>
            <a:spLocks noGrp="1"/>
          </p:cNvSpPr>
          <p:nvPr>
            <p:ph type="title"/>
          </p:nvPr>
        </p:nvSpPr>
        <p:spPr>
          <a:xfrm>
            <a:off x="629841" y="365128"/>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E661877-6475-EE1B-5276-3B104702426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6BDEAC5-5303-2BAC-D037-B9A7E2E3696A}"/>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870E962-A5AA-3F05-39EA-D0D34E8899DB}"/>
              </a:ext>
            </a:extLst>
          </p:cNvPr>
          <p:cNvSpPr>
            <a:spLocks noGrp="1"/>
          </p:cNvSpPr>
          <p:nvPr>
            <p:ph type="body" sz="quarter" idx="3"/>
          </p:nvPr>
        </p:nvSpPr>
        <p:spPr>
          <a:xfrm>
            <a:off x="4629151"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7CD81C0-FA32-5302-E3FA-70529D19A323}"/>
              </a:ext>
            </a:extLst>
          </p:cNvPr>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F6B6B29-5F39-EE7E-4F96-DB1348DA4A0E}"/>
              </a:ext>
            </a:extLst>
          </p:cNvPr>
          <p:cNvSpPr>
            <a:spLocks noGrp="1"/>
          </p:cNvSpPr>
          <p:nvPr>
            <p:ph type="dt" sz="half" idx="10"/>
          </p:nvPr>
        </p:nvSpPr>
        <p:spPr/>
        <p:txBody>
          <a:bodyPr/>
          <a:lstStyle/>
          <a:p>
            <a:fld id="{9B10DA54-8C00-45E6-9241-EBD0FA0C8304}" type="datetimeFigureOut">
              <a:rPr lang="en-US" smtClean="0"/>
              <a:t>4/19/2024</a:t>
            </a:fld>
            <a:endParaRPr lang="en-US"/>
          </a:p>
        </p:txBody>
      </p:sp>
      <p:sp>
        <p:nvSpPr>
          <p:cNvPr id="8" name="Footer Placeholder 7">
            <a:extLst>
              <a:ext uri="{FF2B5EF4-FFF2-40B4-BE49-F238E27FC236}">
                <a16:creationId xmlns:a16="http://schemas.microsoft.com/office/drawing/2014/main" id="{6358E2F8-A895-71AC-0C41-E1776156FA5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8819A2F-87BA-48F6-B001-2D35F4203BA6}"/>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944665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21C64-359C-C70E-1E4C-4960777BFF1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72A4B59-0FAF-6EBD-AF96-F6BC08B90787}"/>
              </a:ext>
            </a:extLst>
          </p:cNvPr>
          <p:cNvSpPr>
            <a:spLocks noGrp="1"/>
          </p:cNvSpPr>
          <p:nvPr>
            <p:ph type="dt" sz="half" idx="10"/>
          </p:nvPr>
        </p:nvSpPr>
        <p:spPr/>
        <p:txBody>
          <a:bodyPr/>
          <a:lstStyle/>
          <a:p>
            <a:fld id="{9B10DA54-8C00-45E6-9241-EBD0FA0C8304}" type="datetimeFigureOut">
              <a:rPr lang="en-US" smtClean="0"/>
              <a:t>4/19/2024</a:t>
            </a:fld>
            <a:endParaRPr lang="en-US"/>
          </a:p>
        </p:txBody>
      </p:sp>
      <p:sp>
        <p:nvSpPr>
          <p:cNvPr id="4" name="Footer Placeholder 3">
            <a:extLst>
              <a:ext uri="{FF2B5EF4-FFF2-40B4-BE49-F238E27FC236}">
                <a16:creationId xmlns:a16="http://schemas.microsoft.com/office/drawing/2014/main" id="{2962CEF8-0B9B-0555-0C85-B94E524F299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7065C9-79C3-80AA-7985-C9F42331E893}"/>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499623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79025E-4D1A-8CC4-8F97-2ADFE2661671}"/>
              </a:ext>
            </a:extLst>
          </p:cNvPr>
          <p:cNvSpPr>
            <a:spLocks noGrp="1"/>
          </p:cNvSpPr>
          <p:nvPr>
            <p:ph type="dt" sz="half" idx="10"/>
          </p:nvPr>
        </p:nvSpPr>
        <p:spPr/>
        <p:txBody>
          <a:bodyPr/>
          <a:lstStyle/>
          <a:p>
            <a:fld id="{9B10DA54-8C00-45E6-9241-EBD0FA0C8304}" type="datetimeFigureOut">
              <a:rPr lang="en-US" smtClean="0"/>
              <a:t>4/19/2024</a:t>
            </a:fld>
            <a:endParaRPr lang="en-US"/>
          </a:p>
        </p:txBody>
      </p:sp>
      <p:sp>
        <p:nvSpPr>
          <p:cNvPr id="3" name="Footer Placeholder 2">
            <a:extLst>
              <a:ext uri="{FF2B5EF4-FFF2-40B4-BE49-F238E27FC236}">
                <a16:creationId xmlns:a16="http://schemas.microsoft.com/office/drawing/2014/main" id="{41ED831F-3196-FA0F-D81C-46FF313ED94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F74A6A3-AFEE-2F60-D502-B0D584CE0080}"/>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2274226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7B1F4-A56D-EDA8-C923-65222A6AF3A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8C2C389F-9FB7-B84D-F4D8-FA4CCCC2EB80}"/>
              </a:ext>
            </a:extLst>
          </p:cNvPr>
          <p:cNvSpPr>
            <a:spLocks noGrp="1"/>
          </p:cNvSpPr>
          <p:nvPr>
            <p:ph idx="1"/>
          </p:nvPr>
        </p:nvSpPr>
        <p:spPr>
          <a:xfrm>
            <a:off x="3887391" y="987428"/>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96AFCB4-6232-E71C-0520-E6F239C4A902}"/>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BABC7B90-6F72-93B6-B777-D2061EFB3A35}"/>
              </a:ext>
            </a:extLst>
          </p:cNvPr>
          <p:cNvSpPr>
            <a:spLocks noGrp="1"/>
          </p:cNvSpPr>
          <p:nvPr>
            <p:ph type="dt" sz="half" idx="10"/>
          </p:nvPr>
        </p:nvSpPr>
        <p:spPr/>
        <p:txBody>
          <a:bodyPr/>
          <a:lstStyle/>
          <a:p>
            <a:fld id="{9B10DA54-8C00-45E6-9241-EBD0FA0C8304}" type="datetimeFigureOut">
              <a:rPr lang="en-US" smtClean="0"/>
              <a:t>4/19/2024</a:t>
            </a:fld>
            <a:endParaRPr lang="en-US"/>
          </a:p>
        </p:txBody>
      </p:sp>
      <p:sp>
        <p:nvSpPr>
          <p:cNvPr id="6" name="Footer Placeholder 5">
            <a:extLst>
              <a:ext uri="{FF2B5EF4-FFF2-40B4-BE49-F238E27FC236}">
                <a16:creationId xmlns:a16="http://schemas.microsoft.com/office/drawing/2014/main" id="{DE9E8934-D2C0-AA68-46F0-6D2237E935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DFCA64C-C7D2-2A03-15DA-5EF138597017}"/>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550725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9955A-20BB-BFAD-0A11-67C02F160B36}"/>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79A2B0E7-B878-9228-4F1F-DAF5D1452639}"/>
              </a:ext>
            </a:extLst>
          </p:cNvPr>
          <p:cNvSpPr>
            <a:spLocks noGrp="1"/>
          </p:cNvSpPr>
          <p:nvPr>
            <p:ph type="pic" idx="1"/>
          </p:nvPr>
        </p:nvSpPr>
        <p:spPr>
          <a:xfrm>
            <a:off x="3887391" y="987428"/>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B2DBD86F-88A6-D252-4D86-559EF660EE2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A61AFB6-F2BC-90AA-2ED9-115567AFC72E}"/>
              </a:ext>
            </a:extLst>
          </p:cNvPr>
          <p:cNvSpPr>
            <a:spLocks noGrp="1"/>
          </p:cNvSpPr>
          <p:nvPr>
            <p:ph type="dt" sz="half" idx="10"/>
          </p:nvPr>
        </p:nvSpPr>
        <p:spPr/>
        <p:txBody>
          <a:bodyPr/>
          <a:lstStyle/>
          <a:p>
            <a:fld id="{9B10DA54-8C00-45E6-9241-EBD0FA0C8304}" type="datetimeFigureOut">
              <a:rPr lang="en-US" smtClean="0"/>
              <a:t>4/19/2024</a:t>
            </a:fld>
            <a:endParaRPr lang="en-US"/>
          </a:p>
        </p:txBody>
      </p:sp>
      <p:sp>
        <p:nvSpPr>
          <p:cNvPr id="6" name="Footer Placeholder 5">
            <a:extLst>
              <a:ext uri="{FF2B5EF4-FFF2-40B4-BE49-F238E27FC236}">
                <a16:creationId xmlns:a16="http://schemas.microsoft.com/office/drawing/2014/main" id="{086766AA-BA40-B17A-6E60-441D5C3346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C22503-7998-F7A1-8032-D03F074735CA}"/>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3292088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3A7224-8F33-C34C-D45B-8D3E80766EAA}"/>
              </a:ext>
            </a:extLst>
          </p:cNvPr>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2A0063F-572B-D356-25AA-F72915C7335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23D63A-D153-1A07-C6C3-A063B682418B}"/>
              </a:ext>
            </a:extLst>
          </p:cNvPr>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9B10DA54-8C00-45E6-9241-EBD0FA0C8304}" type="datetimeFigureOut">
              <a:rPr lang="en-US" smtClean="0"/>
              <a:t>4/19/2024</a:t>
            </a:fld>
            <a:endParaRPr lang="en-US"/>
          </a:p>
        </p:txBody>
      </p:sp>
      <p:sp>
        <p:nvSpPr>
          <p:cNvPr id="5" name="Footer Placeholder 4">
            <a:extLst>
              <a:ext uri="{FF2B5EF4-FFF2-40B4-BE49-F238E27FC236}">
                <a16:creationId xmlns:a16="http://schemas.microsoft.com/office/drawing/2014/main" id="{6972EC56-7937-5E6D-4F53-C328B3863047}"/>
              </a:ext>
            </a:extLst>
          </p:cNvPr>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D7133F8-F272-84BB-EC33-CA60AD9AF71F}"/>
              </a:ext>
            </a:extLst>
          </p:cNvPr>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4969ACE7-ACD4-4B25-A5AC-4BE3A30104D6}" type="slidenum">
              <a:rPr lang="en-US" smtClean="0"/>
              <a:t>‹#›</a:t>
            </a:fld>
            <a:endParaRPr lang="en-US"/>
          </a:p>
        </p:txBody>
      </p:sp>
    </p:spTree>
    <p:extLst>
      <p:ext uri="{BB962C8B-B14F-4D97-AF65-F5344CB8AC3E}">
        <p14:creationId xmlns:p14="http://schemas.microsoft.com/office/powerpoint/2010/main" val="266186100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70634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6903720"/>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3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 brethren, until the coming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See how the farmer waits for the precious fruit of the earth, waiting patiently for it until it receives the early and latter rain.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also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Establish your hearts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for the coming  of the Lord is at hand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Do not grumble against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lest </a:t>
              </a:r>
              <a:r>
                <a:rPr kumimoji="0" lang="en-US" altLang="en-US" sz="1800" b="1" i="0" u="heavy" strike="noStrike" kern="0" cap="none" spc="0" normalizeH="0" baseline="0" noProof="0" dirty="0">
                  <a:ln>
                    <a:noFill/>
                  </a:ln>
                  <a:solidFill>
                    <a:prstClr val="black"/>
                  </a:solidFill>
                  <a:effectLst/>
                  <a:uLnTx/>
                  <a:uFillTx/>
                  <a:latin typeface="Arial" panose="020B0604020202020204" pitchFamily="34" charset="0"/>
                  <a:ea typeface="+mn-ea"/>
                  <a:cs typeface="+mn-cs"/>
                </a:rPr>
                <a:t>you</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 be condemned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Behold,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Judge is standing at the door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My 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take the prophets, who spoke in the name of the Lord, as an example of suffering and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11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Indeed we count them blessed who endure. You have heard of the perseverance of Job and seen the end intended by the Lord-- that the Lord is very compassionate and merciful.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above all, my brethren, do not swear, either by heaven or by earth or with any other oath. But let your "Yes," be "Yes," and your "No," "No," lest you fall into judgment.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4"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
        <p:nvSpPr>
          <p:cNvPr id="25" name="TextBox 24"/>
          <p:cNvSpPr txBox="1"/>
          <p:nvPr/>
        </p:nvSpPr>
        <p:spPr>
          <a:xfrm>
            <a:off x="5686864" y="805416"/>
            <a:ext cx="2245102"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Heb. 9:28; Acts 1:11</a:t>
            </a:r>
          </a:p>
        </p:txBody>
      </p:sp>
    </p:spTree>
    <p:extLst>
      <p:ext uri="{BB962C8B-B14F-4D97-AF65-F5344CB8AC3E}">
        <p14:creationId xmlns:p14="http://schemas.microsoft.com/office/powerpoint/2010/main" val="1734925399"/>
      </p:ext>
    </p:extLst>
  </p:cSld>
  <p:clrMapOvr>
    <a:masterClrMapping/>
  </p:clrMapOvr>
  <p:transition spd="slow">
    <p:wipe dir="r"/>
  </p:transition>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6903720"/>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3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 brethren, until the coming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See how the farmer waits for the precious fruit of the earth, waiting patiently for it until it receives the early and latter rain.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also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Establish your hearts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for the coming  of the Lord is at hand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Do not grumble against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lest </a:t>
              </a:r>
              <a:r>
                <a:rPr kumimoji="0" lang="en-US" altLang="en-US" sz="1800" b="1" i="0" u="heavy" strike="noStrike" kern="0" cap="none" spc="0" normalizeH="0" baseline="0" noProof="0" dirty="0">
                  <a:ln>
                    <a:noFill/>
                  </a:ln>
                  <a:solidFill>
                    <a:prstClr val="black"/>
                  </a:solidFill>
                  <a:effectLst/>
                  <a:uLnTx/>
                  <a:uFillTx/>
                  <a:latin typeface="Arial" panose="020B0604020202020204" pitchFamily="34" charset="0"/>
                  <a:ea typeface="+mn-ea"/>
                  <a:cs typeface="+mn-cs"/>
                </a:rPr>
                <a:t>you</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 be condemned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Behold,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Judge is standing at the door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My 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take the prophets, who spoke in the name of the Lord, as an example of suffering and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11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Indeed we count them blessed who endure. You have heard of the perseverance of Job and seen the end intended by the Lord-- that the Lord is very compassionate and merciful.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above all, my brethren, do not swear, either by heaven or by earth or with any other oath. But let your "Yes," be "Yes," and your "No," "No," lest you fall into judgment.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4"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
        <p:nvSpPr>
          <p:cNvPr id="25" name="TextBox 24"/>
          <p:cNvSpPr txBox="1"/>
          <p:nvPr/>
        </p:nvSpPr>
        <p:spPr>
          <a:xfrm>
            <a:off x="5686864" y="805416"/>
            <a:ext cx="2245102"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Heb. 9:28; Acts 1:11</a:t>
            </a:r>
          </a:p>
        </p:txBody>
      </p:sp>
    </p:spTree>
    <p:extLst>
      <p:ext uri="{BB962C8B-B14F-4D97-AF65-F5344CB8AC3E}">
        <p14:creationId xmlns:p14="http://schemas.microsoft.com/office/powerpoint/2010/main" val="1057945534"/>
      </p:ext>
    </p:extLst>
  </p:cSld>
  <p:clrMapOvr>
    <a:masterClrMapping/>
  </p:clrMapOvr>
  <p:transition spd="slow">
    <p:wipe dir="d"/>
  </p:transition>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6903720"/>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3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 brethren, until the coming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See how the farmer waits for the precious fruit of the earth, waiting patiently for it until it receives the early and latter rain.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also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Establish your hearts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for the coming  of the Lord is at hand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Do not grumble against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 lest </a:t>
              </a:r>
              <a:r>
                <a:rPr kumimoji="0" lang="en-US" altLang="en-US" sz="1800" b="1" i="0" u="heavy" strike="noStrike" kern="0" cap="none" spc="0" normalizeH="0" baseline="0" noProof="0" dirty="0">
                  <a:ln>
                    <a:noFill/>
                  </a:ln>
                  <a:solidFill>
                    <a:prstClr val="black"/>
                  </a:solidFill>
                  <a:effectLst/>
                  <a:uLnTx/>
                  <a:uFillTx/>
                  <a:latin typeface="Arial" panose="020B0604020202020204" pitchFamily="34" charset="0"/>
                  <a:ea typeface="+mn-ea"/>
                  <a:cs typeface="+mn-cs"/>
                </a:rPr>
                <a:t>you</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 be condemned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Behold,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Judge is standing at the door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My 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take the prophets, who spoke in the name of the Lord, as an example of suffering and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11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Indeed we count them blessed who endure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have heard of the perseverance of Job and seen the end intended by the Lord-- that the Lord is very compassionate and merciful.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above all, my brethren, do not swear, either by heaven or by earth or with any other oath. But let your "Yes," be "Yes," and your "No," "No," lest you fall into judgment.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4"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
        <p:nvSpPr>
          <p:cNvPr id="25" name="TextBox 24"/>
          <p:cNvSpPr txBox="1"/>
          <p:nvPr/>
        </p:nvSpPr>
        <p:spPr>
          <a:xfrm>
            <a:off x="5686864" y="805416"/>
            <a:ext cx="2245102"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Heb. 9:28; Acts 1:11</a:t>
            </a:r>
          </a:p>
        </p:txBody>
      </p:sp>
    </p:spTree>
    <p:extLst>
      <p:ext uri="{BB962C8B-B14F-4D97-AF65-F5344CB8AC3E}">
        <p14:creationId xmlns:p14="http://schemas.microsoft.com/office/powerpoint/2010/main" val="1761290161"/>
      </p:ext>
    </p:extLst>
  </p:cSld>
  <p:clrMapOvr>
    <a:masterClrMapping/>
  </p:clrMapOvr>
  <p:transition spd="slow">
    <p:wipe dir="d"/>
  </p:transition>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6903720"/>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3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 brethren, until the coming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See how the farmer waits for the precious fruit of the earth, waiting patiently for it until it receives the early and latter rain.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also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Establish your hearts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for the coming  of the Lord is at hand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Do not grumble against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lest </a:t>
              </a:r>
              <a:r>
                <a:rPr kumimoji="0" lang="en-US" altLang="en-US" sz="1800" b="1" i="0" u="heavy" strike="noStrike" kern="0" cap="none" spc="0" normalizeH="0" baseline="0" noProof="0" dirty="0">
                  <a:ln>
                    <a:noFill/>
                  </a:ln>
                  <a:solidFill>
                    <a:prstClr val="black"/>
                  </a:solidFill>
                  <a:effectLst/>
                  <a:uLnTx/>
                  <a:uFillTx/>
                  <a:latin typeface="Arial" panose="020B0604020202020204" pitchFamily="34" charset="0"/>
                  <a:ea typeface="+mn-ea"/>
                  <a:cs typeface="+mn-cs"/>
                </a:rPr>
                <a:t>you</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 be condemned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Behold,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Judge is standing at the door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My 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take the prophets, who spoke in the name of the Lord, as an example of suffering and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11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Indeed we count them blessed who endure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You have heard of the perseverance of Job and seen the end intended by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that the Lord is very compassionate and merciful.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above all, my brethren, do not swear, either by heaven or by earth or with any other oath. But let your "Yes," be "Yes," and your "No," "No," lest you fall into judgment.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4"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
        <p:nvSpPr>
          <p:cNvPr id="25" name="TextBox 24"/>
          <p:cNvSpPr txBox="1"/>
          <p:nvPr/>
        </p:nvSpPr>
        <p:spPr>
          <a:xfrm>
            <a:off x="5686864" y="805416"/>
            <a:ext cx="2245102"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Heb. 9:28; Acts 1:11</a:t>
            </a:r>
          </a:p>
        </p:txBody>
      </p:sp>
    </p:spTree>
    <p:extLst>
      <p:ext uri="{BB962C8B-B14F-4D97-AF65-F5344CB8AC3E}">
        <p14:creationId xmlns:p14="http://schemas.microsoft.com/office/powerpoint/2010/main" val="1871333587"/>
      </p:ext>
    </p:extLst>
  </p:cSld>
  <p:clrMapOvr>
    <a:masterClrMapping/>
  </p:clrMapOvr>
  <p:transition spd="slow">
    <p:wipe dir="d"/>
  </p:transition>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6903720"/>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3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 brethren, until the coming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See how the farmer waits for the precious fruit of the earth, waiting patiently for it until it receives the early and latter rain.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also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Establish your hearts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for the coming  of the Lord is at hand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Do not grumble against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brethren, lest </a:t>
              </a:r>
              <a:r>
                <a:rPr kumimoji="0" lang="en-US" altLang="en-US" sz="1800" b="1" i="0" u="heavy" strike="noStrike" kern="0" cap="none" spc="0" normalizeH="0" baseline="0" noProof="0" dirty="0">
                  <a:ln>
                    <a:noFill/>
                  </a:ln>
                  <a:solidFill>
                    <a:prstClr val="black"/>
                  </a:solidFill>
                  <a:effectLst/>
                  <a:uLnTx/>
                  <a:uFillTx/>
                  <a:latin typeface="Arial" panose="020B0604020202020204" pitchFamily="34" charset="0"/>
                  <a:ea typeface="+mn-ea"/>
                  <a:cs typeface="+mn-cs"/>
                </a:rPr>
                <a:t>you</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 be condemned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Behold,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Judge is standing at the door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My 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take the prophets, who spoke in the name of the Lord, as an example of suffering and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11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Indeed we count them blessed who endure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You have heard of the perseverance of Job and seen the end intended by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that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the Lord is very compassionate and merciful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above all, my brethren, do not swear, either by heaven or by earth or with any other oath. But let your "Yes," be "Yes," and your "No," "No," lest you fall into judgment.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4"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
        <p:nvSpPr>
          <p:cNvPr id="25" name="TextBox 24"/>
          <p:cNvSpPr txBox="1"/>
          <p:nvPr/>
        </p:nvSpPr>
        <p:spPr>
          <a:xfrm>
            <a:off x="5686864" y="805416"/>
            <a:ext cx="2245102"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Heb. 9:28; Acts 1:11</a:t>
            </a:r>
          </a:p>
        </p:txBody>
      </p:sp>
    </p:spTree>
    <p:extLst>
      <p:ext uri="{BB962C8B-B14F-4D97-AF65-F5344CB8AC3E}">
        <p14:creationId xmlns:p14="http://schemas.microsoft.com/office/powerpoint/2010/main" val="1205824053"/>
      </p:ext>
    </p:extLst>
  </p:cSld>
  <p:clrMapOvr>
    <a:masterClrMapping/>
  </p:clrMapOvr>
  <p:transition spd="slow">
    <p:wipe dir="d"/>
  </p:transition>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7168"/>
            <a:ext cx="5602712" cy="6900061"/>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38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 brethren, until the coming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See how the farmer waits for the precious fruit of the earth, waiting patiently for it until it receives the early and latter rain.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also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Establish your hearts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for the coming  of the Lord is at hand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Do not grumble against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lest </a:t>
              </a:r>
              <a:r>
                <a:rPr kumimoji="0" lang="en-US" altLang="en-US" sz="1800" b="1" i="0" u="heavy" strike="noStrike" kern="0" cap="none" spc="0" normalizeH="0" baseline="0" noProof="0" dirty="0">
                  <a:ln>
                    <a:noFill/>
                  </a:ln>
                  <a:solidFill>
                    <a:prstClr val="black"/>
                  </a:solidFill>
                  <a:effectLst/>
                  <a:uLnTx/>
                  <a:uFillTx/>
                  <a:latin typeface="Arial" panose="020B0604020202020204" pitchFamily="34" charset="0"/>
                  <a:ea typeface="+mn-ea"/>
                  <a:cs typeface="+mn-cs"/>
                </a:rPr>
                <a:t>you</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 be condemned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Behold,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Judge is standing at the door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My 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take the prophets, who spoke in the name of the Lord, as an example of suffering and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11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Indeed we count them blessed who endure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You have heard of the perseverance of Job and seen the end intended by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that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the Lord is very compassionate and merciful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above all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my 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do not swear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either by heaven or by earth or with any other oath. But let your "Yes," be "Yes," and your "No," "No," lest you fall into judgment.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 name="TextBox 1">
            <a:extLst>
              <a:ext uri="{FF2B5EF4-FFF2-40B4-BE49-F238E27FC236}">
                <a16:creationId xmlns:a16="http://schemas.microsoft.com/office/drawing/2014/main" id="{7B443D09-115A-BA75-9024-25EC3C24B087}"/>
              </a:ext>
            </a:extLst>
          </p:cNvPr>
          <p:cNvSpPr txBox="1"/>
          <p:nvPr/>
        </p:nvSpPr>
        <p:spPr>
          <a:xfrm>
            <a:off x="5640946" y="3159058"/>
            <a:ext cx="3612525" cy="36933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“Above all” – A phrase to call attention to the importance of what is about to be said.</a:t>
            </a:r>
          </a:p>
          <a:p>
            <a:pPr marL="0" marR="0" lvl="0" indent="0" algn="l" defTabSz="914400" rtl="0" eaLnBrk="1" fontAlgn="auto" latinLnBrk="0" hangingPunct="1">
              <a:lnSpc>
                <a:spcPct val="100000"/>
              </a:lnSpc>
              <a:spcBef>
                <a:spcPts val="0"/>
              </a:spcBef>
              <a:spcAft>
                <a:spcPts val="0"/>
              </a:spcAft>
              <a:buClrTx/>
              <a:buSzTx/>
              <a:buFontTx/>
              <a:buNone/>
              <a:tabLst>
                <a:tab pos="173831" algn="l"/>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It is not meant to mean that this 	is more important than anything 	that has been said, but it is 	important that we not miss the 	importance of this.</a:t>
            </a:r>
          </a:p>
          <a:p>
            <a:pPr marL="0" marR="0" lvl="0" indent="0" algn="l" defTabSz="914400" rtl="0" eaLnBrk="1" fontAlgn="auto" latinLnBrk="0" hangingPunct="1">
              <a:lnSpc>
                <a:spcPct val="100000"/>
              </a:lnSpc>
              <a:spcBef>
                <a:spcPts val="0"/>
              </a:spcBef>
              <a:spcAft>
                <a:spcPts val="0"/>
              </a:spcAft>
              <a:buClrTx/>
              <a:buSzTx/>
              <a:buFontTx/>
              <a:buNone/>
              <a:tabLst>
                <a:tab pos="173831" algn="l"/>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In light of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1:26</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if we don’t 	continually give ourselves to 	controlling this, we deceive 	ourselves, and our religion is 	useless.</a:t>
            </a:r>
          </a:p>
        </p:txBody>
      </p:sp>
      <p:sp>
        <p:nvSpPr>
          <p:cNvPr id="23" name="TextBox 22"/>
          <p:cNvSpPr txBox="1"/>
          <p:nvPr/>
        </p:nvSpPr>
        <p:spPr>
          <a:xfrm>
            <a:off x="5686864" y="805416"/>
            <a:ext cx="2245102"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Heb. 9:28; Acts 1:11</a:t>
            </a:r>
          </a:p>
        </p:txBody>
      </p:sp>
      <p:sp>
        <p:nvSpPr>
          <p:cNvPr id="24"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Tree>
    <p:extLst>
      <p:ext uri="{BB962C8B-B14F-4D97-AF65-F5344CB8AC3E}">
        <p14:creationId xmlns:p14="http://schemas.microsoft.com/office/powerpoint/2010/main" val="3078222120"/>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up)">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up)">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up)">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6903720"/>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3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 brethren, until the coming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See how the farmer waits for the precious fruit of the earth, waiting patiently for it until it receives the early and latter rain.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also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Establish your hearts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for the coming  of the Lord is at hand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Do not grumble against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lest </a:t>
              </a:r>
              <a:r>
                <a:rPr kumimoji="0" lang="en-US" altLang="en-US" sz="1800" b="1" i="0" u="heavy" strike="noStrike" kern="0" cap="none" spc="0" normalizeH="0" baseline="0" noProof="0" dirty="0">
                  <a:ln>
                    <a:noFill/>
                  </a:ln>
                  <a:solidFill>
                    <a:prstClr val="black"/>
                  </a:solidFill>
                  <a:effectLst/>
                  <a:uLnTx/>
                  <a:uFillTx/>
                  <a:latin typeface="Arial" panose="020B0604020202020204" pitchFamily="34" charset="0"/>
                  <a:ea typeface="+mn-ea"/>
                  <a:cs typeface="+mn-cs"/>
                </a:rPr>
                <a:t>you</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 be condemned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Behold,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Judge is standing at the door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My 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take the prophets, who spoke in the name of the Lord, as an example of suffering and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11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Indeed we count them blessed who endure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You have heard of the perseverance of Job and seen the end intended by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that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the Lord is very compassionate and merciful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above all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my 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do not swear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either by heaven or by earth or with any other oath. But let your "Yes," be "Yes," and your "No," "No,"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lest you fall into judgment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p:txBody>
        </p:sp>
      </p:grpSp>
      <p:sp>
        <p:nvSpPr>
          <p:cNvPr id="24"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
        <p:nvSpPr>
          <p:cNvPr id="25" name="TextBox 24">
            <a:extLst>
              <a:ext uri="{FF2B5EF4-FFF2-40B4-BE49-F238E27FC236}">
                <a16:creationId xmlns:a16="http://schemas.microsoft.com/office/drawing/2014/main" id="{7B443D09-115A-BA75-9024-25EC3C24B087}"/>
              </a:ext>
            </a:extLst>
          </p:cNvPr>
          <p:cNvSpPr txBox="1"/>
          <p:nvPr/>
        </p:nvSpPr>
        <p:spPr>
          <a:xfrm>
            <a:off x="5640946" y="3159058"/>
            <a:ext cx="3612525" cy="36933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“Above all” – A phrase to call attention to the importance of what is about to be said.</a:t>
            </a:r>
          </a:p>
          <a:p>
            <a:pPr marL="0" marR="0" lvl="0" indent="0" algn="l" defTabSz="914400" rtl="0" eaLnBrk="1" fontAlgn="auto" latinLnBrk="0" hangingPunct="1">
              <a:lnSpc>
                <a:spcPct val="100000"/>
              </a:lnSpc>
              <a:spcBef>
                <a:spcPts val="0"/>
              </a:spcBef>
              <a:spcAft>
                <a:spcPts val="0"/>
              </a:spcAft>
              <a:buClrTx/>
              <a:buSzTx/>
              <a:buFontTx/>
              <a:buNone/>
              <a:tabLst>
                <a:tab pos="173831" algn="l"/>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It is not meant to mean that this 	is more important than anything 	that has been said, but it is 	important that we not miss the 	importance of this.</a:t>
            </a:r>
          </a:p>
          <a:p>
            <a:pPr marL="0" marR="0" lvl="0" indent="0" algn="l" defTabSz="914400" rtl="0" eaLnBrk="1" fontAlgn="auto" latinLnBrk="0" hangingPunct="1">
              <a:lnSpc>
                <a:spcPct val="100000"/>
              </a:lnSpc>
              <a:spcBef>
                <a:spcPts val="0"/>
              </a:spcBef>
              <a:spcAft>
                <a:spcPts val="0"/>
              </a:spcAft>
              <a:buClrTx/>
              <a:buSzTx/>
              <a:buFontTx/>
              <a:buNone/>
              <a:tabLst>
                <a:tab pos="173831" algn="l"/>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In light of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1:26</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if we don’t 	continually give ourselves to 	controlling this, we deceive 	ourselves, and our religion is 	useless.</a:t>
            </a:r>
          </a:p>
        </p:txBody>
      </p:sp>
      <p:sp>
        <p:nvSpPr>
          <p:cNvPr id="26" name="TextBox 25"/>
          <p:cNvSpPr txBox="1"/>
          <p:nvPr/>
        </p:nvSpPr>
        <p:spPr>
          <a:xfrm>
            <a:off x="5686864" y="805416"/>
            <a:ext cx="2245102"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Heb. 9:28; Acts 1:11</a:t>
            </a:r>
          </a:p>
        </p:txBody>
      </p:sp>
    </p:spTree>
    <p:extLst>
      <p:ext uri="{BB962C8B-B14F-4D97-AF65-F5344CB8AC3E}">
        <p14:creationId xmlns:p14="http://schemas.microsoft.com/office/powerpoint/2010/main" val="1502698118"/>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5"/>
                                        </p:tgtEl>
                                      </p:cBhvr>
                                    </p:animEffect>
                                    <p:set>
                                      <p:cBhvr>
                                        <p:cTn id="7" dur="1" fill="hold">
                                          <p:stCondLst>
                                            <p:cond delay="499"/>
                                          </p:stCondLst>
                                        </p:cTn>
                                        <p:tgtEl>
                                          <p:spTgt spid="25"/>
                                        </p:tgtEl>
                                        <p:attrNameLst>
                                          <p:attrName>style.visibility</p:attrName>
                                        </p:attrNameLst>
                                      </p:cBhvr>
                                      <p:to>
                                        <p:strVal val="hidden"/>
                                      </p:to>
                                    </p:set>
                                  </p:childTnLst>
                                </p:cTn>
                              </p:par>
                              <p:par>
                                <p:cTn id="8" presetID="10" presetClass="exit" presetSubtype="0" fill="hold" grpId="0" nodeType="withEffect">
                                  <p:stCondLst>
                                    <p:cond delay="0"/>
                                  </p:stCondLst>
                                  <p:childTnLst>
                                    <p:animEffect transition="out" filter="fade">
                                      <p:cBhvr>
                                        <p:cTn id="9" dur="500"/>
                                        <p:tgtEl>
                                          <p:spTgt spid="26"/>
                                        </p:tgtEl>
                                      </p:cBhvr>
                                    </p:animEffect>
                                    <p:set>
                                      <p:cBhvr>
                                        <p:cTn id="10" dur="1" fill="hold">
                                          <p:stCondLst>
                                            <p:cond delay="499"/>
                                          </p:stCondLst>
                                        </p:cTn>
                                        <p:tgtEl>
                                          <p:spTgt spid="2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6"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7079566"/>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suffering? Let him pray.  Is anyone cheerful? Let him sing psalms.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sick? Let him call for the elders of the church, and let them pray over him, anointing him with oil in the name of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the prayer of faith will save the sick, and the Lord will raise him up. And if he has committed sins, he will be forgiven.</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Confess your trespasses to one another, and pray for one another, that you may be healed.  The effective, fervent prayer of a righteous man avails much.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Elijah was a man with a nature like ours, and he prayed earnestly that it would not rain; and it did not rain on the land for three years and six months.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he prayed again, and the heaven gave rain, and the earth produced its fruit.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Brethren, if anyone among you wanders from the truth,  and someone turns him back,</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let him know that he who turns a sinner from the error of his way will save a soul from death and cover a multitude of sins.</a:t>
              </a:r>
            </a:p>
          </p:txBody>
        </p:sp>
      </p:grpSp>
      <p:sp>
        <p:nvSpPr>
          <p:cNvPr id="23"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Tree>
    <p:extLst>
      <p:ext uri="{BB962C8B-B14F-4D97-AF65-F5344CB8AC3E}">
        <p14:creationId xmlns:p14="http://schemas.microsoft.com/office/powerpoint/2010/main" val="1231646525"/>
      </p:ext>
    </p:extLst>
  </p:cSld>
  <p:clrMapOvr>
    <a:masterClrMapping/>
  </p:clrMapOvr>
  <p:transition spd="slow">
    <p:wipe dir="d"/>
  </p:transition>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7077456"/>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suffering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Let him pray.  Is anyone cheerful? Let him sing psalms.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sick? Let him call for the elders of the church, and let them pray over him, anointing him with oil in the name of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the prayer of faith will save the sick, and the Lord will raise him up. And if he has committed sins, he will be forgiven.</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Confess your trespasses to one another, and pray for one another, that you may be healed.  The effective, fervent prayer of a righteous man avails much.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Elijah was a man with a nature like ours, and he prayed earnestly that it would not rain; and it did not rain on the land for three years and six months.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he prayed again, and the heaven gave rain, and the earth produced its fruit.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Brethren, if anyone among you wanders from the truth,  and someone turns him back,</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let him know that he who turns a sinner from the error of his way will save a soul from death and cover a multitude of sins.</a:t>
              </a:r>
            </a:p>
          </p:txBody>
        </p:sp>
      </p:grpSp>
      <p:sp>
        <p:nvSpPr>
          <p:cNvPr id="23"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Tree>
    <p:extLst>
      <p:ext uri="{BB962C8B-B14F-4D97-AF65-F5344CB8AC3E}">
        <p14:creationId xmlns:p14="http://schemas.microsoft.com/office/powerpoint/2010/main" val="2547357812"/>
      </p:ext>
    </p:extLst>
  </p:cSld>
  <p:clrMapOvr>
    <a:masterClrMapping/>
  </p:clrMapOvr>
  <p:transition spd="slow">
    <p:wipe dir="r"/>
  </p:transition>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7077456"/>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suffering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pray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Is anyone cheerful? Let him sing psalms.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sick? Let him call for the elders of the church, and let them pray over him, anointing him with oil in the name of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the prayer of faith will save the sick, and the Lord will raise him up. And if he has committed sins, he will be forgiven.</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Confess your trespasses to one another, and pray for one another, that you may be healed.  The effective, fervent prayer of a righteous man avails much.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Elijah was a man with a nature like ours, and he prayed earnestly that it would not rain; and it did not rain on the land for three years and six months.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he prayed again, and the heaven gave rain, and the earth produced its fruit.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Brethren, if anyone among you wanders from the truth,  and someone turns him back,</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let him know that he who turns a sinner from the error of his way will save a soul from death and cover a multitude of sins.</a:t>
              </a:r>
            </a:p>
          </p:txBody>
        </p:sp>
      </p:grpSp>
      <p:sp>
        <p:nvSpPr>
          <p:cNvPr id="23"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
        <p:nvSpPr>
          <p:cNvPr id="2" name="TextBox 1"/>
          <p:cNvSpPr txBox="1"/>
          <p:nvPr/>
        </p:nvSpPr>
        <p:spPr>
          <a:xfrm>
            <a:off x="5627081" y="791809"/>
            <a:ext cx="2659702"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 contrast to swearing)</a:t>
            </a:r>
          </a:p>
        </p:txBody>
      </p:sp>
    </p:spTree>
    <p:extLst>
      <p:ext uri="{BB962C8B-B14F-4D97-AF65-F5344CB8AC3E}">
        <p14:creationId xmlns:p14="http://schemas.microsoft.com/office/powerpoint/2010/main" val="383825317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ppt_x</p:attrName>
                                        </p:attrNameLst>
                                      </p:cBhvr>
                                      <p:tavLst>
                                        <p:tav tm="0">
                                          <p:val>
                                            <p:strVal val="#ppt_x-#ppt_w*1.125000"/>
                                          </p:val>
                                        </p:tav>
                                        <p:tav tm="100000">
                                          <p:val>
                                            <p:strVal val="#ppt_x"/>
                                          </p:val>
                                        </p:tav>
                                      </p:tavLst>
                                    </p:anim>
                                    <p:animEffect transition="in" filter="wipe(right)">
                                      <p:cBhvr>
                                        <p:cTn id="8" dur="500"/>
                                        <p:tgtEl>
                                          <p:spTgt spid="2"/>
                                        </p:tgtEl>
                                      </p:cBhvr>
                                    </p:animEffect>
                                  </p:childTnLst>
                                </p:cTn>
                              </p:par>
                            </p:childTnLst>
                          </p:cTn>
                        </p:par>
                      </p:childTnLst>
                    </p:cTn>
                  </p:par>
                  <p:par>
                    <p:cTn id="9" fill="hold">
                      <p:stCondLst>
                        <p:cond delay="indefinite"/>
                      </p:stCondLst>
                      <p:childTnLst>
                        <p:par>
                          <p:cTn id="10" fill="hold">
                            <p:stCondLst>
                              <p:cond delay="0"/>
                            </p:stCondLst>
                            <p:childTnLst>
                              <p:par>
                                <p:cTn id="11" presetID="10" presetClass="exit" presetSubtype="0" fill="hold" grpId="1" nodeType="clickEffect">
                                  <p:stCondLst>
                                    <p:cond delay="0"/>
                                  </p:stCondLst>
                                  <p:childTnLst>
                                    <p:animEffect transition="out" filter="fade">
                                      <p:cBhvr>
                                        <p:cTn id="12" dur="500"/>
                                        <p:tgtEl>
                                          <p:spTgt spid="2"/>
                                        </p:tgtEl>
                                      </p:cBhvr>
                                    </p:animEffect>
                                    <p:set>
                                      <p:cBhvr>
                                        <p:cTn id="13"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E22E3-8089-44EE-4301-1424B74FFF42}"/>
              </a:ext>
            </a:extLst>
          </p:cNvPr>
          <p:cNvSpPr>
            <a:spLocks noGrp="1"/>
          </p:cNvSpPr>
          <p:nvPr>
            <p:ph type="ctrTitle"/>
          </p:nvPr>
        </p:nvSpPr>
        <p:spPr/>
        <p:txBody>
          <a:bodyPr anchor="ctr">
            <a:noAutofit/>
          </a:bodyPr>
          <a:lstStyle/>
          <a:p>
            <a:r>
              <a:rPr lang="en-US" sz="6600" dirty="0">
                <a:latin typeface="Arial" panose="020B0604020202020204" pitchFamily="34" charset="0"/>
                <a:cs typeface="Arial" panose="020B0604020202020204" pitchFamily="34" charset="0"/>
              </a:rPr>
              <a:t>The Epistle of</a:t>
            </a:r>
            <a:br>
              <a:rPr lang="en-US" sz="6600" dirty="0">
                <a:latin typeface="Arial" panose="020B0604020202020204" pitchFamily="34" charset="0"/>
                <a:cs typeface="Arial" panose="020B0604020202020204" pitchFamily="34" charset="0"/>
              </a:rPr>
            </a:br>
            <a:r>
              <a:rPr lang="en-US" sz="6600" dirty="0">
                <a:latin typeface="Arial" panose="020B0604020202020204" pitchFamily="34" charset="0"/>
                <a:cs typeface="Arial" panose="020B0604020202020204" pitchFamily="34" charset="0"/>
              </a:rPr>
              <a:t>James</a:t>
            </a:r>
          </a:p>
        </p:txBody>
      </p:sp>
      <p:sp>
        <p:nvSpPr>
          <p:cNvPr id="3" name="Subtitle 2">
            <a:extLst>
              <a:ext uri="{FF2B5EF4-FFF2-40B4-BE49-F238E27FC236}">
                <a16:creationId xmlns:a16="http://schemas.microsoft.com/office/drawing/2014/main" id="{CA826BDA-8482-D9A6-BFBC-178FD50BC275}"/>
              </a:ext>
            </a:extLst>
          </p:cNvPr>
          <p:cNvSpPr>
            <a:spLocks noGrp="1"/>
          </p:cNvSpPr>
          <p:nvPr>
            <p:ph type="subTitle" idx="1"/>
          </p:nvPr>
        </p:nvSpPr>
        <p:spPr>
          <a:xfrm>
            <a:off x="425002" y="3558779"/>
            <a:ext cx="8248919" cy="1790700"/>
          </a:xfrm>
        </p:spPr>
        <p:txBody>
          <a:bodyPr anchor="ctr">
            <a:normAutofit fontScale="85000" lnSpcReduction="10000"/>
          </a:bodyPr>
          <a:lstStyle/>
          <a:p>
            <a:r>
              <a:rPr lang="en-US" sz="6600" dirty="0">
                <a:latin typeface="Arial" panose="020B0604020202020204" pitchFamily="34" charset="0"/>
                <a:cs typeface="Arial" panose="020B0604020202020204" pitchFamily="34" charset="0"/>
              </a:rPr>
              <a:t>Endure Unto </a:t>
            </a:r>
          </a:p>
          <a:p>
            <a:r>
              <a:rPr lang="en-US" sz="6600" dirty="0">
                <a:latin typeface="Arial" panose="020B0604020202020204" pitchFamily="34" charset="0"/>
                <a:cs typeface="Arial" panose="020B0604020202020204" pitchFamily="34" charset="0"/>
              </a:rPr>
              <a:t>The Coming of The Lord</a:t>
            </a:r>
          </a:p>
        </p:txBody>
      </p:sp>
    </p:spTree>
    <p:extLst>
      <p:ext uri="{BB962C8B-B14F-4D97-AF65-F5344CB8AC3E}">
        <p14:creationId xmlns:p14="http://schemas.microsoft.com/office/powerpoint/2010/main" val="4015245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p:tgtEl>
                                          <p:spTgt spid="3"/>
                                        </p:tgtEl>
                                        <p:attrNameLst>
                                          <p:attrName>ppt_y</p:attrName>
                                        </p:attrNameLst>
                                      </p:cBhvr>
                                      <p:tavLst>
                                        <p:tav tm="0">
                                          <p:val>
                                            <p:strVal val="#ppt_y-#ppt_h*1.125000"/>
                                          </p:val>
                                        </p:tav>
                                        <p:tav tm="100000">
                                          <p:val>
                                            <p:strVal val="#ppt_y"/>
                                          </p:val>
                                        </p:tav>
                                      </p:tavLst>
                                    </p:anim>
                                    <p:animEffect transition="in" filter="wipe(down)">
                                      <p:cBhvr>
                                        <p:cTn id="8"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7077456"/>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suffering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pray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cheerful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Let him sing psalms.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sick? Let him call for the elders of the church, and let them pray over him, anointing him with oil in the name of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the prayer of faith will save the sick, and the Lord will raise him up. And if he has committed sins, he will be forgiven.</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Confess your trespasses to one another, and pray for one another, that you may be healed.  The effective, fervent prayer of a righteous man avails much.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Elijah was a man with a nature like ours, and he prayed earnestly that it would not rain; and it did not rain on the land for three years and six months.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he prayed again, and the heaven gave rain, and the earth produced its fruit.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Brethren, if anyone among you wanders from the truth,  and someone turns him back,</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let him know that he who turns a sinner from the error of his way will save a soul from death and cover a multitude of sins.</a:t>
              </a:r>
            </a:p>
          </p:txBody>
        </p:sp>
      </p:grpSp>
      <p:sp>
        <p:nvSpPr>
          <p:cNvPr id="23"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Tree>
    <p:extLst>
      <p:ext uri="{BB962C8B-B14F-4D97-AF65-F5344CB8AC3E}">
        <p14:creationId xmlns:p14="http://schemas.microsoft.com/office/powerpoint/2010/main" val="1750511041"/>
      </p:ext>
    </p:extLst>
  </p:cSld>
  <p:clrMapOvr>
    <a:masterClrMapping/>
  </p:clrMapOvr>
  <p:transition spd="slow">
    <p:wipe dir="d"/>
  </p:transition>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7077456"/>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suffering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pray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cheerful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sing psalms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sick? Let him call for the elders of the church, and let them pray over him, anointing him with oil in the name of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the prayer of faith will save the sick, and the Lord will raise him up. And if he has committed sins, he will be forgiven.</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Confess your trespasses to one another, and pray for one another, that you may be healed.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 effective, fervent prayer of a righteous man avails much.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Elijah was a man with a nature like ours, and he prayed earnestly that it would not rain; and it did not rain on the land for three years and six months.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he prayed again, and the heaven gave rain, and the earth produced its fruit.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Brethren, if anyone among you wanders from the truth,  and someone turns him back,</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let him know that he who turns a sinner from the error of his way will save a soul from death and cover a multitude of sins.</a:t>
              </a:r>
            </a:p>
          </p:txBody>
        </p:sp>
      </p:grpSp>
      <p:sp>
        <p:nvSpPr>
          <p:cNvPr id="23"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Tree>
    <p:extLst>
      <p:ext uri="{BB962C8B-B14F-4D97-AF65-F5344CB8AC3E}">
        <p14:creationId xmlns:p14="http://schemas.microsoft.com/office/powerpoint/2010/main" val="2221556212"/>
      </p:ext>
    </p:extLst>
  </p:cSld>
  <p:clrMapOvr>
    <a:masterClrMapping/>
  </p:clrMapOvr>
  <p:transition spd="slow">
    <p:wipe dir="r"/>
  </p:transition>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7077456"/>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suffering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pray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cheerful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sing psalms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14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sick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Let him call for the elders of the church, and let them pray over him, anointing him with oil in the name of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the prayer of faith will save the sick, and the Lord will raise him up. And if he has committed sins, he will be forgiven.</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Confess your trespasses to one another, and pray for one another, that you may be healed.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 effective, fervent prayer of a righteous man avails much.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Elijah was a man with a nature like ours, and he prayed earnestly that it would not rain; and it did not rain on the land for three years and six months.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he prayed again, and the heaven gave rain, and the earth produced its fruit.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Brethren, if anyone among you wanders from the truth,  and someone turns him back,</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let him know that he who turns a sinner from the error of his way will save a soul from death and cover a multitude of sins.</a:t>
              </a:r>
            </a:p>
          </p:txBody>
        </p:sp>
      </p:grpSp>
      <p:sp>
        <p:nvSpPr>
          <p:cNvPr id="23"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
        <p:nvSpPr>
          <p:cNvPr id="24" name="TextBox 23"/>
          <p:cNvSpPr txBox="1"/>
          <p:nvPr/>
        </p:nvSpPr>
        <p:spPr>
          <a:xfrm>
            <a:off x="5613005" y="1139475"/>
            <a:ext cx="3727944" cy="203132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Greek word from which “sick” is translated can mean “tire, faint, wearied, or sick;” the context determines its meaning.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 consideration of the “anointing with oil,” this is in the context of physical sickness.</a:t>
            </a:r>
          </a:p>
        </p:txBody>
      </p:sp>
    </p:spTree>
    <p:extLst>
      <p:ext uri="{BB962C8B-B14F-4D97-AF65-F5344CB8AC3E}">
        <p14:creationId xmlns:p14="http://schemas.microsoft.com/office/powerpoint/2010/main" val="1486656923"/>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4">
                                            <p:txEl>
                                              <p:pRg st="0" end="0"/>
                                            </p:txEl>
                                          </p:spTgt>
                                        </p:tgtEl>
                                        <p:attrNameLst>
                                          <p:attrName>style.visibility</p:attrName>
                                        </p:attrNameLst>
                                      </p:cBhvr>
                                      <p:to>
                                        <p:strVal val="visible"/>
                                      </p:to>
                                    </p:set>
                                    <p:animEffect transition="in" filter="wipe(up)">
                                      <p:cBhvr>
                                        <p:cTn id="7" dur="500"/>
                                        <p:tgtEl>
                                          <p:spTgt spid="2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4">
                                            <p:txEl>
                                              <p:pRg st="1" end="1"/>
                                            </p:txEl>
                                          </p:spTgt>
                                        </p:tgtEl>
                                        <p:attrNameLst>
                                          <p:attrName>style.visibility</p:attrName>
                                        </p:attrNameLst>
                                      </p:cBhvr>
                                      <p:to>
                                        <p:strVal val="visible"/>
                                      </p:to>
                                    </p:set>
                                    <p:animEffect transition="in" filter="wipe(up)">
                                      <p:cBhvr>
                                        <p:cTn id="12" dur="500"/>
                                        <p:tgtEl>
                                          <p:spTgt spid="2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7077456"/>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suffering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pray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cheerful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sing psalms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14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sick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call for the elders of the church, and let them pray over him, anointing him with oil in the name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the prayer of faith will save the sick, and the Lord will raise him up. And if he has committed sins, he will be forgiven.</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Confess your trespasses to one another, and pray for one another, that you may be healed.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 effective, fervent prayer of a righteous man avails much.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Elijah was a man with a nature like ours, and he prayed earnestly that it would not rain; and it did not rain on the land for three years and six months.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he prayed again, and the heaven gave rain, and the earth produced its fruit.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Brethren, if anyone among you wanders from the truth,  and someone turns him back,</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let him know that he who turns a sinner from the error of his way will save a soul from death and cover a multitude of sins.</a:t>
              </a:r>
            </a:p>
          </p:txBody>
        </p:sp>
      </p:grpSp>
      <p:sp>
        <p:nvSpPr>
          <p:cNvPr id="23"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
        <p:nvSpPr>
          <p:cNvPr id="24" name="TextBox 23"/>
          <p:cNvSpPr txBox="1"/>
          <p:nvPr/>
        </p:nvSpPr>
        <p:spPr>
          <a:xfrm>
            <a:off x="5613005" y="1139475"/>
            <a:ext cx="3727944" cy="203132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Greek word from which “sick” is translated can mean “tire, faint, wearied, or sick;” the context determines its meaning.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 consideration of the “anointing with oil,” this is in the context of physical sickness.</a:t>
            </a:r>
          </a:p>
        </p:txBody>
      </p:sp>
    </p:spTree>
    <p:extLst>
      <p:ext uri="{BB962C8B-B14F-4D97-AF65-F5344CB8AC3E}">
        <p14:creationId xmlns:p14="http://schemas.microsoft.com/office/powerpoint/2010/main" val="1223667286"/>
      </p:ext>
    </p:extLst>
  </p:cSld>
  <p:clrMapOvr>
    <a:masterClrMapping/>
  </p:clrMapOvr>
  <p:transition spd="slow">
    <p:wipe dir="d"/>
  </p:transition>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7077456"/>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suffering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pray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cheerful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sing psalms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14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sick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call for the elders of the church, and let them pray over him, anointing him with oil in the name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prayer of faith will save the sick, and the Lord will raise him up</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And if he has committed sins, he will be forgiven.</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Confess your trespasses to one another, and pray for one another, that you may be healed.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 effective, fervent prayer of a righteous man avails much.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Elijah was a man with a nature like ours, and he prayed earnestly that it would not rain; and it did not rain on the land for three years and six months.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he prayed again, and the heaven gave rain, and the earth produced its fruit.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Brethren, if anyone among you wanders from the truth,  and someone turns him back,</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let him know that he who turns a sinner from the error of his way will save a soul from death and cover a multitude of sins.</a:t>
              </a:r>
            </a:p>
          </p:txBody>
        </p:sp>
      </p:grpSp>
      <p:sp>
        <p:nvSpPr>
          <p:cNvPr id="23"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
        <p:nvSpPr>
          <p:cNvPr id="3" name="TextBox 2"/>
          <p:cNvSpPr txBox="1"/>
          <p:nvPr/>
        </p:nvSpPr>
        <p:spPr>
          <a:xfrm>
            <a:off x="5613005" y="1139475"/>
            <a:ext cx="3727944" cy="203132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Greek word from which “sick” is translated can mean “tire, faint, wearied, or sick;” the context determines its meaning.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 consideration of the “anointing with oil,” this is in the context of physical sickness.</a:t>
            </a:r>
          </a:p>
        </p:txBody>
      </p:sp>
    </p:spTree>
    <p:extLst>
      <p:ext uri="{BB962C8B-B14F-4D97-AF65-F5344CB8AC3E}">
        <p14:creationId xmlns:p14="http://schemas.microsoft.com/office/powerpoint/2010/main" val="2247069609"/>
      </p:ext>
    </p:extLst>
  </p:cSld>
  <p:clrMapOvr>
    <a:masterClrMapping/>
  </p:clrMapOvr>
  <p:transition spd="slow">
    <p:wipe dir="d"/>
  </p:transition>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7077456"/>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suffering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pray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cheerful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sing psalms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14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sick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call for the elders of the church, and let them pray over him, anointing him with oil in the name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prayer of faith will save the sick, and the Lord will raise him up</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 if he has committed sins, he will be forgiven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Confess your trespasses to one another, and pray for one another, that you may be healed.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 effective, fervent prayer of a righteous man avails much.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Elijah was a man with a nature like ours, and he prayed earnestly that it would not rain; and it did not rain on the land for three years and six months.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he prayed again, and the heaven gave rain, and the earth produced its fruit.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Brethren, if anyone among you wanders from the truth,  and someone turns him back,</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let him know that he who turns a sinner from the error of his way will save a soul from death and cover a multitude of sins.</a:t>
              </a:r>
            </a:p>
          </p:txBody>
        </p:sp>
      </p:grpSp>
      <p:sp>
        <p:nvSpPr>
          <p:cNvPr id="23"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
        <p:nvSpPr>
          <p:cNvPr id="24" name="TextBox 23"/>
          <p:cNvSpPr txBox="1"/>
          <p:nvPr/>
        </p:nvSpPr>
        <p:spPr>
          <a:xfrm>
            <a:off x="5613005" y="1139475"/>
            <a:ext cx="3727944" cy="203132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Greek word from which “sick” is translated can mean “tire, faint, wearied, or sick;” the context determines its meaning.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 consideration of the “anointing with oil,” this is in the context of physical sickness.</a:t>
            </a:r>
          </a:p>
        </p:txBody>
      </p:sp>
    </p:spTree>
    <p:extLst>
      <p:ext uri="{BB962C8B-B14F-4D97-AF65-F5344CB8AC3E}">
        <p14:creationId xmlns:p14="http://schemas.microsoft.com/office/powerpoint/2010/main" val="2435306089"/>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4"/>
                                        </p:tgtEl>
                                      </p:cBhvr>
                                    </p:animEffect>
                                    <p:set>
                                      <p:cBhvr>
                                        <p:cTn id="7" dur="1" fill="hold">
                                          <p:stCondLst>
                                            <p:cond delay="499"/>
                                          </p:stCondLst>
                                        </p:cTn>
                                        <p:tgtEl>
                                          <p:spTgt spid="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7077456"/>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suffering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pray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cheerful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sing psalms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14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sick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call for the elders of the church, and let them pray over him, anointing him with oil in the name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prayer of faith will save the sick, and the Lord will raise him up</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 if he has committed sins, he will be forgiven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Confess your trespasses to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and pray for one another, that you may be healed.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 effective, fervent prayer of a righteous man avails much.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Elijah was a man with a nature like ours, and he prayed earnestly that it would not rain; and it did not rain on the land for three years and six months.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he prayed again, and the heaven gave rain, and the earth produced its fruit.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Brethren, if anyone among you wanders from the truth,  and someone turns him back,</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let him know that he who turns a sinner from the error of his way will save a soul from death and cover a multitude of sins.</a:t>
              </a:r>
            </a:p>
          </p:txBody>
        </p:sp>
      </p:grpSp>
      <p:sp>
        <p:nvSpPr>
          <p:cNvPr id="23"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Tree>
    <p:extLst>
      <p:ext uri="{BB962C8B-B14F-4D97-AF65-F5344CB8AC3E}">
        <p14:creationId xmlns:p14="http://schemas.microsoft.com/office/powerpoint/2010/main" val="3606649987"/>
      </p:ext>
    </p:extLst>
  </p:cSld>
  <p:clrMapOvr>
    <a:masterClrMapping/>
  </p:clrMapOvr>
  <p:transition spd="slow">
    <p:wipe dir="r"/>
  </p:transition>
</p:sld>
</file>

<file path=ppt/slides/slide2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7077456"/>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suffering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pray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cheerful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sing psalms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14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sick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call for the elders of the church, and let them pray over him, anointing him with oil in the name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prayer of faith will save the sick, and the Lord will raise him up</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 if he has committed sins, he will be forgiven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Confess your trespasses to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and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pray for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that you may be healed.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 effective, fervent prayer of a righteous man avails much.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Elijah was a man with a nature like ours, and he prayed earnestly that it would not rain; and it did not rain on the land for three years and six months.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he prayed again, and the heaven gave rain, and the earth produced its fruit.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Brethren, if anyone among you wanders from the truth,  and someone turns him back,</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let him know that he who turns a sinner from the error of his way will save a soul from death and cover a multitude of sins.</a:t>
              </a:r>
            </a:p>
          </p:txBody>
        </p:sp>
      </p:grpSp>
      <p:sp>
        <p:nvSpPr>
          <p:cNvPr id="23"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Tree>
    <p:extLst>
      <p:ext uri="{BB962C8B-B14F-4D97-AF65-F5344CB8AC3E}">
        <p14:creationId xmlns:p14="http://schemas.microsoft.com/office/powerpoint/2010/main" val="3283474028"/>
      </p:ext>
    </p:extLst>
  </p:cSld>
  <p:clrMapOvr>
    <a:masterClrMapping/>
  </p:clrMapOvr>
  <p:transition spd="slow">
    <p:wipe dir="d"/>
  </p:transition>
</p:sld>
</file>

<file path=ppt/slides/slide2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7077456"/>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suffering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pray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cheerful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sing psalms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14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sick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call for the elders of the church, and let them pray over him, anointing him with oil in the name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prayer of faith will save the sick, and the Lord will raise him up</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 if he has committed sins, he will be forgiven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Confess your trespasses to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and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pray for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that you may be healed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 effective, fervent prayer of a righteous man avails much.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Elijah was a man with a nature like ours, and he prayed earnestly that it would not rain; and it did not rain on the land for three years and six months.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he prayed again, and the heaven gave rain, and the earth produced its fruit.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Brethren, if anyone among you wanders from the truth,  and someone turns him back,</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let him know that he who turns a sinner from the error of his way will save a soul from death and cover a multitude of sins.</a:t>
              </a:r>
            </a:p>
          </p:txBody>
        </p:sp>
      </p:grpSp>
      <p:sp>
        <p:nvSpPr>
          <p:cNvPr id="23"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
        <p:nvSpPr>
          <p:cNvPr id="24" name="TextBox 23"/>
          <p:cNvSpPr txBox="1"/>
          <p:nvPr/>
        </p:nvSpPr>
        <p:spPr>
          <a:xfrm>
            <a:off x="5613005" y="2236754"/>
            <a:ext cx="3727944" cy="203132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Greek word from which “healed” is translated can mean “cure, heal, make whole;” the context determines its meaning.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 this context, it is used in the sense of making one of spiritually whole.</a:t>
            </a:r>
          </a:p>
        </p:txBody>
      </p:sp>
    </p:spTree>
    <p:extLst>
      <p:ext uri="{BB962C8B-B14F-4D97-AF65-F5344CB8AC3E}">
        <p14:creationId xmlns:p14="http://schemas.microsoft.com/office/powerpoint/2010/main" val="3523723403"/>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4">
                                            <p:txEl>
                                              <p:pRg st="0" end="0"/>
                                            </p:txEl>
                                          </p:spTgt>
                                        </p:tgtEl>
                                        <p:attrNameLst>
                                          <p:attrName>style.visibility</p:attrName>
                                        </p:attrNameLst>
                                      </p:cBhvr>
                                      <p:to>
                                        <p:strVal val="visible"/>
                                      </p:to>
                                    </p:set>
                                    <p:animEffect transition="in" filter="wipe(up)">
                                      <p:cBhvr>
                                        <p:cTn id="7" dur="500"/>
                                        <p:tgtEl>
                                          <p:spTgt spid="2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4">
                                            <p:txEl>
                                              <p:pRg st="1" end="1"/>
                                            </p:txEl>
                                          </p:spTgt>
                                        </p:tgtEl>
                                        <p:attrNameLst>
                                          <p:attrName>style.visibility</p:attrName>
                                        </p:attrNameLst>
                                      </p:cBhvr>
                                      <p:to>
                                        <p:strVal val="visible"/>
                                      </p:to>
                                    </p:set>
                                    <p:animEffect transition="in" filter="wipe(up)">
                                      <p:cBhvr>
                                        <p:cTn id="12" dur="500"/>
                                        <p:tgtEl>
                                          <p:spTgt spid="2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7077456"/>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suffering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pray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cheerful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sing psalms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14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sick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call for the elders of the church, and let them pray over him, anointing him with oil in the name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prayer of faith will save the sick, and the Lord will raise him up</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 if he has committed sins, he will be forgiven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Confess your trespasses to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and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pray for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that you may be healed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effective, fervent prayer of a righteous man avails much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Elijah was a man with a nature like ours, and he prayed earnestly that it would not rain; and it did not rain on the land for three years and six months.</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he prayed again, and the heaven gave rain, and the earth produced its fruit.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Brethren, if anyone among you wanders from the truth,  and someone turns him back,</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let him know that he who turns a sinner from the error of his way will save a soul from death and cover a multitude of sins.</a:t>
              </a:r>
            </a:p>
          </p:txBody>
        </p:sp>
      </p:grpSp>
      <p:sp>
        <p:nvSpPr>
          <p:cNvPr id="23"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
        <p:nvSpPr>
          <p:cNvPr id="24" name="TextBox 23"/>
          <p:cNvSpPr txBox="1"/>
          <p:nvPr/>
        </p:nvSpPr>
        <p:spPr>
          <a:xfrm>
            <a:off x="5613005" y="2236754"/>
            <a:ext cx="3727944" cy="203132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Greek word from which “healed” is translated can mean “cure, heal, make whole;” the context determines its meaning.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 this context, it is used in the sense of making one of spiritually whole.</a:t>
            </a:r>
          </a:p>
        </p:txBody>
      </p:sp>
    </p:spTree>
    <p:extLst>
      <p:ext uri="{BB962C8B-B14F-4D97-AF65-F5344CB8AC3E}">
        <p14:creationId xmlns:p14="http://schemas.microsoft.com/office/powerpoint/2010/main" val="3485949691"/>
      </p:ext>
    </p:extLst>
  </p:cSld>
  <p:clrMapOvr>
    <a:masterClrMapping/>
  </p:clrMapOvr>
  <p:transition spd="slow">
    <p:wipe dir="d"/>
  </p:transition>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6903720"/>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38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be patient, brethren, until the coming of the Lord. See how the farmer waits for the precious fruit of the earth, waiting patiently for it until it receives the early and latter rain.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also be patient. Establish your hearts, for the coming  of the Lord is at hand.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 not grumble against one another, brethren, lest you be condemned. Behold, the Judge is standing at the door!</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take the prophets, who spoke in the name of the Lord, as an example of suffering and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11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Indeed we count them blessed who endure. You have heard of the perseverance of Job and seen the end intended by the Lord-- that the Lord is very compassionate and merciful.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above all, my brethren, do not swear, either by heaven or by earth or with any other oath. But let your "Yes," be "Yes," and your "No," "No," lest you fall into judgment.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Tree>
    <p:extLst>
      <p:ext uri="{BB962C8B-B14F-4D97-AF65-F5344CB8AC3E}">
        <p14:creationId xmlns:p14="http://schemas.microsoft.com/office/powerpoint/2010/main" val="160417269"/>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out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7077456"/>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suffering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pray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cheerful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sing psalms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14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sick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call for the elders of the church, and let them pray over him, anointing him with oil in the name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prayer of faith will save the sick, and the Lord will raise him up</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 if he has committed sins, he will be forgiven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Confess your trespasses to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and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pray for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that you may be healed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effective, fervent prayer of a righteous man avails much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Elijah was a man with a nature like ours, and he prayed earnestly that it would not rain; and it did not rain on the land for three years and six months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And he prayed again, and the heaven gave rain, and the earth produced its fruit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Brethren, if anyone among you wanders from the truth,  and someone turns him back,</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let him know that he who turns a sinner from the error of his way will save a soul from death and cover a multitude of sins.</a:t>
              </a:r>
            </a:p>
          </p:txBody>
        </p:sp>
      </p:grpSp>
      <p:sp>
        <p:nvSpPr>
          <p:cNvPr id="23"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
        <p:nvSpPr>
          <p:cNvPr id="24" name="TextBox 23"/>
          <p:cNvSpPr txBox="1"/>
          <p:nvPr/>
        </p:nvSpPr>
        <p:spPr>
          <a:xfrm>
            <a:off x="5613005" y="2236754"/>
            <a:ext cx="3727944" cy="203132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Greek word from which “healed” is translated can mean “cure, heal, make whole;” the context determines its meaning.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 this context, it is used in the sense of making one of spiritually whole.</a:t>
            </a:r>
          </a:p>
        </p:txBody>
      </p:sp>
    </p:spTree>
    <p:extLst>
      <p:ext uri="{BB962C8B-B14F-4D97-AF65-F5344CB8AC3E}">
        <p14:creationId xmlns:p14="http://schemas.microsoft.com/office/powerpoint/2010/main" val="1351933329"/>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4"/>
                                        </p:tgtEl>
                                      </p:cBhvr>
                                    </p:animEffect>
                                    <p:set>
                                      <p:cBhvr>
                                        <p:cTn id="7" dur="1" fill="hold">
                                          <p:stCondLst>
                                            <p:cond delay="499"/>
                                          </p:stCondLst>
                                        </p:cTn>
                                        <p:tgtEl>
                                          <p:spTgt spid="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7077456"/>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suffering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pray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cheerful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sing psalms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14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sick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call for the elders of the church, and let them pray over him, anointing him with oil in the name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prayer of faith will save the sick, and the Lord will raise him up</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 if he has committed sins, he will be forgiven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Confess your trespasses to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and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pray for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that you may be healed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effective, fervent prayer of a righteous man avails much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Elijah was a man with a nature like ours, and he prayed earnestly that it would not rain; and it did not rain on the land for three years and six months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And he prayed again, and the heaven gave rain, and the earth produced its fruit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if anyone among you wanders from the truth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and someone turns him back,</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let him know that he who turns a sinner from the error of his way will save a soul from death and cover a multitude of sins.</a:t>
              </a:r>
            </a:p>
          </p:txBody>
        </p:sp>
      </p:grpSp>
      <p:sp>
        <p:nvSpPr>
          <p:cNvPr id="23"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Tree>
    <p:extLst>
      <p:ext uri="{BB962C8B-B14F-4D97-AF65-F5344CB8AC3E}">
        <p14:creationId xmlns:p14="http://schemas.microsoft.com/office/powerpoint/2010/main" val="2393573185"/>
      </p:ext>
    </p:extLst>
  </p:cSld>
  <p:clrMapOvr>
    <a:masterClrMapping/>
  </p:clrMapOvr>
  <p:transition spd="slow">
    <p:wipe dir="d"/>
  </p:transition>
</p:sld>
</file>

<file path=ppt/slides/slide3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7077456"/>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suffering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pray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cheerful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sing psalms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14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sick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call for the elders of the church, and let them pray over him, anointing him with oil in the name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prayer of faith will save the sick, and the Lord will raise him up</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 if he has committed sins, he will be forgiven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Confess your trespasses to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and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pray for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that you may be healed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effective, fervent prayer of a righteous man avails much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Elijah was a man with a nature like ours, and he prayed earnestly that it would not rain; and it did not rain on the land for three years and six months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And he prayed again, and the heaven gave rain, and the earth produced its fruit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if anyone among you wanders from the truth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 someone turns him back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let him know that he who turns a sinner from the error of his way will save a soul from death and cover a multitude of sins.</a:t>
              </a:r>
            </a:p>
          </p:txBody>
        </p:sp>
      </p:grpSp>
      <p:sp>
        <p:nvSpPr>
          <p:cNvPr id="23"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Tree>
    <p:extLst>
      <p:ext uri="{BB962C8B-B14F-4D97-AF65-F5344CB8AC3E}">
        <p14:creationId xmlns:p14="http://schemas.microsoft.com/office/powerpoint/2010/main" val="236355634"/>
      </p:ext>
    </p:extLst>
  </p:cSld>
  <p:clrMapOvr>
    <a:masterClrMapping/>
  </p:clrMapOvr>
  <p:transition spd="slow">
    <p:wipe dir="d"/>
  </p:transition>
</p:sld>
</file>

<file path=ppt/slides/slide3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7077456"/>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suffering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pray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cheerful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sing psalms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14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sick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call for the elders of the church, and let them pray over him, anointing him with oil in the name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prayer of faith will save the sick, and the Lord will raise him up</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 if he has committed sins, he will be forgiven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Confess your trespasses to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and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pray for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that you may be healed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effective, fervent prayer of a righteous man avails much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Elijah was a man with a nature like ours, and he prayed earnestly that it would not rain; and it did not rain on the land for three years and six months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And he prayed again, and the heaven gave rain, and the earth produced its fruit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if anyone among you wanders from the truth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 someone turns him back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20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know that he who turns a sinner from the error of his way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will save a soul from death and cover a multitude of sins.</a:t>
              </a:r>
            </a:p>
          </p:txBody>
        </p:sp>
      </p:grpSp>
      <p:sp>
        <p:nvSpPr>
          <p:cNvPr id="23"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Tree>
    <p:extLst>
      <p:ext uri="{BB962C8B-B14F-4D97-AF65-F5344CB8AC3E}">
        <p14:creationId xmlns:p14="http://schemas.microsoft.com/office/powerpoint/2010/main" val="4246815937"/>
      </p:ext>
    </p:extLst>
  </p:cSld>
  <p:clrMapOvr>
    <a:masterClrMapping/>
  </p:clrMapOvr>
  <p:transition spd="slow">
    <p:wipe dir="d"/>
  </p:transition>
</p:sld>
</file>

<file path=ppt/slides/slide3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7077456"/>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suffering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pray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cheerful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sing psalms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14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sick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call for the elders of the church, and let them pray over him, anointing him with oil in the name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prayer of faith will save the sick, and the Lord will raise him up</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 if he has committed sins, he will be forgiven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Confess your trespasses to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and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pray for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that you may be healed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effective, fervent prayer of a righteous man avails much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Elijah was a man with a nature like ours, and he prayed earnestly that it would not rain; and it did not rain on the land for three years and six months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And he prayed again, and the heaven gave rain, and the earth produced its fruit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if anyone among you wanders from the truth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 someone turns him back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20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know that he who turns a sinner from the error of his way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will save a soul from death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and cover a multitude of sins.</a:t>
              </a:r>
            </a:p>
          </p:txBody>
        </p:sp>
      </p:grpSp>
      <p:sp>
        <p:nvSpPr>
          <p:cNvPr id="23"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Tree>
    <p:extLst>
      <p:ext uri="{BB962C8B-B14F-4D97-AF65-F5344CB8AC3E}">
        <p14:creationId xmlns:p14="http://schemas.microsoft.com/office/powerpoint/2010/main" val="1894902475"/>
      </p:ext>
    </p:extLst>
  </p:cSld>
  <p:clrMapOvr>
    <a:masterClrMapping/>
  </p:clrMapOvr>
  <p:transition spd="slow">
    <p:wipe dir="d"/>
  </p:transition>
</p:sld>
</file>

<file path=ppt/slides/slide3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7077456"/>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13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suffering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pray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cheerful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sing psalms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14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Is anyone among you sick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call for the elders of the church, and let them pray over him, anointing him with oil in the name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And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prayer of faith will save the sick, and the Lord will raise him up</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 if he has committed sins, he will be forgiven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Confess your trespasses to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and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pray for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that you may be healed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effective, fervent prayer of a righteous man avails much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Elijah was a man with a nature like ours, and he prayed earnestly that it would not rain; and it did not rain on the land for three years and six months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And he prayed again, and the heaven gave rain, and the earth produced its fruit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if anyone among you wanders from the truth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 someone turns him back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20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know that he who turns a sinner from the error of his way</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will save a soul from death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cover a multitude of sins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p>
          </p:txBody>
        </p:sp>
      </p:grpSp>
      <p:sp>
        <p:nvSpPr>
          <p:cNvPr id="23"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Tree>
    <p:extLst>
      <p:ext uri="{BB962C8B-B14F-4D97-AF65-F5344CB8AC3E}">
        <p14:creationId xmlns:p14="http://schemas.microsoft.com/office/powerpoint/2010/main" val="2169962820"/>
      </p:ext>
    </p:extLst>
  </p:cSld>
  <p:clrMapOvr>
    <a:masterClrMapping/>
  </p:clrMapOvr>
  <p:transition spd="slow">
    <p:wipe dir="d"/>
  </p:transition>
</p:sld>
</file>

<file path=ppt/slides/slide3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6903720"/>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3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 brethren, until the coming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See how the farmer waits for the precious fruit of the earth, waiting patiently for it until it receives the early and latter rain.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also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Establish your hearts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for the coming  of the Lord is at hand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Do not grumble against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lest </a:t>
              </a:r>
              <a:r>
                <a:rPr kumimoji="0" lang="en-US" altLang="en-US" sz="1800" b="1" i="0" u="heavy" strike="noStrike" kern="0" cap="none" spc="0" normalizeH="0" baseline="0" noProof="0" dirty="0">
                  <a:ln>
                    <a:noFill/>
                  </a:ln>
                  <a:solidFill>
                    <a:prstClr val="black"/>
                  </a:solidFill>
                  <a:effectLst/>
                  <a:uLnTx/>
                  <a:uFillTx/>
                  <a:latin typeface="Arial" panose="020B0604020202020204" pitchFamily="34" charset="0"/>
                  <a:ea typeface="+mn-ea"/>
                  <a:cs typeface="+mn-cs"/>
                </a:rPr>
                <a:t>you</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 be condemned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Behold,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Judge is standing at the door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My 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take the prophets, who spoke in the name of the Lord, as an example of suffering and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11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Indeed we count them blessed who endure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You have heard of the perseverance of Job and seen the end intended by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that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the Lord is very compassionate and merciful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above all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my 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do not swear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either by heaven or by earth or with any other oath. But let your "Yes," be "Yes," and your "No," "No,"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lest you fall into judgment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p:txBody>
        </p:sp>
      </p:grpSp>
      <p:sp>
        <p:nvSpPr>
          <p:cNvPr id="24"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Tree>
    <p:extLst>
      <p:ext uri="{BB962C8B-B14F-4D97-AF65-F5344CB8AC3E}">
        <p14:creationId xmlns:p14="http://schemas.microsoft.com/office/powerpoint/2010/main" val="3314212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Single" invX="1"/>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6903720"/>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3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 brethren, until the coming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See how the farmer waits for the precious fruit of the earth, waiting patiently for it until it receives the early and latter rain.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also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Establish your hearts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for the coming  of </a:t>
              </a:r>
              <a:r>
                <a:rPr kumimoji="0" lang="en-US" altLang="en-US" sz="1800" b="1"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the Lord is at hand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Do not grumble against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lest </a:t>
              </a:r>
              <a:r>
                <a:rPr kumimoji="0" lang="en-US" altLang="en-US" sz="1800" b="1" i="0" u="heavy" strike="noStrike" kern="0" cap="none" spc="0" normalizeH="0" baseline="0" noProof="0" dirty="0">
                  <a:ln>
                    <a:noFill/>
                  </a:ln>
                  <a:solidFill>
                    <a:prstClr val="black"/>
                  </a:solidFill>
                  <a:effectLst/>
                  <a:uLnTx/>
                  <a:uFillTx/>
                  <a:latin typeface="Arial" panose="020B0604020202020204" pitchFamily="34" charset="0"/>
                  <a:ea typeface="+mn-ea"/>
                  <a:cs typeface="+mn-cs"/>
                </a:rPr>
                <a:t>you</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 be condemned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Behold, </a:t>
              </a:r>
              <a:r>
                <a:rPr kumimoji="0" lang="en-US" altLang="en-US" sz="1800" b="1"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Judge is standing at the door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My 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take the prophets, who spoke in the name of the Lord, as an example of suffering and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11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Indeed we count them blessed who endure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You have heard of the perseverance of Job and seen the end intended by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that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the Lord is very compassionate and merciful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above all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my 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do not swear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either by heaven or by earth or with any other oath. But let your "Yes," be "Yes," and your "No," "No,"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lest you fall into judgment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p:txBody>
        </p:sp>
      </p:grpSp>
      <p:sp>
        <p:nvSpPr>
          <p:cNvPr id="24"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Tree>
    <p:extLst>
      <p:ext uri="{BB962C8B-B14F-4D97-AF65-F5344CB8AC3E}">
        <p14:creationId xmlns:p14="http://schemas.microsoft.com/office/powerpoint/2010/main" val="3488517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6903720"/>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3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 brethren, until the coming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See how the farmer waits for the precious fruit of the earth, waiting patiently for it until it receives the early and latter rain.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also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Establish your hearts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for the coming  of </a:t>
              </a:r>
              <a:r>
                <a:rPr kumimoji="0" lang="en-US" altLang="en-US" sz="1800" b="1"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the Lord is at hand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Do not grumble against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lest </a:t>
              </a:r>
              <a:r>
                <a:rPr kumimoji="0" lang="en-US" altLang="en-US" sz="1800" b="1" i="0" u="heavy" strike="noStrike" kern="0" cap="none" spc="0" normalizeH="0" baseline="0" noProof="0" dirty="0">
                  <a:ln>
                    <a:noFill/>
                  </a:ln>
                  <a:solidFill>
                    <a:prstClr val="black"/>
                  </a:solidFill>
                  <a:effectLst/>
                  <a:uLnTx/>
                  <a:uFillTx/>
                  <a:latin typeface="Arial" panose="020B0604020202020204" pitchFamily="34" charset="0"/>
                  <a:ea typeface="+mn-ea"/>
                  <a:cs typeface="+mn-cs"/>
                </a:rPr>
                <a:t>you</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 be condemned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Behold, </a:t>
              </a:r>
              <a:r>
                <a:rPr kumimoji="0" lang="en-US" altLang="en-US" sz="1800" b="1"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Judge is standing at the door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My 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take the prophets, who spoke in the name of the Lord, as an example of suffering and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11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Indeed we count them blessed who endure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You have heard of the perseverance of Job and seen the end intended by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that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the Lord is very compassionate and merciful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above all</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my 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do not swear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either by heaven or by earth or with any other oath. But let your "Yes," be "Yes," and your "No," "No,"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lest you fall into judgment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176213"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p:txBody>
        </p:sp>
      </p:grpSp>
      <p:sp>
        <p:nvSpPr>
          <p:cNvPr id="24"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Tree>
    <p:extLst>
      <p:ext uri="{BB962C8B-B14F-4D97-AF65-F5344CB8AC3E}">
        <p14:creationId xmlns:p14="http://schemas.microsoft.com/office/powerpoint/2010/main" val="10265908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07615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6903720"/>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38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 brethren, until the coming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See how the farmer waits for the precious fruit of the earth, waiting patiently for it until it receives the early and latter rain.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also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Establish your hearts, for the coming  of the Lord is at hand.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 not grumble against one another, brethren, lest you be condemned. Behold, the Judge is standing at the door!</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take the prophets, who spoke in the name of the Lord, as an example of suffering and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11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Indeed we count them blessed who endure. You have heard of the perseverance of Job and seen the end intended by the Lord-- that the Lord is very compassionate and merciful.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above all, my brethren, do not swear, either by heaven or by earth or with any other oath. But let your "Yes," be "Yes," and your "No," "No," lest you fall into judgment.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
        <p:nvSpPr>
          <p:cNvPr id="24" name="TextBox 23"/>
          <p:cNvSpPr txBox="1"/>
          <p:nvPr/>
        </p:nvSpPr>
        <p:spPr>
          <a:xfrm>
            <a:off x="5686864" y="805416"/>
            <a:ext cx="2245102"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Heb. 9:28; Acts 1:11</a:t>
            </a:r>
          </a:p>
        </p:txBody>
      </p:sp>
      <p:grpSp>
        <p:nvGrpSpPr>
          <p:cNvPr id="25" name="Group 31">
            <a:extLst>
              <a:ext uri="{FF2B5EF4-FFF2-40B4-BE49-F238E27FC236}">
                <a16:creationId xmlns:a16="http://schemas.microsoft.com/office/drawing/2014/main" id="{BD34475E-9ACD-491F-A1B4-16C053DA5FC0}"/>
              </a:ext>
            </a:extLst>
          </p:cNvPr>
          <p:cNvGrpSpPr>
            <a:grpSpLocks/>
          </p:cNvGrpSpPr>
          <p:nvPr/>
        </p:nvGrpSpPr>
        <p:grpSpPr bwMode="auto">
          <a:xfrm>
            <a:off x="5614142" y="1110390"/>
            <a:ext cx="3529857" cy="2589413"/>
            <a:chOff x="48" y="48"/>
            <a:chExt cx="4224" cy="4451"/>
          </a:xfrm>
        </p:grpSpPr>
        <p:grpSp>
          <p:nvGrpSpPr>
            <p:cNvPr id="26" name="Group 32">
              <a:extLst>
                <a:ext uri="{FF2B5EF4-FFF2-40B4-BE49-F238E27FC236}">
                  <a16:creationId xmlns:a16="http://schemas.microsoft.com/office/drawing/2014/main" id="{70CD0AB4-8721-4E27-A90A-3D70B926C3E3}"/>
                </a:ext>
              </a:extLst>
            </p:cNvPr>
            <p:cNvGrpSpPr>
              <a:grpSpLocks/>
            </p:cNvGrpSpPr>
            <p:nvPr/>
          </p:nvGrpSpPr>
          <p:grpSpPr bwMode="auto">
            <a:xfrm>
              <a:off x="48" y="48"/>
              <a:ext cx="4224" cy="4451"/>
              <a:chOff x="528" y="1098"/>
              <a:chExt cx="4789" cy="3414"/>
            </a:xfrm>
          </p:grpSpPr>
          <p:grpSp>
            <p:nvGrpSpPr>
              <p:cNvPr id="28" name="Group 33">
                <a:extLst>
                  <a:ext uri="{FF2B5EF4-FFF2-40B4-BE49-F238E27FC236}">
                    <a16:creationId xmlns:a16="http://schemas.microsoft.com/office/drawing/2014/main" id="{2B80ACEC-019A-4BBB-BB1F-BD3D4007B7EF}"/>
                  </a:ext>
                </a:extLst>
              </p:cNvPr>
              <p:cNvGrpSpPr>
                <a:grpSpLocks/>
              </p:cNvGrpSpPr>
              <p:nvPr/>
            </p:nvGrpSpPr>
            <p:grpSpPr bwMode="auto">
              <a:xfrm>
                <a:off x="528" y="1098"/>
                <a:ext cx="4789" cy="3414"/>
                <a:chOff x="328" y="481"/>
                <a:chExt cx="5229" cy="4022"/>
              </a:xfrm>
            </p:grpSpPr>
            <p:grpSp>
              <p:nvGrpSpPr>
                <p:cNvPr id="30" name="Group 34">
                  <a:extLst>
                    <a:ext uri="{FF2B5EF4-FFF2-40B4-BE49-F238E27FC236}">
                      <a16:creationId xmlns:a16="http://schemas.microsoft.com/office/drawing/2014/main" id="{AB597B58-DB3F-4637-90A4-24A4CEE771F4}"/>
                    </a:ext>
                  </a:extLst>
                </p:cNvPr>
                <p:cNvGrpSpPr>
                  <a:grpSpLocks/>
                </p:cNvGrpSpPr>
                <p:nvPr/>
              </p:nvGrpSpPr>
              <p:grpSpPr bwMode="auto">
                <a:xfrm>
                  <a:off x="328" y="481"/>
                  <a:ext cx="5229" cy="4022"/>
                  <a:chOff x="328" y="481"/>
                  <a:chExt cx="5229" cy="4022"/>
                </a:xfrm>
              </p:grpSpPr>
              <p:sp>
                <p:nvSpPr>
                  <p:cNvPr id="32" name="Freeform 35">
                    <a:extLst>
                      <a:ext uri="{FF2B5EF4-FFF2-40B4-BE49-F238E27FC236}">
                        <a16:creationId xmlns:a16="http://schemas.microsoft.com/office/drawing/2014/main" id="{6AEF7C87-74D2-431D-A73F-6FCEAEA4737D}"/>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 name="Freeform 36">
                    <a:extLst>
                      <a:ext uri="{FF2B5EF4-FFF2-40B4-BE49-F238E27FC236}">
                        <a16:creationId xmlns:a16="http://schemas.microsoft.com/office/drawing/2014/main" id="{83D803DC-1F66-4083-B2E2-9BCDFA6BB8D1}"/>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4" name="Freeform 37">
                    <a:extLst>
                      <a:ext uri="{FF2B5EF4-FFF2-40B4-BE49-F238E27FC236}">
                        <a16:creationId xmlns:a16="http://schemas.microsoft.com/office/drawing/2014/main" id="{10631A60-0D1C-4086-AF49-FE5AE8338365}"/>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5" name="Freeform 38">
                    <a:extLst>
                      <a:ext uri="{FF2B5EF4-FFF2-40B4-BE49-F238E27FC236}">
                        <a16:creationId xmlns:a16="http://schemas.microsoft.com/office/drawing/2014/main" id="{CA472E2F-55E0-4A8E-BE09-2974F88D2EFC}"/>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6" name="Freeform 39">
                    <a:extLst>
                      <a:ext uri="{FF2B5EF4-FFF2-40B4-BE49-F238E27FC236}">
                        <a16:creationId xmlns:a16="http://schemas.microsoft.com/office/drawing/2014/main" id="{4EA4EAE0-70FA-46DA-B859-553A15DCA0A3}"/>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7" name="Group 40">
                    <a:extLst>
                      <a:ext uri="{FF2B5EF4-FFF2-40B4-BE49-F238E27FC236}">
                        <a16:creationId xmlns:a16="http://schemas.microsoft.com/office/drawing/2014/main" id="{1E69A0E7-1647-4229-A9B8-43BFDF7A37D2}"/>
                      </a:ext>
                    </a:extLst>
                  </p:cNvPr>
                  <p:cNvGrpSpPr>
                    <a:grpSpLocks/>
                  </p:cNvGrpSpPr>
                  <p:nvPr/>
                </p:nvGrpSpPr>
                <p:grpSpPr bwMode="auto">
                  <a:xfrm>
                    <a:off x="469" y="481"/>
                    <a:ext cx="4931" cy="3697"/>
                    <a:chOff x="451" y="481"/>
                    <a:chExt cx="4931" cy="3697"/>
                  </a:xfrm>
                </p:grpSpPr>
                <p:sp>
                  <p:nvSpPr>
                    <p:cNvPr id="38" name="Freeform 41">
                      <a:extLst>
                        <a:ext uri="{FF2B5EF4-FFF2-40B4-BE49-F238E27FC236}">
                          <a16:creationId xmlns:a16="http://schemas.microsoft.com/office/drawing/2014/main" id="{4404BA58-246A-4ED1-963C-42144068545F}"/>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9" name="Line 42">
                      <a:extLst>
                        <a:ext uri="{FF2B5EF4-FFF2-40B4-BE49-F238E27FC236}">
                          <a16:creationId xmlns:a16="http://schemas.microsoft.com/office/drawing/2014/main" id="{5B8C5412-A526-4638-992B-C778EBB71716}"/>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31" name="Line 43">
                  <a:extLst>
                    <a:ext uri="{FF2B5EF4-FFF2-40B4-BE49-F238E27FC236}">
                      <a16:creationId xmlns:a16="http://schemas.microsoft.com/office/drawing/2014/main" id="{868A5BCD-3B9C-45A3-B127-A0E9E59DE6EB}"/>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9" name="Text Box 44">
                <a:extLst>
                  <a:ext uri="{FF2B5EF4-FFF2-40B4-BE49-F238E27FC236}">
                    <a16:creationId xmlns:a16="http://schemas.microsoft.com/office/drawing/2014/main" id="{79C6DFBC-4B8F-4F3D-9061-6749BE019F5D}"/>
                  </a:ext>
                </a:extLst>
              </p:cNvPr>
              <p:cNvSpPr txBox="1">
                <a:spLocks noChangeArrowheads="1"/>
              </p:cNvSpPr>
              <p:nvPr/>
            </p:nvSpPr>
            <p:spPr bwMode="auto">
              <a:xfrm>
                <a:off x="659" y="1107"/>
                <a:ext cx="4428" cy="5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6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7" name="Rectangle 45">
              <a:extLst>
                <a:ext uri="{FF2B5EF4-FFF2-40B4-BE49-F238E27FC236}">
                  <a16:creationId xmlns:a16="http://schemas.microsoft.com/office/drawing/2014/main" id="{5A51A76D-E8AB-4434-A7DF-87282400D45C}"/>
                </a:ext>
              </a:extLst>
            </p:cNvPr>
            <p:cNvSpPr>
              <a:spLocks noChangeArrowheads="1"/>
            </p:cNvSpPr>
            <p:nvPr/>
          </p:nvSpPr>
          <p:spPr bwMode="auto">
            <a:xfrm>
              <a:off x="198" y="92"/>
              <a:ext cx="3894" cy="29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228600">
                <a:defRPr>
                  <a:solidFill>
                    <a:schemeClr val="tx1"/>
                  </a:solidFill>
                  <a:latin typeface="Arial" panose="020B0604020202020204" pitchFamily="34" charset="0"/>
                </a:defRPr>
              </a:lvl1pPr>
              <a:lvl2pPr defTabSz="228600">
                <a:defRPr>
                  <a:solidFill>
                    <a:schemeClr val="tx1"/>
                  </a:solidFill>
                  <a:latin typeface="Arial" panose="020B0604020202020204" pitchFamily="34" charset="0"/>
                </a:defRPr>
              </a:lvl2pPr>
              <a:lvl3pPr defTabSz="228600">
                <a:defRPr>
                  <a:solidFill>
                    <a:schemeClr val="tx1"/>
                  </a:solidFill>
                  <a:latin typeface="Arial" panose="020B0604020202020204" pitchFamily="34" charset="0"/>
                </a:defRPr>
              </a:lvl3pPr>
              <a:lvl4pPr defTabSz="228600">
                <a:defRPr>
                  <a:solidFill>
                    <a:schemeClr val="tx1"/>
                  </a:solidFill>
                  <a:latin typeface="Arial" panose="020B0604020202020204" pitchFamily="34" charset="0"/>
                </a:defRPr>
              </a:lvl4pPr>
              <a:lvl5pPr defTabSz="228600">
                <a:defRPr>
                  <a:solidFill>
                    <a:schemeClr val="tx1"/>
                  </a:solidFill>
                  <a:latin typeface="Arial" panose="020B0604020202020204" pitchFamily="34" charset="0"/>
                </a:defRPr>
              </a:lvl5pPr>
              <a:lvl6pPr defTabSz="228600" fontAlgn="base">
                <a:spcBef>
                  <a:spcPct val="0"/>
                </a:spcBef>
                <a:spcAft>
                  <a:spcPct val="0"/>
                </a:spcAft>
                <a:defRPr>
                  <a:solidFill>
                    <a:schemeClr val="tx1"/>
                  </a:solidFill>
                  <a:latin typeface="Arial" panose="020B0604020202020204" pitchFamily="34" charset="0"/>
                </a:defRPr>
              </a:lvl6pPr>
              <a:lvl7pPr defTabSz="228600" fontAlgn="base">
                <a:spcBef>
                  <a:spcPct val="0"/>
                </a:spcBef>
                <a:spcAft>
                  <a:spcPct val="0"/>
                </a:spcAft>
                <a:defRPr>
                  <a:solidFill>
                    <a:schemeClr val="tx1"/>
                  </a:solidFill>
                  <a:latin typeface="Arial" panose="020B0604020202020204" pitchFamily="34" charset="0"/>
                </a:defRPr>
              </a:lvl7pPr>
              <a:lvl8pPr defTabSz="228600" fontAlgn="base">
                <a:spcBef>
                  <a:spcPct val="0"/>
                </a:spcBef>
                <a:spcAft>
                  <a:spcPct val="0"/>
                </a:spcAft>
                <a:defRPr>
                  <a:solidFill>
                    <a:schemeClr val="tx1"/>
                  </a:solidFill>
                  <a:latin typeface="Arial" panose="020B0604020202020204" pitchFamily="34" charset="0"/>
                </a:defRPr>
              </a:lvl8pPr>
              <a:lvl9pPr defTabSz="228600" fontAlgn="base">
                <a:spcBef>
                  <a:spcPct val="0"/>
                </a:spcBef>
                <a:spcAft>
                  <a:spcPct val="0"/>
                </a:spcAft>
                <a:defRPr>
                  <a:solidFill>
                    <a:schemeClr val="tx1"/>
                  </a:solidFill>
                  <a:latin typeface="Arial" panose="020B0604020202020204" pitchFamily="34" charset="0"/>
                </a:defRPr>
              </a:lvl9pPr>
            </a:lstStyle>
            <a:p>
              <a:pPr marL="0" marR="0" lvl="0" indent="0" algn="l" defTabSz="2286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mn-cs"/>
                </a:rPr>
                <a:t>Hebrews 9:28 </a:t>
              </a:r>
              <a:endParaRPr kumimoji="0" lang="en-US" sz="1800" b="0" i="0" u="none" strike="noStrike" kern="1200" cap="none" spc="0" normalizeH="0" baseline="30000" noProof="0" dirty="0">
                <a:ln>
                  <a:noFill/>
                </a:ln>
                <a:solidFill>
                  <a:prstClr val="black"/>
                </a:solidFill>
                <a:effectLst/>
                <a:uLnTx/>
                <a:uFillTx/>
                <a:latin typeface="Arial" panose="020B0604020202020204" pitchFamily="34" charset="0"/>
                <a:ea typeface="+mn-ea"/>
                <a:cs typeface="+mn-cs"/>
              </a:endParaRPr>
            </a:p>
            <a:p>
              <a:pPr marL="0" marR="0" lvl="0" indent="0" algn="l" defTabSz="2286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sz="1800" b="0" i="0" u="sng" strike="noStrike" kern="1200" cap="none" spc="0" normalizeH="0" baseline="0" noProof="0" dirty="0">
                  <a:ln>
                    <a:noFill/>
                  </a:ln>
                  <a:solidFill>
                    <a:prstClr val="black"/>
                  </a:solidFill>
                  <a:effectLst/>
                  <a:uLnTx/>
                  <a:uFillTx/>
                  <a:latin typeface="Arial" panose="020B0604020202020204" pitchFamily="34" charset="0"/>
                  <a:ea typeface="+mn-ea"/>
                  <a:cs typeface="+mn-cs"/>
                </a:rPr>
                <a:t>Christ</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was offered once to bear the sins of many. To those who eagerly wait for Him He </a:t>
              </a:r>
              <a:r>
                <a:rPr kumimoji="0" lang="en-US" sz="1800" b="0" i="0" u="sng" strike="noStrike" kern="1200" cap="none" spc="0" normalizeH="0" baseline="0" noProof="0" dirty="0">
                  <a:ln>
                    <a:noFill/>
                  </a:ln>
                  <a:solidFill>
                    <a:prstClr val="black"/>
                  </a:solidFill>
                  <a:effectLst/>
                  <a:uLnTx/>
                  <a:uFillTx/>
                  <a:latin typeface="Arial" panose="020B0604020202020204" pitchFamily="34" charset="0"/>
                  <a:ea typeface="+mn-ea"/>
                  <a:cs typeface="+mn-cs"/>
                </a:rPr>
                <a:t>will appear a second time, apart from sin, for salvation</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a:t>
              </a: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nvGrpSpPr>
          <p:cNvPr id="40" name="Group 31">
            <a:extLst>
              <a:ext uri="{FF2B5EF4-FFF2-40B4-BE49-F238E27FC236}">
                <a16:creationId xmlns:a16="http://schemas.microsoft.com/office/drawing/2014/main" id="{BD34475E-9ACD-491F-A1B4-16C053DA5FC0}"/>
              </a:ext>
            </a:extLst>
          </p:cNvPr>
          <p:cNvGrpSpPr>
            <a:grpSpLocks/>
          </p:cNvGrpSpPr>
          <p:nvPr/>
        </p:nvGrpSpPr>
        <p:grpSpPr bwMode="auto">
          <a:xfrm>
            <a:off x="5625862" y="1122110"/>
            <a:ext cx="3529857" cy="2589413"/>
            <a:chOff x="48" y="48"/>
            <a:chExt cx="4224" cy="4451"/>
          </a:xfrm>
        </p:grpSpPr>
        <p:grpSp>
          <p:nvGrpSpPr>
            <p:cNvPr id="41" name="Group 32">
              <a:extLst>
                <a:ext uri="{FF2B5EF4-FFF2-40B4-BE49-F238E27FC236}">
                  <a16:creationId xmlns:a16="http://schemas.microsoft.com/office/drawing/2014/main" id="{70CD0AB4-8721-4E27-A90A-3D70B926C3E3}"/>
                </a:ext>
              </a:extLst>
            </p:cNvPr>
            <p:cNvGrpSpPr>
              <a:grpSpLocks/>
            </p:cNvGrpSpPr>
            <p:nvPr/>
          </p:nvGrpSpPr>
          <p:grpSpPr bwMode="auto">
            <a:xfrm>
              <a:off x="48" y="48"/>
              <a:ext cx="4224" cy="4451"/>
              <a:chOff x="528" y="1098"/>
              <a:chExt cx="4789" cy="3414"/>
            </a:xfrm>
          </p:grpSpPr>
          <p:grpSp>
            <p:nvGrpSpPr>
              <p:cNvPr id="43" name="Group 33">
                <a:extLst>
                  <a:ext uri="{FF2B5EF4-FFF2-40B4-BE49-F238E27FC236}">
                    <a16:creationId xmlns:a16="http://schemas.microsoft.com/office/drawing/2014/main" id="{2B80ACEC-019A-4BBB-BB1F-BD3D4007B7EF}"/>
                  </a:ext>
                </a:extLst>
              </p:cNvPr>
              <p:cNvGrpSpPr>
                <a:grpSpLocks/>
              </p:cNvGrpSpPr>
              <p:nvPr/>
            </p:nvGrpSpPr>
            <p:grpSpPr bwMode="auto">
              <a:xfrm>
                <a:off x="528" y="1098"/>
                <a:ext cx="4789" cy="3414"/>
                <a:chOff x="328" y="481"/>
                <a:chExt cx="5229" cy="4022"/>
              </a:xfrm>
            </p:grpSpPr>
            <p:grpSp>
              <p:nvGrpSpPr>
                <p:cNvPr id="45" name="Group 34">
                  <a:extLst>
                    <a:ext uri="{FF2B5EF4-FFF2-40B4-BE49-F238E27FC236}">
                      <a16:creationId xmlns:a16="http://schemas.microsoft.com/office/drawing/2014/main" id="{AB597B58-DB3F-4637-90A4-24A4CEE771F4}"/>
                    </a:ext>
                  </a:extLst>
                </p:cNvPr>
                <p:cNvGrpSpPr>
                  <a:grpSpLocks/>
                </p:cNvGrpSpPr>
                <p:nvPr/>
              </p:nvGrpSpPr>
              <p:grpSpPr bwMode="auto">
                <a:xfrm>
                  <a:off x="328" y="481"/>
                  <a:ext cx="5229" cy="4022"/>
                  <a:chOff x="328" y="481"/>
                  <a:chExt cx="5229" cy="4022"/>
                </a:xfrm>
              </p:grpSpPr>
              <p:sp>
                <p:nvSpPr>
                  <p:cNvPr id="47" name="Freeform 35">
                    <a:extLst>
                      <a:ext uri="{FF2B5EF4-FFF2-40B4-BE49-F238E27FC236}">
                        <a16:creationId xmlns:a16="http://schemas.microsoft.com/office/drawing/2014/main" id="{6AEF7C87-74D2-431D-A73F-6FCEAEA4737D}"/>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48" name="Freeform 36">
                    <a:extLst>
                      <a:ext uri="{FF2B5EF4-FFF2-40B4-BE49-F238E27FC236}">
                        <a16:creationId xmlns:a16="http://schemas.microsoft.com/office/drawing/2014/main" id="{83D803DC-1F66-4083-B2E2-9BCDFA6BB8D1}"/>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49" name="Freeform 37">
                    <a:extLst>
                      <a:ext uri="{FF2B5EF4-FFF2-40B4-BE49-F238E27FC236}">
                        <a16:creationId xmlns:a16="http://schemas.microsoft.com/office/drawing/2014/main" id="{10631A60-0D1C-4086-AF49-FE5AE8338365}"/>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0" name="Freeform 38">
                    <a:extLst>
                      <a:ext uri="{FF2B5EF4-FFF2-40B4-BE49-F238E27FC236}">
                        <a16:creationId xmlns:a16="http://schemas.microsoft.com/office/drawing/2014/main" id="{CA472E2F-55E0-4A8E-BE09-2974F88D2EFC}"/>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1" name="Freeform 39">
                    <a:extLst>
                      <a:ext uri="{FF2B5EF4-FFF2-40B4-BE49-F238E27FC236}">
                        <a16:creationId xmlns:a16="http://schemas.microsoft.com/office/drawing/2014/main" id="{4EA4EAE0-70FA-46DA-B859-553A15DCA0A3}"/>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52" name="Group 40">
                    <a:extLst>
                      <a:ext uri="{FF2B5EF4-FFF2-40B4-BE49-F238E27FC236}">
                        <a16:creationId xmlns:a16="http://schemas.microsoft.com/office/drawing/2014/main" id="{1E69A0E7-1647-4229-A9B8-43BFDF7A37D2}"/>
                      </a:ext>
                    </a:extLst>
                  </p:cNvPr>
                  <p:cNvGrpSpPr>
                    <a:grpSpLocks/>
                  </p:cNvGrpSpPr>
                  <p:nvPr/>
                </p:nvGrpSpPr>
                <p:grpSpPr bwMode="auto">
                  <a:xfrm>
                    <a:off x="469" y="481"/>
                    <a:ext cx="4931" cy="3697"/>
                    <a:chOff x="451" y="481"/>
                    <a:chExt cx="4931" cy="3697"/>
                  </a:xfrm>
                </p:grpSpPr>
                <p:sp>
                  <p:nvSpPr>
                    <p:cNvPr id="53" name="Freeform 41">
                      <a:extLst>
                        <a:ext uri="{FF2B5EF4-FFF2-40B4-BE49-F238E27FC236}">
                          <a16:creationId xmlns:a16="http://schemas.microsoft.com/office/drawing/2014/main" id="{4404BA58-246A-4ED1-963C-42144068545F}"/>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4" name="Line 42">
                      <a:extLst>
                        <a:ext uri="{FF2B5EF4-FFF2-40B4-BE49-F238E27FC236}">
                          <a16:creationId xmlns:a16="http://schemas.microsoft.com/office/drawing/2014/main" id="{5B8C5412-A526-4638-992B-C778EBB71716}"/>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46" name="Line 43">
                  <a:extLst>
                    <a:ext uri="{FF2B5EF4-FFF2-40B4-BE49-F238E27FC236}">
                      <a16:creationId xmlns:a16="http://schemas.microsoft.com/office/drawing/2014/main" id="{868A5BCD-3B9C-45A3-B127-A0E9E59DE6EB}"/>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44" name="Text Box 44">
                <a:extLst>
                  <a:ext uri="{FF2B5EF4-FFF2-40B4-BE49-F238E27FC236}">
                    <a16:creationId xmlns:a16="http://schemas.microsoft.com/office/drawing/2014/main" id="{79C6DFBC-4B8F-4F3D-9061-6749BE019F5D}"/>
                  </a:ext>
                </a:extLst>
              </p:cNvPr>
              <p:cNvSpPr txBox="1">
                <a:spLocks noChangeArrowheads="1"/>
              </p:cNvSpPr>
              <p:nvPr/>
            </p:nvSpPr>
            <p:spPr bwMode="auto">
              <a:xfrm>
                <a:off x="659" y="1107"/>
                <a:ext cx="4428" cy="5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6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42" name="Rectangle 45">
              <a:extLst>
                <a:ext uri="{FF2B5EF4-FFF2-40B4-BE49-F238E27FC236}">
                  <a16:creationId xmlns:a16="http://schemas.microsoft.com/office/drawing/2014/main" id="{5A51A76D-E8AB-4434-A7DF-87282400D45C}"/>
                </a:ext>
              </a:extLst>
            </p:cNvPr>
            <p:cNvSpPr>
              <a:spLocks noChangeArrowheads="1"/>
            </p:cNvSpPr>
            <p:nvPr/>
          </p:nvSpPr>
          <p:spPr bwMode="auto">
            <a:xfrm>
              <a:off x="198" y="92"/>
              <a:ext cx="3894" cy="30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228600">
                <a:defRPr>
                  <a:solidFill>
                    <a:schemeClr val="tx1"/>
                  </a:solidFill>
                  <a:latin typeface="Arial" panose="020B0604020202020204" pitchFamily="34" charset="0"/>
                </a:defRPr>
              </a:lvl1pPr>
              <a:lvl2pPr defTabSz="228600">
                <a:defRPr>
                  <a:solidFill>
                    <a:schemeClr val="tx1"/>
                  </a:solidFill>
                  <a:latin typeface="Arial" panose="020B0604020202020204" pitchFamily="34" charset="0"/>
                </a:defRPr>
              </a:lvl2pPr>
              <a:lvl3pPr defTabSz="228600">
                <a:defRPr>
                  <a:solidFill>
                    <a:schemeClr val="tx1"/>
                  </a:solidFill>
                  <a:latin typeface="Arial" panose="020B0604020202020204" pitchFamily="34" charset="0"/>
                </a:defRPr>
              </a:lvl3pPr>
              <a:lvl4pPr defTabSz="228600">
                <a:defRPr>
                  <a:solidFill>
                    <a:schemeClr val="tx1"/>
                  </a:solidFill>
                  <a:latin typeface="Arial" panose="020B0604020202020204" pitchFamily="34" charset="0"/>
                </a:defRPr>
              </a:lvl4pPr>
              <a:lvl5pPr defTabSz="228600">
                <a:defRPr>
                  <a:solidFill>
                    <a:schemeClr val="tx1"/>
                  </a:solidFill>
                  <a:latin typeface="Arial" panose="020B0604020202020204" pitchFamily="34" charset="0"/>
                </a:defRPr>
              </a:lvl5pPr>
              <a:lvl6pPr defTabSz="228600" fontAlgn="base">
                <a:spcBef>
                  <a:spcPct val="0"/>
                </a:spcBef>
                <a:spcAft>
                  <a:spcPct val="0"/>
                </a:spcAft>
                <a:defRPr>
                  <a:solidFill>
                    <a:schemeClr val="tx1"/>
                  </a:solidFill>
                  <a:latin typeface="Arial" panose="020B0604020202020204" pitchFamily="34" charset="0"/>
                </a:defRPr>
              </a:lvl6pPr>
              <a:lvl7pPr defTabSz="228600" fontAlgn="base">
                <a:spcBef>
                  <a:spcPct val="0"/>
                </a:spcBef>
                <a:spcAft>
                  <a:spcPct val="0"/>
                </a:spcAft>
                <a:defRPr>
                  <a:solidFill>
                    <a:schemeClr val="tx1"/>
                  </a:solidFill>
                  <a:latin typeface="Arial" panose="020B0604020202020204" pitchFamily="34" charset="0"/>
                </a:defRPr>
              </a:lvl7pPr>
              <a:lvl8pPr defTabSz="228600" fontAlgn="base">
                <a:spcBef>
                  <a:spcPct val="0"/>
                </a:spcBef>
                <a:spcAft>
                  <a:spcPct val="0"/>
                </a:spcAft>
                <a:defRPr>
                  <a:solidFill>
                    <a:schemeClr val="tx1"/>
                  </a:solidFill>
                  <a:latin typeface="Arial" panose="020B0604020202020204" pitchFamily="34" charset="0"/>
                </a:defRPr>
              </a:lvl8pPr>
              <a:lvl9pPr defTabSz="228600" fontAlgn="base">
                <a:spcBef>
                  <a:spcPct val="0"/>
                </a:spcBef>
                <a:spcAft>
                  <a:spcPct val="0"/>
                </a:spcAft>
                <a:defRPr>
                  <a:solidFill>
                    <a:schemeClr val="tx1"/>
                  </a:solidFill>
                  <a:latin typeface="Arial" panose="020B0604020202020204" pitchFamily="34" charset="0"/>
                </a:defRPr>
              </a:lvl9pPr>
            </a:lstStyle>
            <a:p>
              <a:pPr marL="0" marR="0" lvl="0" indent="0" algn="l" defTabSz="2286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mn-cs"/>
                </a:rPr>
                <a:t>Acts 1:11 </a:t>
              </a:r>
            </a:p>
            <a:p>
              <a:pPr marL="0" marR="0" lvl="0" indent="0" algn="l" defTabSz="2286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“…This same Jesus,          who was taken up from you into heaven, will so come in like manner as you saw Him go into heaven.”</a:t>
              </a:r>
              <a:endPar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Tree>
    <p:extLst>
      <p:ext uri="{BB962C8B-B14F-4D97-AF65-F5344CB8AC3E}">
        <p14:creationId xmlns:p14="http://schemas.microsoft.com/office/powerpoint/2010/main" val="218168463"/>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wipe(left)">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barn(outVertical)">
                                      <p:cBhvr>
                                        <p:cTn id="12" dur="5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xit" presetSubtype="21" fill="hold" nodeType="clickEffect">
                                  <p:stCondLst>
                                    <p:cond delay="0"/>
                                  </p:stCondLst>
                                  <p:childTnLst>
                                    <p:animEffect transition="out" filter="barn(inVertical)">
                                      <p:cBhvr>
                                        <p:cTn id="16" dur="500"/>
                                        <p:tgtEl>
                                          <p:spTgt spid="25"/>
                                        </p:tgtEl>
                                      </p:cBhvr>
                                    </p:animEffect>
                                    <p:set>
                                      <p:cBhvr>
                                        <p:cTn id="17" dur="1" fill="hold">
                                          <p:stCondLst>
                                            <p:cond delay="499"/>
                                          </p:stCondLst>
                                        </p:cTn>
                                        <p:tgtEl>
                                          <p:spTgt spid="2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nodeType="clickEffect">
                                  <p:stCondLst>
                                    <p:cond delay="0"/>
                                  </p:stCondLst>
                                  <p:childTnLst>
                                    <p:set>
                                      <p:cBhvr>
                                        <p:cTn id="21" dur="1" fill="hold">
                                          <p:stCondLst>
                                            <p:cond delay="0"/>
                                          </p:stCondLst>
                                        </p:cTn>
                                        <p:tgtEl>
                                          <p:spTgt spid="40"/>
                                        </p:tgtEl>
                                        <p:attrNameLst>
                                          <p:attrName>style.visibility</p:attrName>
                                        </p:attrNameLst>
                                      </p:cBhvr>
                                      <p:to>
                                        <p:strVal val="visible"/>
                                      </p:to>
                                    </p:set>
                                    <p:animEffect transition="in" filter="barn(outVertical)">
                                      <p:cBhvr>
                                        <p:cTn id="22" dur="500"/>
                                        <p:tgtEl>
                                          <p:spTgt spid="40"/>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xit" presetSubtype="21" fill="hold" nodeType="clickEffect">
                                  <p:stCondLst>
                                    <p:cond delay="0"/>
                                  </p:stCondLst>
                                  <p:childTnLst>
                                    <p:animEffect transition="out" filter="barn(inVertical)">
                                      <p:cBhvr>
                                        <p:cTn id="26" dur="500"/>
                                        <p:tgtEl>
                                          <p:spTgt spid="40"/>
                                        </p:tgtEl>
                                      </p:cBhvr>
                                    </p:animEffect>
                                    <p:set>
                                      <p:cBhvr>
                                        <p:cTn id="27" dur="1" fill="hold">
                                          <p:stCondLst>
                                            <p:cond delay="499"/>
                                          </p:stCondLst>
                                        </p:cTn>
                                        <p:tgtEl>
                                          <p:spTgt spid="4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6903720"/>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38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 brethren, until the coming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See how the farmer waits for the precious fruit of the earth, waiting patiently for it until it receives the early and latter rain.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also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Establish your hearts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for the coming  of the Lord is at hand.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 not grumble against one another, brethren, lest you be condemned. Behold, the Judge is standing at the door!</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take the prophets, who spoke in the name of the Lord, as an example of suffering and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11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Indeed we count them blessed who endure. You have heard of the perseverance of Job and seen the end intended by the Lord-- that the Lord is very compassionate and merciful.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above all, my brethren, do not swear, either by heaven or by earth or with any other oath. But let your "Yes," be "Yes," and your "No," "No," lest you fall into judgment.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4"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
        <p:nvSpPr>
          <p:cNvPr id="25" name="TextBox 24"/>
          <p:cNvSpPr txBox="1"/>
          <p:nvPr/>
        </p:nvSpPr>
        <p:spPr>
          <a:xfrm>
            <a:off x="5686864" y="805416"/>
            <a:ext cx="2245102"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Heb. 9:28; Acts 1:11</a:t>
            </a:r>
          </a:p>
        </p:txBody>
      </p:sp>
    </p:spTree>
    <p:extLst>
      <p:ext uri="{BB962C8B-B14F-4D97-AF65-F5344CB8AC3E}">
        <p14:creationId xmlns:p14="http://schemas.microsoft.com/office/powerpoint/2010/main" val="234401327"/>
      </p:ext>
    </p:extLst>
  </p:cSld>
  <p:clrMapOvr>
    <a:masterClrMapping/>
  </p:clrMapOvr>
  <p:transition spd="slow">
    <p:wipe dir="d"/>
  </p:transition>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6903720"/>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38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 brethren, until the coming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See how the farmer waits for the precious fruit of the earth, waiting patiently for it until it receives the early and latter rain.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also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Establish your hearts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for the coming  of the Lord is at hand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 not grumble against one another, brethren, lest you be condemned. Behold, the Judge is standing at the door!</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take the prophets, who spoke in the name of the Lord, as an example of suffering and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11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Indeed we count them blessed who endure. You have heard of the perseverance of Job and seen the end intended by the Lord-- that the Lord is very compassionate and merciful.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above all, my brethren, do not swear, either by heaven or by earth or with any other oath. But let your "Yes," be "Yes," and your "No," "No," lest you fall into judgment.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4"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
        <p:nvSpPr>
          <p:cNvPr id="25" name="TextBox 24"/>
          <p:cNvSpPr txBox="1"/>
          <p:nvPr/>
        </p:nvSpPr>
        <p:spPr>
          <a:xfrm>
            <a:off x="5686864" y="805416"/>
            <a:ext cx="2245102"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Heb. 9:28; Acts 1:11</a:t>
            </a:r>
          </a:p>
        </p:txBody>
      </p:sp>
    </p:spTree>
    <p:extLst>
      <p:ext uri="{BB962C8B-B14F-4D97-AF65-F5344CB8AC3E}">
        <p14:creationId xmlns:p14="http://schemas.microsoft.com/office/powerpoint/2010/main" val="799797251"/>
      </p:ext>
    </p:extLst>
  </p:cSld>
  <p:clrMapOvr>
    <a:masterClrMapping/>
  </p:clrMapOvr>
  <p:transition spd="slow">
    <p:wipe dir="d"/>
  </p:transition>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6903720"/>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38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 brethren, until the coming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See how the farmer waits for the precious fruit of the earth, waiting patiently for it until it receives the early and latter rain.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also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Establish your hearts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for the coming  of the Lord is at hand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Do not grumble against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lest you be condemned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Behold, the Judge is standing at the door!</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take the prophets, who spoke in the name of the Lord, as an example of suffering and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11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Indeed we count them blessed who endure. You have heard of the perseverance of Job and seen the end intended by the Lord-- that the Lord is very compassionate and merciful.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above all, my brethren, do not swear, either by heaven or by earth or with any other oath. But let your "Yes," be "Yes," and your "No," "No," lest you fall into judgment.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4"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
        <p:nvSpPr>
          <p:cNvPr id="25" name="TextBox 24"/>
          <p:cNvSpPr txBox="1"/>
          <p:nvPr/>
        </p:nvSpPr>
        <p:spPr>
          <a:xfrm>
            <a:off x="5686864" y="805416"/>
            <a:ext cx="2245102"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Heb. 9:28; Acts 1:11</a:t>
            </a:r>
          </a:p>
        </p:txBody>
      </p:sp>
    </p:spTree>
    <p:extLst>
      <p:ext uri="{BB962C8B-B14F-4D97-AF65-F5344CB8AC3E}">
        <p14:creationId xmlns:p14="http://schemas.microsoft.com/office/powerpoint/2010/main" val="238515511"/>
      </p:ext>
    </p:extLst>
  </p:cSld>
  <p:clrMapOvr>
    <a:masterClrMapping/>
  </p:clrMapOvr>
  <p:transition spd="slow">
    <p:wipe dir="d"/>
  </p:transition>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6903720"/>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38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 brethren, until the coming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See how the farmer waits for the precious fruit of the earth, waiting patiently for it until it receives the early and latter rain.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also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Establish your hearts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for the coming  of the Lord is at hand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Do not grumble against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lest </a:t>
              </a:r>
              <a:r>
                <a:rPr kumimoji="0" lang="en-US" altLang="en-US" sz="1800" b="1" i="0" u="heavy" strike="noStrike" kern="0" cap="none" spc="0" normalizeH="0" baseline="0" noProof="0" dirty="0">
                  <a:ln>
                    <a:noFill/>
                  </a:ln>
                  <a:solidFill>
                    <a:prstClr val="black"/>
                  </a:solidFill>
                  <a:effectLst/>
                  <a:uLnTx/>
                  <a:uFillTx/>
                  <a:latin typeface="Arial" panose="020B0604020202020204" pitchFamily="34" charset="0"/>
                  <a:ea typeface="+mn-ea"/>
                  <a:cs typeface="+mn-cs"/>
                </a:rPr>
                <a:t>you</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 be condemned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Behold, the Judge is standing at the door!</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take the prophets, who spoke in the name of the Lord, as an example of suffering and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11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Indeed we count them blessed who endure. You have heard of the perseverance of Job and seen the end intended by the Lord-- that the Lord is very compassionate and merciful.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above all, my brethren, do not swear, either by heaven or by earth or with any other oath. But let your "Yes," be "Yes," and your "No," "No," lest you fall into judgment.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4"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
        <p:nvSpPr>
          <p:cNvPr id="25" name="TextBox 24"/>
          <p:cNvSpPr txBox="1"/>
          <p:nvPr/>
        </p:nvSpPr>
        <p:spPr>
          <a:xfrm>
            <a:off x="5686864" y="805416"/>
            <a:ext cx="2245102"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Heb. 9:28; Acts 1:11</a:t>
            </a:r>
          </a:p>
        </p:txBody>
      </p:sp>
    </p:spTree>
    <p:extLst>
      <p:ext uri="{BB962C8B-B14F-4D97-AF65-F5344CB8AC3E}">
        <p14:creationId xmlns:p14="http://schemas.microsoft.com/office/powerpoint/2010/main" val="3127406502"/>
      </p:ext>
    </p:extLst>
  </p:cSld>
  <p:clrMapOvr>
    <a:masterClrMapping/>
  </p:clrMapOvr>
  <p:transition spd="slow">
    <p:wipe dir="d"/>
  </p:transition>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466344"/>
            <a:ext cx="5602712" cy="6903720"/>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3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5:7-20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 brethren, until the coming of the Lord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See how the farmer waits for the precious fruit of the earth, waiting patiently for it until it receives the early and latter rain.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You also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be patient</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Establish your hearts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mn-ea"/>
                  <a:cs typeface="+mn-cs"/>
                </a:rPr>
                <a:t>for the coming  of the Lord is at hand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Do not grumble against one another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brethren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lest </a:t>
              </a:r>
              <a:r>
                <a:rPr kumimoji="0" lang="en-US" altLang="en-US" sz="1800" b="1" i="0" u="heavy" strike="noStrike" kern="0" cap="none" spc="0" normalizeH="0" baseline="0" noProof="0" dirty="0">
                  <a:ln>
                    <a:noFill/>
                  </a:ln>
                  <a:solidFill>
                    <a:prstClr val="black"/>
                  </a:solidFill>
                  <a:effectLst/>
                  <a:uLnTx/>
                  <a:uFillTx/>
                  <a:latin typeface="Arial" panose="020B0604020202020204" pitchFamily="34" charset="0"/>
                  <a:ea typeface="+mn-ea"/>
                  <a:cs typeface="+mn-cs"/>
                </a:rPr>
                <a:t>you</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 be condemned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Behold,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the Judge is standing at the door</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take the prophets, who spoke in the name of the Lord, as an example of suffering and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11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Indeed we count them blessed who endure. You have heard of the perseverance of Job and seen the end intended by the Lord-- that the Lord is very compassionate and merciful.</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above all, my brethren, do not swear, either by heaven or by earth or with any other oath. But let your "Yes," be "Yes," and your "No," "No," lest you fall into judgment.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4" name="Title 1">
            <a:extLst>
              <a:ext uri="{FF2B5EF4-FFF2-40B4-BE49-F238E27FC236}">
                <a16:creationId xmlns:a16="http://schemas.microsoft.com/office/drawing/2014/main" id="{EFD3EA16-066A-AC7C-35F5-035BC8E6721C}"/>
              </a:ext>
            </a:extLst>
          </p:cNvPr>
          <p:cNvSpPr>
            <a:spLocks noGrp="1"/>
          </p:cNvSpPr>
          <p:nvPr>
            <p:ph type="ctrTitle"/>
          </p:nvPr>
        </p:nvSpPr>
        <p:spPr>
          <a:xfrm>
            <a:off x="348460" y="-4705"/>
            <a:ext cx="8468751" cy="471873"/>
          </a:xfrm>
        </p:spPr>
        <p:txBody>
          <a:bodyPr anchor="ctr">
            <a:noAutofit/>
          </a:bodyPr>
          <a:lstStyle/>
          <a:p>
            <a:r>
              <a:rPr lang="en-US" sz="2400" dirty="0">
                <a:latin typeface="Arial" panose="020B0604020202020204" pitchFamily="34" charset="0"/>
                <a:cs typeface="Arial" panose="020B0604020202020204" pitchFamily="34" charset="0"/>
              </a:rPr>
              <a:t>The Epistle of James – Endure Unto The Coming of The Lord</a:t>
            </a:r>
          </a:p>
        </p:txBody>
      </p:sp>
      <p:sp>
        <p:nvSpPr>
          <p:cNvPr id="25" name="TextBox 24"/>
          <p:cNvSpPr txBox="1"/>
          <p:nvPr/>
        </p:nvSpPr>
        <p:spPr>
          <a:xfrm>
            <a:off x="5686864" y="805416"/>
            <a:ext cx="2245102"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Heb. 9:28; Acts 1:11</a:t>
            </a:r>
          </a:p>
        </p:txBody>
      </p:sp>
    </p:spTree>
    <p:extLst>
      <p:ext uri="{BB962C8B-B14F-4D97-AF65-F5344CB8AC3E}">
        <p14:creationId xmlns:p14="http://schemas.microsoft.com/office/powerpoint/2010/main" val="1981614448"/>
      </p:ext>
    </p:extLst>
  </p:cSld>
  <p:clrMapOvr>
    <a:masterClrMapping/>
  </p:clrMapOvr>
  <p:transition spd="slow">
    <p:wipe dir="r"/>
  </p:transition>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8650</Words>
  <Application>Microsoft Office PowerPoint</Application>
  <PresentationFormat>On-screen Show (4:3)</PresentationFormat>
  <Paragraphs>289</Paragraphs>
  <Slides>39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Aptos</vt:lpstr>
      <vt:lpstr>Aptos Display</vt:lpstr>
      <vt:lpstr>Arial</vt:lpstr>
      <vt:lpstr>Calibri</vt:lpstr>
      <vt:lpstr>1_Office Theme</vt:lpstr>
      <vt:lpstr>PowerPoint Presentation</vt:lpstr>
      <vt:lpstr>The Epistle of James</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The Epistle of James – Endure Unto The Coming of The Lord</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17</cp:revision>
  <dcterms:created xsi:type="dcterms:W3CDTF">2008-03-16T18:22:36Z</dcterms:created>
  <dcterms:modified xsi:type="dcterms:W3CDTF">2024-04-20T01:18:05Z</dcterms:modified>
</cp:coreProperties>
</file>