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5"/>
  </p:notesMasterIdLst>
  <p:sldIdLst>
    <p:sldId id="756" r:id="rId2"/>
    <p:sldId id="757" r:id="rId3"/>
    <p:sldId id="758" r:id="rId4"/>
    <p:sldId id="333" r:id="rId5"/>
    <p:sldId id="336" r:id="rId6"/>
    <p:sldId id="334" r:id="rId7"/>
    <p:sldId id="337" r:id="rId8"/>
    <p:sldId id="338" r:id="rId9"/>
    <p:sldId id="339" r:id="rId10"/>
    <p:sldId id="342" r:id="rId11"/>
    <p:sldId id="340" r:id="rId12"/>
    <p:sldId id="341" r:id="rId13"/>
    <p:sldId id="343" r:id="rId14"/>
    <p:sldId id="344" r:id="rId15"/>
    <p:sldId id="353" r:id="rId16"/>
    <p:sldId id="345" r:id="rId17"/>
    <p:sldId id="354" r:id="rId18"/>
    <p:sldId id="355" r:id="rId19"/>
    <p:sldId id="348" r:id="rId20"/>
    <p:sldId id="349" r:id="rId21"/>
    <p:sldId id="351" r:id="rId22"/>
    <p:sldId id="352" r:id="rId23"/>
    <p:sldId id="75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3" d="100"/>
          <a:sy n="73" d="100"/>
        </p:scale>
        <p:origin x="133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78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BD95-EA54-32E0-53D6-0B17EDB0672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D878FBE-1F45-B975-2001-C01D697A598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BE4C2E-B8D7-8A1D-DA4E-851EED2CBAA8}"/>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8ED3E12C-D8A0-064E-6FE7-61F6F7FBE3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BAC7CD-3980-3040-6E60-157172AE27B4}"/>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50531464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CC26-13DB-4483-F38B-BB9DD16F26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81CAA-CF49-DCF7-D467-6FE025A666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078036-1A5C-3262-5C7A-1AA65D5B7C51}"/>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3E78C115-E172-B645-7B4D-BB8A15A78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235A61-B75C-8DA3-75A1-F4B06E2749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3122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85787D-E39D-C5CA-A067-26ED78932E35}"/>
              </a:ext>
            </a:extLst>
          </p:cNvPr>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8587E-8271-D7EA-099F-5FA6B99DB406}"/>
              </a:ext>
            </a:extLst>
          </p:cNvPr>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3ECE2-52B1-7241-90A8-695089F13858}"/>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8E1A275B-4495-1047-AF34-27C53FD38C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15E26B-4340-5901-5B6F-5ABF402461B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79467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B6F9-5814-B76F-301E-7A397EC943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468499-1F57-18FE-71CD-439D30BCA9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17B2A-082A-E19D-BFD3-1C9B41E2F8CB}"/>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740B702D-C704-0E97-2510-FDED12DE4B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E6EAA-6801-F8B5-A89F-D9BC58440C89}"/>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88068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AFABC-A02C-8CE8-16A3-5A02242CF499}"/>
              </a:ext>
            </a:extLst>
          </p:cNvPr>
          <p:cNvSpPr>
            <a:spLocks noGrp="1"/>
          </p:cNvSpPr>
          <p:nvPr>
            <p:ph type="title"/>
          </p:nvPr>
        </p:nvSpPr>
        <p:spPr>
          <a:xfrm>
            <a:off x="623888" y="1709741"/>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72B34EF-12B0-F76D-B3D5-51E8EDB6AD78}"/>
              </a:ext>
            </a:extLst>
          </p:cNvPr>
          <p:cNvSpPr>
            <a:spLocks noGrp="1"/>
          </p:cNvSpPr>
          <p:nvPr>
            <p:ph type="body" idx="1"/>
          </p:nvPr>
        </p:nvSpPr>
        <p:spPr>
          <a:xfrm>
            <a:off x="623888" y="4589466"/>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484653-B797-A236-C86B-8C79316C6454}"/>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2B3D1934-94E8-949E-F271-372441E0D1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891DB-8E4F-76D8-4B8E-AF1E8C79007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60259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68D6-FDB4-1002-B960-B0DC1D5F8D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15BC46-F128-562A-60D7-B0317B5C501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A86732-1F9A-6E82-2855-14F24657ED3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C0E701-78DD-43DD-FF4B-855ABA5001A3}"/>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6" name="Footer Placeholder 5">
            <a:extLst>
              <a:ext uri="{FF2B5EF4-FFF2-40B4-BE49-F238E27FC236}">
                <a16:creationId xmlns:a16="http://schemas.microsoft.com/office/drawing/2014/main" id="{FE9D22A1-344C-B50F-FDD9-8BA7C60FD5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D49AC7-7F2C-BCCD-5965-198472D9CD6D}"/>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78497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0D288-49B9-06DB-40C7-0E4DEB7E9F88}"/>
              </a:ext>
            </a:extLst>
          </p:cNvPr>
          <p:cNvSpPr>
            <a:spLocks noGrp="1"/>
          </p:cNvSpPr>
          <p:nvPr>
            <p:ph type="title"/>
          </p:nvPr>
        </p:nvSpPr>
        <p:spPr>
          <a:xfrm>
            <a:off x="629841" y="365128"/>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661877-6475-EE1B-5276-3B10470242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6BDEAC5-5303-2BAC-D037-B9A7E2E3696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70E962-A5AA-3F05-39EA-D0D34E8899DB}"/>
              </a:ext>
            </a:extLst>
          </p:cNvPr>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CD81C0-FA32-5302-E3FA-70529D19A323}"/>
              </a:ext>
            </a:extLst>
          </p:cNvPr>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6B6B29-5F39-EE7E-4F96-DB1348DA4A0E}"/>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8" name="Footer Placeholder 7">
            <a:extLst>
              <a:ext uri="{FF2B5EF4-FFF2-40B4-BE49-F238E27FC236}">
                <a16:creationId xmlns:a16="http://schemas.microsoft.com/office/drawing/2014/main" id="{6358E2F8-A895-71AC-0C41-E1776156FA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819A2F-87BA-48F6-B001-2D35F4203BA6}"/>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944665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1C64-359C-C70E-1E4C-4960777BFF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2A4B59-0FAF-6EBD-AF96-F6BC08B90787}"/>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4" name="Footer Placeholder 3">
            <a:extLst>
              <a:ext uri="{FF2B5EF4-FFF2-40B4-BE49-F238E27FC236}">
                <a16:creationId xmlns:a16="http://schemas.microsoft.com/office/drawing/2014/main" id="{2962CEF8-0B9B-0555-0C85-B94E524F2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7065C9-79C3-80AA-7985-C9F42331E893}"/>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49962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79025E-4D1A-8CC4-8F97-2ADFE2661671}"/>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3" name="Footer Placeholder 2">
            <a:extLst>
              <a:ext uri="{FF2B5EF4-FFF2-40B4-BE49-F238E27FC236}">
                <a16:creationId xmlns:a16="http://schemas.microsoft.com/office/drawing/2014/main" id="{41ED831F-3196-FA0F-D81C-46FF313ED9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74A6A3-AFEE-2F60-D502-B0D584CE0080}"/>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2274226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B1F4-A56D-EDA8-C923-65222A6AF3A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C2C389F-9FB7-B84D-F4D8-FA4CCCC2EB80}"/>
              </a:ext>
            </a:extLst>
          </p:cNvPr>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6AFCB4-6232-E71C-0520-E6F239C4A90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ABC7B90-6F72-93B6-B777-D2061EFB3A35}"/>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6" name="Footer Placeholder 5">
            <a:extLst>
              <a:ext uri="{FF2B5EF4-FFF2-40B4-BE49-F238E27FC236}">
                <a16:creationId xmlns:a16="http://schemas.microsoft.com/office/drawing/2014/main" id="{DE9E8934-D2C0-AA68-46F0-6D2237E93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FCA64C-C7D2-2A03-15DA-5EF138597017}"/>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55072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9955A-20BB-BFAD-0A11-67C02F160B3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9A2B0E7-B878-9228-4F1F-DAF5D1452639}"/>
              </a:ext>
            </a:extLst>
          </p:cNvPr>
          <p:cNvSpPr>
            <a:spLocks noGrp="1"/>
          </p:cNvSpPr>
          <p:nvPr>
            <p:ph type="pic" idx="1"/>
          </p:nvPr>
        </p:nvSpPr>
        <p:spPr>
          <a:xfrm>
            <a:off x="3887391" y="987428"/>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2DBD86F-88A6-D252-4D86-559EF660EE2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A61AFB6-F2BC-90AA-2ED9-115567AFC72E}"/>
              </a:ext>
            </a:extLst>
          </p:cNvPr>
          <p:cNvSpPr>
            <a:spLocks noGrp="1"/>
          </p:cNvSpPr>
          <p:nvPr>
            <p:ph type="dt" sz="half" idx="10"/>
          </p:nvPr>
        </p:nvSpPr>
        <p:spPr/>
        <p:txBody>
          <a:bodyPr/>
          <a:lstStyle/>
          <a:p>
            <a:fld id="{9B10DA54-8C00-45E6-9241-EBD0FA0C8304}" type="datetimeFigureOut">
              <a:rPr lang="en-US" smtClean="0"/>
              <a:t>4/16/2024</a:t>
            </a:fld>
            <a:endParaRPr lang="en-US"/>
          </a:p>
        </p:txBody>
      </p:sp>
      <p:sp>
        <p:nvSpPr>
          <p:cNvPr id="6" name="Footer Placeholder 5">
            <a:extLst>
              <a:ext uri="{FF2B5EF4-FFF2-40B4-BE49-F238E27FC236}">
                <a16:creationId xmlns:a16="http://schemas.microsoft.com/office/drawing/2014/main" id="{086766AA-BA40-B17A-6E60-441D5C334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22503-7998-F7A1-8032-D03F074735CA}"/>
              </a:ext>
            </a:extLst>
          </p:cNvPr>
          <p:cNvSpPr>
            <a:spLocks noGrp="1"/>
          </p:cNvSpPr>
          <p:nvPr>
            <p:ph type="sldNum" sz="quarter" idx="12"/>
          </p:nvPr>
        </p:nvSpPr>
        <p:spPr/>
        <p:txBody>
          <a:bodyPr/>
          <a:lstStyle/>
          <a:p>
            <a:fld id="{4969ACE7-ACD4-4B25-A5AC-4BE3A30104D6}" type="slidenum">
              <a:rPr lang="en-US" smtClean="0"/>
              <a:t>‹#›</a:t>
            </a:fld>
            <a:endParaRPr lang="en-US"/>
          </a:p>
        </p:txBody>
      </p:sp>
    </p:spTree>
    <p:extLst>
      <p:ext uri="{BB962C8B-B14F-4D97-AF65-F5344CB8AC3E}">
        <p14:creationId xmlns:p14="http://schemas.microsoft.com/office/powerpoint/2010/main" val="3292088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3A7224-8F33-C34C-D45B-8D3E80766EAA}"/>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A0063F-572B-D356-25AA-F72915C733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3D63A-D153-1A07-C6C3-A063B682418B}"/>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9B10DA54-8C00-45E6-9241-EBD0FA0C8304}" type="datetimeFigureOut">
              <a:rPr lang="en-US" smtClean="0"/>
              <a:t>4/16/2024</a:t>
            </a:fld>
            <a:endParaRPr lang="en-US"/>
          </a:p>
        </p:txBody>
      </p:sp>
      <p:sp>
        <p:nvSpPr>
          <p:cNvPr id="5" name="Footer Placeholder 4">
            <a:extLst>
              <a:ext uri="{FF2B5EF4-FFF2-40B4-BE49-F238E27FC236}">
                <a16:creationId xmlns:a16="http://schemas.microsoft.com/office/drawing/2014/main" id="{6972EC56-7937-5E6D-4F53-C328B3863047}"/>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7133F8-F272-84BB-EC33-CA60AD9AF71F}"/>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4969ACE7-ACD4-4B25-A5AC-4BE3A30104D6}" type="slidenum">
              <a:rPr lang="en-US" smtClean="0"/>
              <a:t>‹#›</a:t>
            </a:fld>
            <a:endParaRPr lang="en-US"/>
          </a:p>
        </p:txBody>
      </p:sp>
    </p:spTree>
    <p:extLst>
      <p:ext uri="{BB962C8B-B14F-4D97-AF65-F5344CB8AC3E}">
        <p14:creationId xmlns:p14="http://schemas.microsoft.com/office/powerpoint/2010/main" val="266186100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063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
        <p:nvSpPr>
          <p:cNvPr id="23" name="TextBox 22">
            <a:extLst>
              <a:ext uri="{FF2B5EF4-FFF2-40B4-BE49-F238E27FC236}">
                <a16:creationId xmlns:a16="http://schemas.microsoft.com/office/drawing/2014/main" id="{E8F34779-435B-4B36-D2E5-C25B87325302}"/>
              </a:ext>
            </a:extLst>
          </p:cNvPr>
          <p:cNvSpPr txBox="1"/>
          <p:nvPr/>
        </p:nvSpPr>
        <p:spPr>
          <a:xfrm>
            <a:off x="172918" y="1906752"/>
            <a:ext cx="4490384"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1:21-25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receive with meekness the implanted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which is able to save your souls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7" name="TextBox 46">
            <a:extLst>
              <a:ext uri="{FF2B5EF4-FFF2-40B4-BE49-F238E27FC236}">
                <a16:creationId xmlns:a16="http://schemas.microsoft.com/office/drawing/2014/main" id="{0FB4D7A9-103B-6E43-1E09-677700B4E83D}"/>
              </a:ext>
            </a:extLst>
          </p:cNvPr>
          <p:cNvSpPr txBox="1"/>
          <p:nvPr/>
        </p:nvSpPr>
        <p:spPr>
          <a:xfrm>
            <a:off x="167088" y="2734883"/>
            <a:ext cx="4577153"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be doers of the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and not hearers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deceiving yourselves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if anyone is a hearer of the word and not a doer, he is like a man observing his natural face in a mirror;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he observes himself, goes away, and immediately forgets what kind of man he was.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
        <p:nvSpPr>
          <p:cNvPr id="44" name="TextBox 43">
            <a:extLst>
              <a:ext uri="{FF2B5EF4-FFF2-40B4-BE49-F238E27FC236}">
                <a16:creationId xmlns:a16="http://schemas.microsoft.com/office/drawing/2014/main" id="{1410E49D-6605-AF33-7610-468BB5552B1F}"/>
              </a:ext>
            </a:extLst>
          </p:cNvPr>
          <p:cNvSpPr txBox="1"/>
          <p:nvPr/>
        </p:nvSpPr>
        <p:spPr>
          <a:xfrm>
            <a:off x="162596" y="4673568"/>
            <a:ext cx="4535959"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he who looks into the perfect law of liberty and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continues in it</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and is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a forgetful hearer</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but a doer of the work</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this one</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will be blessed in what he</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does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8" name="Oval 47">
            <a:extLst>
              <a:ext uri="{FF2B5EF4-FFF2-40B4-BE49-F238E27FC236}">
                <a16:creationId xmlns:a16="http://schemas.microsoft.com/office/drawing/2014/main" id="{93BCF856-780E-6F53-1D99-150F47660B69}"/>
              </a:ext>
            </a:extLst>
          </p:cNvPr>
          <p:cNvSpPr/>
          <p:nvPr/>
        </p:nvSpPr>
        <p:spPr>
          <a:xfrm>
            <a:off x="3714750" y="5537772"/>
            <a:ext cx="581026"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9" name="Oval 48">
            <a:extLst>
              <a:ext uri="{FF2B5EF4-FFF2-40B4-BE49-F238E27FC236}">
                <a16:creationId xmlns:a16="http://schemas.microsoft.com/office/drawing/2014/main" id="{4D7252CD-322B-82A9-0F42-B0E743E7FAC4}"/>
              </a:ext>
            </a:extLst>
          </p:cNvPr>
          <p:cNvSpPr/>
          <p:nvPr/>
        </p:nvSpPr>
        <p:spPr>
          <a:xfrm>
            <a:off x="2363827" y="5273732"/>
            <a:ext cx="581921" cy="28517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0" name="Oval 49">
            <a:extLst>
              <a:ext uri="{FF2B5EF4-FFF2-40B4-BE49-F238E27FC236}">
                <a16:creationId xmlns:a16="http://schemas.microsoft.com/office/drawing/2014/main" id="{ED50A781-8B40-5E6B-FBEC-82466D8CA19B}"/>
              </a:ext>
            </a:extLst>
          </p:cNvPr>
          <p:cNvSpPr/>
          <p:nvPr/>
        </p:nvSpPr>
        <p:spPr>
          <a:xfrm>
            <a:off x="1111839" y="2747718"/>
            <a:ext cx="721377"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1" name="Oval 50">
            <a:extLst>
              <a:ext uri="{FF2B5EF4-FFF2-40B4-BE49-F238E27FC236}">
                <a16:creationId xmlns:a16="http://schemas.microsoft.com/office/drawing/2014/main" id="{72399E65-A781-A6F9-0B83-6261A1CD80F2}"/>
              </a:ext>
            </a:extLst>
          </p:cNvPr>
          <p:cNvSpPr/>
          <p:nvPr/>
        </p:nvSpPr>
        <p:spPr>
          <a:xfrm>
            <a:off x="1276350" y="5000367"/>
            <a:ext cx="1148299"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863089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grpSp>
        <p:nvGrpSpPr>
          <p:cNvPr id="116" name="Group 4">
            <a:extLst>
              <a:ext uri="{FF2B5EF4-FFF2-40B4-BE49-F238E27FC236}">
                <a16:creationId xmlns:a16="http://schemas.microsoft.com/office/drawing/2014/main" id="{A8C4A044-A400-A7A5-ABCE-570A42480A56}"/>
              </a:ext>
            </a:extLst>
          </p:cNvPr>
          <p:cNvGrpSpPr>
            <a:grpSpLocks/>
          </p:cNvGrpSpPr>
          <p:nvPr/>
        </p:nvGrpSpPr>
        <p:grpSpPr bwMode="auto">
          <a:xfrm>
            <a:off x="81696" y="3436399"/>
            <a:ext cx="4661397" cy="2230539"/>
            <a:chOff x="24" y="40"/>
            <a:chExt cx="3432" cy="4662"/>
          </a:xfrm>
        </p:grpSpPr>
        <p:grpSp>
          <p:nvGrpSpPr>
            <p:cNvPr id="117" name="Group 5">
              <a:extLst>
                <a:ext uri="{FF2B5EF4-FFF2-40B4-BE49-F238E27FC236}">
                  <a16:creationId xmlns:a16="http://schemas.microsoft.com/office/drawing/2014/main" id="{B06DBE20-B812-85AF-AD98-F4E74617ED13}"/>
                </a:ext>
              </a:extLst>
            </p:cNvPr>
            <p:cNvGrpSpPr>
              <a:grpSpLocks/>
            </p:cNvGrpSpPr>
            <p:nvPr/>
          </p:nvGrpSpPr>
          <p:grpSpPr bwMode="auto">
            <a:xfrm>
              <a:off x="24" y="40"/>
              <a:ext cx="3432" cy="4662"/>
              <a:chOff x="528" y="1098"/>
              <a:chExt cx="4789" cy="3414"/>
            </a:xfrm>
          </p:grpSpPr>
          <p:grpSp>
            <p:nvGrpSpPr>
              <p:cNvPr id="119" name="Group 6">
                <a:extLst>
                  <a:ext uri="{FF2B5EF4-FFF2-40B4-BE49-F238E27FC236}">
                    <a16:creationId xmlns:a16="http://schemas.microsoft.com/office/drawing/2014/main" id="{2E1F1C24-DFD3-3875-00B1-1C8437980414}"/>
                  </a:ext>
                </a:extLst>
              </p:cNvPr>
              <p:cNvGrpSpPr>
                <a:grpSpLocks/>
              </p:cNvGrpSpPr>
              <p:nvPr/>
            </p:nvGrpSpPr>
            <p:grpSpPr bwMode="auto">
              <a:xfrm>
                <a:off x="528" y="1098"/>
                <a:ext cx="4789" cy="3414"/>
                <a:chOff x="328" y="481"/>
                <a:chExt cx="5229" cy="4022"/>
              </a:xfrm>
            </p:grpSpPr>
            <p:grpSp>
              <p:nvGrpSpPr>
                <p:cNvPr id="121" name="Group 7">
                  <a:extLst>
                    <a:ext uri="{FF2B5EF4-FFF2-40B4-BE49-F238E27FC236}">
                      <a16:creationId xmlns:a16="http://schemas.microsoft.com/office/drawing/2014/main" id="{42F6B7A3-E571-ED19-4B52-7C8717A4447B}"/>
                    </a:ext>
                  </a:extLst>
                </p:cNvPr>
                <p:cNvGrpSpPr>
                  <a:grpSpLocks/>
                </p:cNvGrpSpPr>
                <p:nvPr/>
              </p:nvGrpSpPr>
              <p:grpSpPr bwMode="auto">
                <a:xfrm>
                  <a:off x="328" y="481"/>
                  <a:ext cx="5229" cy="4022"/>
                  <a:chOff x="328" y="481"/>
                  <a:chExt cx="5229" cy="4022"/>
                </a:xfrm>
              </p:grpSpPr>
              <p:sp>
                <p:nvSpPr>
                  <p:cNvPr id="123" name="Freeform 8">
                    <a:extLst>
                      <a:ext uri="{FF2B5EF4-FFF2-40B4-BE49-F238E27FC236}">
                        <a16:creationId xmlns:a16="http://schemas.microsoft.com/office/drawing/2014/main" id="{D9143F21-BC11-BE06-34F5-2B8C14B1CD22}"/>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4" name="Freeform 9">
                    <a:extLst>
                      <a:ext uri="{FF2B5EF4-FFF2-40B4-BE49-F238E27FC236}">
                        <a16:creationId xmlns:a16="http://schemas.microsoft.com/office/drawing/2014/main" id="{4FA28FAA-4405-C57D-765E-890CE91965A0}"/>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5" name="Freeform 10">
                    <a:extLst>
                      <a:ext uri="{FF2B5EF4-FFF2-40B4-BE49-F238E27FC236}">
                        <a16:creationId xmlns:a16="http://schemas.microsoft.com/office/drawing/2014/main" id="{D9C020E0-BB60-645E-186C-385F5746DBCD}"/>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6" name="Freeform 11">
                    <a:extLst>
                      <a:ext uri="{FF2B5EF4-FFF2-40B4-BE49-F238E27FC236}">
                        <a16:creationId xmlns:a16="http://schemas.microsoft.com/office/drawing/2014/main" id="{5CE1B948-6CD5-D18F-A1CC-746E62AC88C6}"/>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27" name="Freeform 12">
                    <a:extLst>
                      <a:ext uri="{FF2B5EF4-FFF2-40B4-BE49-F238E27FC236}">
                        <a16:creationId xmlns:a16="http://schemas.microsoft.com/office/drawing/2014/main" id="{70D09735-BE61-977D-5C22-3D5DDB4FCAB7}"/>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128" name="Group 13">
                    <a:extLst>
                      <a:ext uri="{FF2B5EF4-FFF2-40B4-BE49-F238E27FC236}">
                        <a16:creationId xmlns:a16="http://schemas.microsoft.com/office/drawing/2014/main" id="{E669E7EB-3C70-8011-67AD-687D38C65614}"/>
                      </a:ext>
                    </a:extLst>
                  </p:cNvPr>
                  <p:cNvGrpSpPr>
                    <a:grpSpLocks/>
                  </p:cNvGrpSpPr>
                  <p:nvPr/>
                </p:nvGrpSpPr>
                <p:grpSpPr bwMode="auto">
                  <a:xfrm>
                    <a:off x="469" y="481"/>
                    <a:ext cx="4931" cy="3697"/>
                    <a:chOff x="451" y="481"/>
                    <a:chExt cx="4931" cy="3697"/>
                  </a:xfrm>
                </p:grpSpPr>
                <p:sp>
                  <p:nvSpPr>
                    <p:cNvPr id="129" name="Freeform 14">
                      <a:extLst>
                        <a:ext uri="{FF2B5EF4-FFF2-40B4-BE49-F238E27FC236}">
                          <a16:creationId xmlns:a16="http://schemas.microsoft.com/office/drawing/2014/main" id="{0CC57038-E436-1BAB-0DA1-9CA94C6CEB0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30" name="Line 15">
                      <a:extLst>
                        <a:ext uri="{FF2B5EF4-FFF2-40B4-BE49-F238E27FC236}">
                          <a16:creationId xmlns:a16="http://schemas.microsoft.com/office/drawing/2014/main" id="{A35B05BD-0308-8A01-5EFF-82AE5F4C61A9}"/>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22" name="Line 16">
                  <a:extLst>
                    <a:ext uri="{FF2B5EF4-FFF2-40B4-BE49-F238E27FC236}">
                      <a16:creationId xmlns:a16="http://schemas.microsoft.com/office/drawing/2014/main" id="{13FBC9BD-7D1B-F31F-4CB5-DE257F91B9C3}"/>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0" name="Text Box 17">
                <a:extLst>
                  <a:ext uri="{FF2B5EF4-FFF2-40B4-BE49-F238E27FC236}">
                    <a16:creationId xmlns:a16="http://schemas.microsoft.com/office/drawing/2014/main" id="{3B091390-96BA-DEC2-0DD5-57E1FA149653}"/>
                  </a:ext>
                </a:extLst>
              </p:cNvPr>
              <p:cNvSpPr txBox="1">
                <a:spLocks noChangeArrowheads="1"/>
              </p:cNvSpPr>
              <p:nvPr/>
            </p:nvSpPr>
            <p:spPr bwMode="auto">
              <a:xfrm>
                <a:off x="662" y="1101"/>
                <a:ext cx="4426" cy="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6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18" name="Rectangle 18">
              <a:extLst>
                <a:ext uri="{FF2B5EF4-FFF2-40B4-BE49-F238E27FC236}">
                  <a16:creationId xmlns:a16="http://schemas.microsoft.com/office/drawing/2014/main" id="{8F2A7D98-D75E-925D-0CC9-E8F746323812}"/>
                </a:ext>
              </a:extLst>
            </p:cNvPr>
            <p:cNvSpPr>
              <a:spLocks noChangeArrowheads="1"/>
            </p:cNvSpPr>
            <p:nvPr/>
          </p:nvSpPr>
          <p:spPr bwMode="auto">
            <a:xfrm>
              <a:off x="143" y="90"/>
              <a:ext cx="3261" cy="2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Hebrews 11:1 </a:t>
              </a:r>
              <a:r>
                <a:rPr kumimoji="0" lang="en-US" altLang="en-US" sz="16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Now faith is the substance of things hoped for, the evidence of things not seen.</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6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131" name="Straight Connector 130">
            <a:extLst>
              <a:ext uri="{FF2B5EF4-FFF2-40B4-BE49-F238E27FC236}">
                <a16:creationId xmlns:a16="http://schemas.microsoft.com/office/drawing/2014/main" id="{F6555F8B-EEC6-9C53-91B5-3B7C8DC12B4A}"/>
              </a:ext>
            </a:extLst>
          </p:cNvPr>
          <p:cNvCxnSpPr>
            <a:cxnSpLocks/>
          </p:cNvCxnSpPr>
          <p:nvPr/>
        </p:nvCxnSpPr>
        <p:spPr>
          <a:xfrm>
            <a:off x="821959" y="3975114"/>
            <a:ext cx="359331"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32" name="Straight Connector 131">
            <a:extLst>
              <a:ext uri="{FF2B5EF4-FFF2-40B4-BE49-F238E27FC236}">
                <a16:creationId xmlns:a16="http://schemas.microsoft.com/office/drawing/2014/main" id="{2D62FFD1-1AD2-84CC-D67F-1B2F198A5FE7}"/>
              </a:ext>
            </a:extLst>
          </p:cNvPr>
          <p:cNvCxnSpPr>
            <a:cxnSpLocks/>
          </p:cNvCxnSpPr>
          <p:nvPr/>
        </p:nvCxnSpPr>
        <p:spPr>
          <a:xfrm>
            <a:off x="1234417" y="3973504"/>
            <a:ext cx="144550" cy="161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257CCB27-ADA4-1DCD-3D39-42D3C246175F}"/>
              </a:ext>
            </a:extLst>
          </p:cNvPr>
          <p:cNvCxnSpPr>
            <a:cxnSpLocks/>
          </p:cNvCxnSpPr>
          <p:nvPr/>
        </p:nvCxnSpPr>
        <p:spPr>
          <a:xfrm>
            <a:off x="1452424" y="3973503"/>
            <a:ext cx="2988947"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4" name="TextBox 133">
            <a:extLst>
              <a:ext uri="{FF2B5EF4-FFF2-40B4-BE49-F238E27FC236}">
                <a16:creationId xmlns:a16="http://schemas.microsoft.com/office/drawing/2014/main" id="{FBFA3D8E-DAE5-B1CB-AB0F-020AA933E31A}"/>
              </a:ext>
            </a:extLst>
          </p:cNvPr>
          <p:cNvSpPr txBox="1"/>
          <p:nvPr/>
        </p:nvSpPr>
        <p:spPr>
          <a:xfrm>
            <a:off x="192252" y="4229244"/>
            <a:ext cx="4459617" cy="584775"/>
          </a:xfrm>
          <a:prstGeom prst="rect">
            <a:avLst/>
          </a:prstGeom>
          <a:noFill/>
        </p:spPr>
        <p:txBody>
          <a:bodyPr wrap="square" rtlCol="0">
            <a:spAutoFit/>
          </a:bodyPr>
          <a:lstStyle/>
          <a:p>
            <a:pPr marL="0" marR="0" lvl="0" indent="0" algn="l" defTabSz="386954" rtl="0" eaLnBrk="1" fontAlgn="auto" latinLnBrk="0" hangingPunct="1">
              <a:lnSpc>
                <a:spcPct val="100000"/>
              </a:lnSpc>
              <a:spcBef>
                <a:spcPts val="0"/>
              </a:spcBef>
              <a:spcAft>
                <a:spcPts val="0"/>
              </a:spcAft>
              <a:buClrTx/>
              <a:buSzTx/>
              <a:buFontTx/>
              <a:buNone/>
              <a:tabLst>
                <a:tab pos="386954" algn="l"/>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“substance” = </a:t>
            </a:r>
            <a:r>
              <a:rPr kumimoji="0" 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hypostasis </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 setting under,”  				support / confidence / foundation </a:t>
            </a:r>
            <a:endParaRPr kumimoji="0" 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35" name="Straight Connector 134">
            <a:extLst>
              <a:ext uri="{FF2B5EF4-FFF2-40B4-BE49-F238E27FC236}">
                <a16:creationId xmlns:a16="http://schemas.microsoft.com/office/drawing/2014/main" id="{CA313958-C60D-3815-8E90-5DAEB181A503}"/>
              </a:ext>
            </a:extLst>
          </p:cNvPr>
          <p:cNvCxnSpPr>
            <a:cxnSpLocks/>
          </p:cNvCxnSpPr>
          <p:nvPr/>
        </p:nvCxnSpPr>
        <p:spPr>
          <a:xfrm>
            <a:off x="355613" y="4211826"/>
            <a:ext cx="2779473"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6" name="TextBox 135">
            <a:extLst>
              <a:ext uri="{FF2B5EF4-FFF2-40B4-BE49-F238E27FC236}">
                <a16:creationId xmlns:a16="http://schemas.microsoft.com/office/drawing/2014/main" id="{D94247FF-1539-461E-0AD9-8D633B72028C}"/>
              </a:ext>
            </a:extLst>
          </p:cNvPr>
          <p:cNvSpPr txBox="1"/>
          <p:nvPr/>
        </p:nvSpPr>
        <p:spPr>
          <a:xfrm>
            <a:off x="200300" y="4749233"/>
            <a:ext cx="4459617" cy="584775"/>
          </a:xfrm>
          <a:prstGeom prst="rect">
            <a:avLst/>
          </a:prstGeom>
          <a:noFill/>
        </p:spPr>
        <p:txBody>
          <a:bodyPr wrap="square" rtlCol="0">
            <a:spAutoFit/>
          </a:bodyPr>
          <a:lstStyle/>
          <a:p>
            <a:pPr marL="0" marR="0" lvl="0" indent="0" algn="l" defTabSz="386954" rtl="0" eaLnBrk="1" fontAlgn="auto" latinLnBrk="0" hangingPunct="1">
              <a:lnSpc>
                <a:spcPct val="100000"/>
              </a:lnSpc>
              <a:spcBef>
                <a:spcPts val="0"/>
              </a:spcBef>
              <a:spcAft>
                <a:spcPts val="0"/>
              </a:spcAft>
              <a:buClrTx/>
              <a:buSzTx/>
              <a:buFontTx/>
              <a:buNone/>
              <a:tabLst>
                <a:tab pos="386954" algn="l"/>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“evidence” = </a:t>
            </a:r>
            <a:r>
              <a:rPr kumimoji="0" lang="en-US" sz="16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elegchos</a:t>
            </a:r>
            <a:r>
              <a:rPr kumimoji="0" 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“proof” / “evidence” / 							“conviction”</a:t>
            </a:r>
            <a:endParaRPr kumimoji="0" lang="en-US" sz="16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7" name="TextBox 136">
            <a:extLst>
              <a:ext uri="{FF2B5EF4-FFF2-40B4-BE49-F238E27FC236}">
                <a16:creationId xmlns:a16="http://schemas.microsoft.com/office/drawing/2014/main" id="{8E5D092A-9CB8-7D2A-C4C1-36A2CB42C48C}"/>
              </a:ext>
            </a:extLst>
          </p:cNvPr>
          <p:cNvSpPr txBox="1"/>
          <p:nvPr/>
        </p:nvSpPr>
        <p:spPr>
          <a:xfrm>
            <a:off x="1475125" y="3017520"/>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Tree>
    <p:extLst>
      <p:ext uri="{BB962C8B-B14F-4D97-AF65-F5344CB8AC3E}">
        <p14:creationId xmlns:p14="http://schemas.microsoft.com/office/powerpoint/2010/main" val="3281265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wipe(up)">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4"/>
                                        </p:tgtEl>
                                        <p:attrNameLst>
                                          <p:attrName>style.visibility</p:attrName>
                                        </p:attrNameLst>
                                      </p:cBhvr>
                                      <p:to>
                                        <p:strVal val="visible"/>
                                      </p:to>
                                    </p:set>
                                    <p:animEffect transition="in" filter="wipe(left)">
                                      <p:cBhvr>
                                        <p:cTn id="12" dur="500"/>
                                        <p:tgtEl>
                                          <p:spTgt spid="8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5"/>
                                        </p:tgtEl>
                                        <p:attrNameLst>
                                          <p:attrName>style.visibility</p:attrName>
                                        </p:attrNameLst>
                                      </p:cBhvr>
                                      <p:to>
                                        <p:strVal val="visible"/>
                                      </p:to>
                                    </p:set>
                                    <p:animEffect transition="in" filter="wipe(left)">
                                      <p:cBhvr>
                                        <p:cTn id="17" dur="500"/>
                                        <p:tgtEl>
                                          <p:spTgt spid="8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6"/>
                                        </p:tgtEl>
                                        <p:attrNameLst>
                                          <p:attrName>style.visibility</p:attrName>
                                        </p:attrNameLst>
                                      </p:cBhvr>
                                      <p:to>
                                        <p:strVal val="visible"/>
                                      </p:to>
                                    </p:set>
                                    <p:animEffect transition="in" filter="wipe(left)">
                                      <p:cBhvr>
                                        <p:cTn id="22" dur="500"/>
                                        <p:tgtEl>
                                          <p:spTgt spid="8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53"/>
                                        </p:tgtEl>
                                        <p:attrNameLst>
                                          <p:attrName>style.visibility</p:attrName>
                                        </p:attrNameLst>
                                      </p:cBhvr>
                                      <p:to>
                                        <p:strVal val="visible"/>
                                      </p:to>
                                    </p:set>
                                    <p:animEffect transition="in" filter="barn(outVertical)">
                                      <p:cBhvr>
                                        <p:cTn id="27" dur="500"/>
                                        <p:tgtEl>
                                          <p:spTgt spid="5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8"/>
                                        </p:tgtEl>
                                        <p:attrNameLst>
                                          <p:attrName>style.visibility</p:attrName>
                                        </p:attrNameLst>
                                      </p:cBhvr>
                                      <p:to>
                                        <p:strVal val="visible"/>
                                      </p:to>
                                    </p:set>
                                    <p:animEffect transition="in" filter="wipe(left)">
                                      <p:cBhvr>
                                        <p:cTn id="32" dur="500"/>
                                        <p:tgtEl>
                                          <p:spTgt spid="68"/>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69"/>
                                        </p:tgtEl>
                                        <p:attrNameLst>
                                          <p:attrName>style.visibility</p:attrName>
                                        </p:attrNameLst>
                                      </p:cBhvr>
                                      <p:to>
                                        <p:strVal val="visible"/>
                                      </p:to>
                                    </p:set>
                                    <p:animEffect transition="in" filter="wipe(left)">
                                      <p:cBhvr>
                                        <p:cTn id="36" dur="500"/>
                                        <p:tgtEl>
                                          <p:spTgt spid="6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70"/>
                                        </p:tgtEl>
                                        <p:attrNameLst>
                                          <p:attrName>style.visibility</p:attrName>
                                        </p:attrNameLst>
                                      </p:cBhvr>
                                      <p:to>
                                        <p:strVal val="visible"/>
                                      </p:to>
                                    </p:set>
                                    <p:animEffect transition="in" filter="wipe(left)">
                                      <p:cBhvr>
                                        <p:cTn id="41" dur="500"/>
                                        <p:tgtEl>
                                          <p:spTgt spid="70"/>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71"/>
                                        </p:tgtEl>
                                        <p:attrNameLst>
                                          <p:attrName>style.visibility</p:attrName>
                                        </p:attrNameLst>
                                      </p:cBhvr>
                                      <p:to>
                                        <p:strVal val="visible"/>
                                      </p:to>
                                    </p:set>
                                    <p:animEffect transition="in" filter="wipe(left)">
                                      <p:cBhvr>
                                        <p:cTn id="46" dur="500"/>
                                        <p:tgtEl>
                                          <p:spTgt spid="71"/>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72"/>
                                        </p:tgtEl>
                                        <p:attrNameLst>
                                          <p:attrName>style.visibility</p:attrName>
                                        </p:attrNameLst>
                                      </p:cBhvr>
                                      <p:to>
                                        <p:strVal val="visible"/>
                                      </p:to>
                                    </p:set>
                                    <p:animEffect transition="in" filter="wipe(left)">
                                      <p:cBhvr>
                                        <p:cTn id="51" dur="500"/>
                                        <p:tgtEl>
                                          <p:spTgt spid="7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73"/>
                                        </p:tgtEl>
                                        <p:attrNameLst>
                                          <p:attrName>style.visibility</p:attrName>
                                        </p:attrNameLst>
                                      </p:cBhvr>
                                      <p:to>
                                        <p:strVal val="visible"/>
                                      </p:to>
                                    </p:set>
                                    <p:animEffect transition="in" filter="wipe(left)">
                                      <p:cBhvr>
                                        <p:cTn id="56" dur="500"/>
                                        <p:tgtEl>
                                          <p:spTgt spid="73"/>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81"/>
                                        </p:tgtEl>
                                        <p:attrNameLst>
                                          <p:attrName>style.visibility</p:attrName>
                                        </p:attrNameLst>
                                      </p:cBhvr>
                                      <p:to>
                                        <p:strVal val="visible"/>
                                      </p:to>
                                    </p:set>
                                    <p:animEffect transition="in" filter="wipe(left)">
                                      <p:cBhvr>
                                        <p:cTn id="61" dur="500"/>
                                        <p:tgtEl>
                                          <p:spTgt spid="81"/>
                                        </p:tgtEl>
                                      </p:cBhvr>
                                    </p:animEffect>
                                  </p:childTnLst>
                                </p:cTn>
                              </p:par>
                            </p:childTnLst>
                          </p:cTn>
                        </p:par>
                        <p:par>
                          <p:cTn id="62" fill="hold">
                            <p:stCondLst>
                              <p:cond delay="500"/>
                            </p:stCondLst>
                            <p:childTnLst>
                              <p:par>
                                <p:cTn id="63" presetID="22" presetClass="entr" presetSubtype="8" fill="hold" nodeType="afterEffect">
                                  <p:stCondLst>
                                    <p:cond delay="0"/>
                                  </p:stCondLst>
                                  <p:childTnLst>
                                    <p:set>
                                      <p:cBhvr>
                                        <p:cTn id="64" dur="1" fill="hold">
                                          <p:stCondLst>
                                            <p:cond delay="0"/>
                                          </p:stCondLst>
                                        </p:cTn>
                                        <p:tgtEl>
                                          <p:spTgt spid="82"/>
                                        </p:tgtEl>
                                        <p:attrNameLst>
                                          <p:attrName>style.visibility</p:attrName>
                                        </p:attrNameLst>
                                      </p:cBhvr>
                                      <p:to>
                                        <p:strVal val="visible"/>
                                      </p:to>
                                    </p:set>
                                    <p:animEffect transition="in" filter="wipe(left)">
                                      <p:cBhvr>
                                        <p:cTn id="65" dur="500"/>
                                        <p:tgtEl>
                                          <p:spTgt spid="82"/>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37" fill="hold" nodeType="clickEffect">
                                  <p:stCondLst>
                                    <p:cond delay="0"/>
                                  </p:stCondLst>
                                  <p:childTnLst>
                                    <p:set>
                                      <p:cBhvr>
                                        <p:cTn id="69" dur="1" fill="hold">
                                          <p:stCondLst>
                                            <p:cond delay="0"/>
                                          </p:stCondLst>
                                        </p:cTn>
                                        <p:tgtEl>
                                          <p:spTgt spid="116"/>
                                        </p:tgtEl>
                                        <p:attrNameLst>
                                          <p:attrName>style.visibility</p:attrName>
                                        </p:attrNameLst>
                                      </p:cBhvr>
                                      <p:to>
                                        <p:strVal val="visible"/>
                                      </p:to>
                                    </p:set>
                                    <p:animEffect transition="in" filter="barn(outVertical)">
                                      <p:cBhvr>
                                        <p:cTn id="70" dur="500"/>
                                        <p:tgtEl>
                                          <p:spTgt spid="116"/>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131"/>
                                        </p:tgtEl>
                                        <p:attrNameLst>
                                          <p:attrName>style.visibility</p:attrName>
                                        </p:attrNameLst>
                                      </p:cBhvr>
                                      <p:to>
                                        <p:strVal val="visible"/>
                                      </p:to>
                                    </p:set>
                                    <p:animEffect transition="in" filter="wipe(left)">
                                      <p:cBhvr>
                                        <p:cTn id="75" dur="500"/>
                                        <p:tgtEl>
                                          <p:spTgt spid="131"/>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132"/>
                                        </p:tgtEl>
                                        <p:attrNameLst>
                                          <p:attrName>style.visibility</p:attrName>
                                        </p:attrNameLst>
                                      </p:cBhvr>
                                      <p:to>
                                        <p:strVal val="visible"/>
                                      </p:to>
                                    </p:set>
                                    <p:animEffect transition="in" filter="wipe(left)">
                                      <p:cBhvr>
                                        <p:cTn id="80" dur="500"/>
                                        <p:tgtEl>
                                          <p:spTgt spid="132"/>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nodeType="clickEffect">
                                  <p:stCondLst>
                                    <p:cond delay="0"/>
                                  </p:stCondLst>
                                  <p:childTnLst>
                                    <p:set>
                                      <p:cBhvr>
                                        <p:cTn id="84" dur="1" fill="hold">
                                          <p:stCondLst>
                                            <p:cond delay="0"/>
                                          </p:stCondLst>
                                        </p:cTn>
                                        <p:tgtEl>
                                          <p:spTgt spid="133"/>
                                        </p:tgtEl>
                                        <p:attrNameLst>
                                          <p:attrName>style.visibility</p:attrName>
                                        </p:attrNameLst>
                                      </p:cBhvr>
                                      <p:to>
                                        <p:strVal val="visible"/>
                                      </p:to>
                                    </p:set>
                                    <p:animEffect transition="in" filter="wipe(left)">
                                      <p:cBhvr>
                                        <p:cTn id="85" dur="500"/>
                                        <p:tgtEl>
                                          <p:spTgt spid="133"/>
                                        </p:tgtEl>
                                      </p:cBhvr>
                                    </p:animEffect>
                                  </p:childTnLst>
                                </p:cTn>
                              </p:par>
                            </p:childTnLst>
                          </p:cTn>
                        </p:par>
                      </p:childTnLst>
                    </p:cTn>
                  </p:par>
                  <p:par>
                    <p:cTn id="86" fill="hold">
                      <p:stCondLst>
                        <p:cond delay="indefinite"/>
                      </p:stCondLst>
                      <p:childTnLst>
                        <p:par>
                          <p:cTn id="87" fill="hold">
                            <p:stCondLst>
                              <p:cond delay="0"/>
                            </p:stCondLst>
                            <p:childTnLst>
                              <p:par>
                                <p:cTn id="88" presetID="12" presetClass="entr" presetSubtype="1" fill="hold" grpId="0" nodeType="clickEffect">
                                  <p:stCondLst>
                                    <p:cond delay="0"/>
                                  </p:stCondLst>
                                  <p:childTnLst>
                                    <p:set>
                                      <p:cBhvr>
                                        <p:cTn id="89" dur="1" fill="hold">
                                          <p:stCondLst>
                                            <p:cond delay="0"/>
                                          </p:stCondLst>
                                        </p:cTn>
                                        <p:tgtEl>
                                          <p:spTgt spid="134"/>
                                        </p:tgtEl>
                                        <p:attrNameLst>
                                          <p:attrName>style.visibility</p:attrName>
                                        </p:attrNameLst>
                                      </p:cBhvr>
                                      <p:to>
                                        <p:strVal val="visible"/>
                                      </p:to>
                                    </p:set>
                                    <p:anim calcmode="lin" valueType="num">
                                      <p:cBhvr additive="base">
                                        <p:cTn id="90" dur="500"/>
                                        <p:tgtEl>
                                          <p:spTgt spid="134"/>
                                        </p:tgtEl>
                                        <p:attrNameLst>
                                          <p:attrName>ppt_y</p:attrName>
                                        </p:attrNameLst>
                                      </p:cBhvr>
                                      <p:tavLst>
                                        <p:tav tm="0">
                                          <p:val>
                                            <p:strVal val="#ppt_y-#ppt_h*1.125000"/>
                                          </p:val>
                                        </p:tav>
                                        <p:tav tm="100000">
                                          <p:val>
                                            <p:strVal val="#ppt_y"/>
                                          </p:val>
                                        </p:tav>
                                      </p:tavLst>
                                    </p:anim>
                                    <p:animEffect transition="in" filter="wipe(down)">
                                      <p:cBhvr>
                                        <p:cTn id="91" dur="500"/>
                                        <p:tgtEl>
                                          <p:spTgt spid="134"/>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nodeType="clickEffect">
                                  <p:stCondLst>
                                    <p:cond delay="0"/>
                                  </p:stCondLst>
                                  <p:childTnLst>
                                    <p:set>
                                      <p:cBhvr>
                                        <p:cTn id="95" dur="1" fill="hold">
                                          <p:stCondLst>
                                            <p:cond delay="0"/>
                                          </p:stCondLst>
                                        </p:cTn>
                                        <p:tgtEl>
                                          <p:spTgt spid="135"/>
                                        </p:tgtEl>
                                        <p:attrNameLst>
                                          <p:attrName>style.visibility</p:attrName>
                                        </p:attrNameLst>
                                      </p:cBhvr>
                                      <p:to>
                                        <p:strVal val="visible"/>
                                      </p:to>
                                    </p:set>
                                    <p:animEffect transition="in" filter="wipe(left)">
                                      <p:cBhvr>
                                        <p:cTn id="96" dur="500"/>
                                        <p:tgtEl>
                                          <p:spTgt spid="135"/>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1" fill="hold" grpId="0" nodeType="clickEffect">
                                  <p:stCondLst>
                                    <p:cond delay="0"/>
                                  </p:stCondLst>
                                  <p:childTnLst>
                                    <p:set>
                                      <p:cBhvr>
                                        <p:cTn id="100" dur="1" fill="hold">
                                          <p:stCondLst>
                                            <p:cond delay="0"/>
                                          </p:stCondLst>
                                        </p:cTn>
                                        <p:tgtEl>
                                          <p:spTgt spid="136"/>
                                        </p:tgtEl>
                                        <p:attrNameLst>
                                          <p:attrName>style.visibility</p:attrName>
                                        </p:attrNameLst>
                                      </p:cBhvr>
                                      <p:to>
                                        <p:strVal val="visible"/>
                                      </p:to>
                                    </p:set>
                                    <p:anim calcmode="lin" valueType="num">
                                      <p:cBhvr additive="base">
                                        <p:cTn id="101" dur="500"/>
                                        <p:tgtEl>
                                          <p:spTgt spid="136"/>
                                        </p:tgtEl>
                                        <p:attrNameLst>
                                          <p:attrName>ppt_y</p:attrName>
                                        </p:attrNameLst>
                                      </p:cBhvr>
                                      <p:tavLst>
                                        <p:tav tm="0">
                                          <p:val>
                                            <p:strVal val="#ppt_y-#ppt_h*1.125000"/>
                                          </p:val>
                                        </p:tav>
                                        <p:tav tm="100000">
                                          <p:val>
                                            <p:strVal val="#ppt_y"/>
                                          </p:val>
                                        </p:tav>
                                      </p:tavLst>
                                    </p:anim>
                                    <p:animEffect transition="in" filter="wipe(down)">
                                      <p:cBhvr>
                                        <p:cTn id="102" dur="500"/>
                                        <p:tgtEl>
                                          <p:spTgt spid="136"/>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137"/>
                                        </p:tgtEl>
                                        <p:attrNameLst>
                                          <p:attrName>style.visibility</p:attrName>
                                        </p:attrNameLst>
                                      </p:cBhvr>
                                      <p:to>
                                        <p:strVal val="visible"/>
                                      </p:to>
                                    </p:set>
                                    <p:animEffect transition="in" filter="wipe(left)">
                                      <p:cBhvr>
                                        <p:cTn id="107"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134" grpId="0"/>
      <p:bldP spid="136" grpId="0"/>
      <p:bldP spid="13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5"/>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90" name="TextBox 89">
            <a:extLst>
              <a:ext uri="{FF2B5EF4-FFF2-40B4-BE49-F238E27FC236}">
                <a16:creationId xmlns:a16="http://schemas.microsoft.com/office/drawing/2014/main" id="{90ED0F6B-98D0-BCA3-1CA0-446861CE61C2}"/>
              </a:ext>
            </a:extLst>
          </p:cNvPr>
          <p:cNvSpPr txBox="1"/>
          <p:nvPr/>
        </p:nvSpPr>
        <p:spPr>
          <a:xfrm>
            <a:off x="150283" y="3178007"/>
            <a:ext cx="4624817" cy="3416320"/>
          </a:xfrm>
          <a:prstGeom prst="rect">
            <a:avLst/>
          </a:prstGeom>
          <a:noFill/>
        </p:spPr>
        <p:txBody>
          <a:bodyPr wrap="square">
            <a:spAutoFit/>
          </a:bodyPr>
          <a:lstStyle/>
          <a:p>
            <a:pPr marL="0" marR="0" lvl="0" indent="0" algn="l" defTabSz="17383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 brother or sister is naked and destitute of 	daily food,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16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one of you says to them, "Depart in peace, be warmed and filled,“ but you do not give them the things which are 	needed for the body,   what does it profit?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17383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17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Thus also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itself</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if it does not have works, </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0000FF"/>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18</a:t>
            </a:r>
            <a:r>
              <a:rPr kumimoji="0" lang="en-US" sz="1800" b="0" i="0" u="none" strike="noStrike" kern="1200" cap="none" spc="0" normalizeH="0" baseline="3000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someone will say, "You have faith, and I have works."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Show me your faith without your works,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 will show you my 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my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2184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0">
                                            <p:txEl>
                                              <p:pRg st="0" end="0"/>
                                            </p:txEl>
                                          </p:spTgt>
                                        </p:tgtEl>
                                        <p:attrNameLst>
                                          <p:attrName>style.visibility</p:attrName>
                                        </p:attrNameLst>
                                      </p:cBhvr>
                                      <p:to>
                                        <p:strVal val="visible"/>
                                      </p:to>
                                    </p:set>
                                    <p:animEffect transition="in" filter="wipe(up)">
                                      <p:cBhvr>
                                        <p:cTn id="7" dur="500"/>
                                        <p:tgtEl>
                                          <p:spTgt spid="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0">
                                            <p:txEl>
                                              <p:pRg st="1" end="1"/>
                                            </p:txEl>
                                          </p:spTgt>
                                        </p:tgtEl>
                                        <p:attrNameLst>
                                          <p:attrName>style.visibility</p:attrName>
                                        </p:attrNameLst>
                                      </p:cBhvr>
                                      <p:to>
                                        <p:strVal val="visible"/>
                                      </p:to>
                                    </p:set>
                                    <p:animEffect transition="in" filter="wipe(up)">
                                      <p:cBhvr>
                                        <p:cTn id="12" dur="500"/>
                                        <p:tgtEl>
                                          <p:spTgt spid="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90">
                                            <p:txEl>
                                              <p:pRg st="2" end="2"/>
                                            </p:txEl>
                                          </p:spTgt>
                                        </p:tgtEl>
                                        <p:attrNameLst>
                                          <p:attrName>style.visibility</p:attrName>
                                        </p:attrNameLst>
                                      </p:cBhvr>
                                      <p:to>
                                        <p:strVal val="visible"/>
                                      </p:to>
                                    </p:set>
                                    <p:animEffect transition="in" filter="wipe(up)">
                                      <p:cBhvr>
                                        <p:cTn id="17" dur="500"/>
                                        <p:tgtEl>
                                          <p:spTgt spid="9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90">
                                            <p:txEl>
                                              <p:pRg st="3" end="3"/>
                                            </p:txEl>
                                          </p:spTgt>
                                        </p:tgtEl>
                                        <p:attrNameLst>
                                          <p:attrName>style.visibility</p:attrName>
                                        </p:attrNameLst>
                                      </p:cBhvr>
                                      <p:to>
                                        <p:strVal val="visible"/>
                                      </p:to>
                                    </p:set>
                                    <p:animEffect transition="in" filter="wipe(up)">
                                      <p:cBhvr>
                                        <p:cTn id="22" dur="500"/>
                                        <p:tgtEl>
                                          <p:spTgt spid="9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0">
                                            <p:txEl>
                                              <p:pRg st="4" end="4"/>
                                            </p:txEl>
                                          </p:spTgt>
                                        </p:tgtEl>
                                        <p:attrNameLst>
                                          <p:attrName>style.visibility</p:attrName>
                                        </p:attrNameLst>
                                      </p:cBhvr>
                                      <p:to>
                                        <p:strVal val="visible"/>
                                      </p:to>
                                    </p:set>
                                    <p:animEffect transition="in" filter="wipe(up)">
                                      <p:cBhvr>
                                        <p:cTn id="27" dur="500"/>
                                        <p:tgtEl>
                                          <p:spTgt spid="9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5"/>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4" name="TextBox 73">
            <a:extLst>
              <a:ext uri="{FF2B5EF4-FFF2-40B4-BE49-F238E27FC236}">
                <a16:creationId xmlns:a16="http://schemas.microsoft.com/office/drawing/2014/main" id="{39827F18-1D11-9615-76FD-69AB705E7600}"/>
              </a:ext>
            </a:extLst>
          </p:cNvPr>
          <p:cNvSpPr txBox="1"/>
          <p:nvPr/>
        </p:nvSpPr>
        <p:spPr>
          <a:xfrm>
            <a:off x="163132" y="3274101"/>
            <a:ext cx="4650882" cy="923330"/>
          </a:xfrm>
          <a:prstGeom prst="rect">
            <a:avLst/>
          </a:prstGeom>
          <a:noFill/>
        </p:spPr>
        <p:txBody>
          <a:bodyPr wrap="square">
            <a:spAutoFit/>
          </a:bodyPr>
          <a:lstStyle/>
          <a:p>
            <a:pPr marL="0" marR="0" lvl="0" indent="0" algn="l" defTabSz="17383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19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believe that there is one God. </a:t>
            </a:r>
          </a:p>
          <a:p>
            <a:pPr marL="0" marR="0" lvl="0" indent="0" algn="l" defTabSz="17383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You do well. </a:t>
            </a:r>
          </a:p>
          <a:p>
            <a:pPr marL="0" marR="0" lvl="0" indent="0" algn="l" defTabSz="173831"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Even the demons believe – and tremble!</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1794826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animEffect transition="in" filter="wipe(left)">
                                      <p:cBhvr>
                                        <p:cTn id="7" dur="500"/>
                                        <p:tgtEl>
                                          <p:spTgt spid="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4">
                                            <p:txEl>
                                              <p:pRg st="1" end="1"/>
                                            </p:txEl>
                                          </p:spTgt>
                                        </p:tgtEl>
                                        <p:attrNameLst>
                                          <p:attrName>style.visibility</p:attrName>
                                        </p:attrNameLst>
                                      </p:cBhvr>
                                      <p:to>
                                        <p:strVal val="visible"/>
                                      </p:to>
                                    </p:set>
                                    <p:animEffect transition="in" filter="wipe(left)">
                                      <p:cBhvr>
                                        <p:cTn id="12" dur="500"/>
                                        <p:tgtEl>
                                          <p:spTgt spid="7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4">
                                            <p:txEl>
                                              <p:pRg st="2" end="2"/>
                                            </p:txEl>
                                          </p:spTgt>
                                        </p:tgtEl>
                                        <p:attrNameLst>
                                          <p:attrName>style.visibility</p:attrName>
                                        </p:attrNameLst>
                                      </p:cBhvr>
                                      <p:to>
                                        <p:strVal val="visible"/>
                                      </p:to>
                                    </p:set>
                                    <p:animEffect transition="in" filter="wipe(left)">
                                      <p:cBhvr>
                                        <p:cTn id="17" dur="500"/>
                                        <p:tgtEl>
                                          <p:spTgt spid="7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F1DC524-BE4C-A2A1-A213-E3F4E690E06C}"/>
              </a:ext>
            </a:extLst>
          </p:cNvPr>
          <p:cNvSpPr txBox="1"/>
          <p:nvPr/>
        </p:nvSpPr>
        <p:spPr>
          <a:xfrm>
            <a:off x="162594" y="3246525"/>
            <a:ext cx="4664341"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do you want to know, O foolish man, that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not Abraham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our father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he offered Isaac his son on the altar?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see that faith was working together with his works, and by works faith was made perfect?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2013659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wipe(up)">
                                      <p:cBhvr>
                                        <p:cTn id="7" dur="5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5">
                                            <p:txEl>
                                              <p:pRg st="1" end="1"/>
                                            </p:txEl>
                                          </p:spTgt>
                                        </p:tgtEl>
                                        <p:attrNameLst>
                                          <p:attrName>style.visibility</p:attrName>
                                        </p:attrNameLst>
                                      </p:cBhvr>
                                      <p:to>
                                        <p:strVal val="visible"/>
                                      </p:to>
                                    </p:set>
                                    <p:animEffect transition="in" filter="wipe(up)">
                                      <p:cBhvr>
                                        <p:cTn id="12" dur="500"/>
                                        <p:tgtEl>
                                          <p:spTgt spid="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F1DC524-BE4C-A2A1-A213-E3F4E690E06C}"/>
              </a:ext>
            </a:extLst>
          </p:cNvPr>
          <p:cNvSpPr txBox="1"/>
          <p:nvPr/>
        </p:nvSpPr>
        <p:spPr>
          <a:xfrm>
            <a:off x="162594" y="3246525"/>
            <a:ext cx="4664341"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do you want to know, O foolish man, that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not Abraham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our father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he offered Isaac his son on the altar?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see that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faith was working together with his works, and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 was made perfect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236043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F1DC524-BE4C-A2A1-A213-E3F4E690E06C}"/>
              </a:ext>
            </a:extLst>
          </p:cNvPr>
          <p:cNvSpPr txBox="1"/>
          <p:nvPr/>
        </p:nvSpPr>
        <p:spPr>
          <a:xfrm>
            <a:off x="162594" y="3246525"/>
            <a:ext cx="4664341" cy="31393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do you want to know, O foolish man, that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not Abraham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our father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he offered Isaac his son on the altar?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see that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faith was working together with his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and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 was made perfect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the Scripture was fulfilled which  says, "Abraham believed God, and it was accounted to him for righteousness."       And he was called the friend of God.</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50213269"/>
      </p:ext>
    </p:extLst>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F1DC524-BE4C-A2A1-A213-E3F4E690E06C}"/>
              </a:ext>
            </a:extLst>
          </p:cNvPr>
          <p:cNvSpPr txBox="1"/>
          <p:nvPr/>
        </p:nvSpPr>
        <p:spPr>
          <a:xfrm>
            <a:off x="162594" y="3246525"/>
            <a:ext cx="4664341" cy="369331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do you want to know, O foolish man, that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not Abraham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our father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he offered Isaac his son on the altar?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see that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faith was working together with his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and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 was made perfect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the Scripture was fulfilled which  says, "Abraham believed God, and it was accounted to him for righteousness."       And he was called the friend of God.</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see then that a man is justified        by works, and not by faith only.</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27605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F1DC524-BE4C-A2A1-A213-E3F4E690E06C}"/>
              </a:ext>
            </a:extLst>
          </p:cNvPr>
          <p:cNvSpPr txBox="1"/>
          <p:nvPr/>
        </p:nvSpPr>
        <p:spPr>
          <a:xfrm>
            <a:off x="162594" y="3246525"/>
            <a:ext cx="4664341" cy="369331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do you want to know, O foolish man, that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not Abraham</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our father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he offered Isaac his son on the altar?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 you see that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faith was working together with his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and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 was made perfect</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the Scripture was fulfilled which  says, "Abraham believed God, and it was accounted to him for righteousness."       And he was called the friend of God.</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see then that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a man is justified        by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and</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not by</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45885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4" name="TextBox 73">
            <a:extLst>
              <a:ext uri="{FF2B5EF4-FFF2-40B4-BE49-F238E27FC236}">
                <a16:creationId xmlns:a16="http://schemas.microsoft.com/office/drawing/2014/main" id="{B3AE39DC-0F7B-7074-1E6B-0A78C03AB2D8}"/>
              </a:ext>
            </a:extLst>
          </p:cNvPr>
          <p:cNvSpPr txBox="1"/>
          <p:nvPr/>
        </p:nvSpPr>
        <p:spPr>
          <a:xfrm>
            <a:off x="181111" y="3269600"/>
            <a:ext cx="4451045"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Likewise, was not Rahab the harlot also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justified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when she received the messengers and sent them out another way?</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26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as the body without the spirit is dead, so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also.</a:t>
            </a:r>
          </a:p>
        </p:txBody>
      </p:sp>
    </p:spTree>
    <p:extLst>
      <p:ext uri="{BB962C8B-B14F-4D97-AF65-F5344CB8AC3E}">
        <p14:creationId xmlns:p14="http://schemas.microsoft.com/office/powerpoint/2010/main" val="245220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animEffect transition="in" filter="wipe(up)">
                                      <p:cBhvr>
                                        <p:cTn id="7" dur="500"/>
                                        <p:tgtEl>
                                          <p:spTgt spid="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4">
                                            <p:txEl>
                                              <p:pRg st="1" end="1"/>
                                            </p:txEl>
                                          </p:spTgt>
                                        </p:tgtEl>
                                        <p:attrNameLst>
                                          <p:attrName>style.visibility</p:attrName>
                                        </p:attrNameLst>
                                      </p:cBhvr>
                                      <p:to>
                                        <p:strVal val="visible"/>
                                      </p:to>
                                    </p:set>
                                    <p:animEffect transition="in" filter="wipe(up)">
                                      <p:cBhvr>
                                        <p:cTn id="12" dur="500"/>
                                        <p:tgtEl>
                                          <p:spTgt spid="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E22E3-8089-44EE-4301-1424B74FFF42}"/>
              </a:ext>
            </a:extLst>
          </p:cNvPr>
          <p:cNvSpPr>
            <a:spLocks noGrp="1"/>
          </p:cNvSpPr>
          <p:nvPr>
            <p:ph type="ctrTitle"/>
          </p:nvPr>
        </p:nvSpPr>
        <p:spPr/>
        <p:txBody>
          <a:bodyPr anchor="ctr">
            <a:noAutofit/>
          </a:bodyPr>
          <a:lstStyle/>
          <a:p>
            <a:r>
              <a:rPr lang="en-US" sz="6600" dirty="0">
                <a:latin typeface="Arial" panose="020B0604020202020204" pitchFamily="34" charset="0"/>
                <a:cs typeface="Arial" panose="020B0604020202020204" pitchFamily="34" charset="0"/>
              </a:rPr>
              <a:t>The Epistle of</a:t>
            </a:r>
            <a:br>
              <a:rPr lang="en-US" sz="6600" dirty="0">
                <a:latin typeface="Arial" panose="020B0604020202020204" pitchFamily="34" charset="0"/>
                <a:cs typeface="Arial" panose="020B0604020202020204" pitchFamily="34" charset="0"/>
              </a:rPr>
            </a:br>
            <a:r>
              <a:rPr lang="en-US" sz="6600" dirty="0">
                <a:latin typeface="Arial" panose="020B0604020202020204" pitchFamily="34" charset="0"/>
                <a:cs typeface="Arial" panose="020B0604020202020204" pitchFamily="34" charset="0"/>
              </a:rPr>
              <a:t>James</a:t>
            </a:r>
          </a:p>
        </p:txBody>
      </p:sp>
      <p:sp>
        <p:nvSpPr>
          <p:cNvPr id="3" name="Subtitle 2">
            <a:extLst>
              <a:ext uri="{FF2B5EF4-FFF2-40B4-BE49-F238E27FC236}">
                <a16:creationId xmlns:a16="http://schemas.microsoft.com/office/drawing/2014/main" id="{CA826BDA-8482-D9A6-BFBC-178FD50BC275}"/>
              </a:ext>
            </a:extLst>
          </p:cNvPr>
          <p:cNvSpPr>
            <a:spLocks noGrp="1"/>
          </p:cNvSpPr>
          <p:nvPr>
            <p:ph type="subTitle" idx="1"/>
          </p:nvPr>
        </p:nvSpPr>
        <p:spPr>
          <a:xfrm>
            <a:off x="425002" y="3558778"/>
            <a:ext cx="8248919" cy="1241822"/>
          </a:xfrm>
        </p:spPr>
        <p:txBody>
          <a:bodyPr anchor="ctr">
            <a:normAutofit/>
          </a:bodyPr>
          <a:lstStyle/>
          <a:p>
            <a:r>
              <a:rPr lang="en-US" sz="6600" dirty="0">
                <a:latin typeface="Arial" panose="020B0604020202020204" pitchFamily="34" charset="0"/>
                <a:cs typeface="Arial" panose="020B0604020202020204" pitchFamily="34" charset="0"/>
              </a:rPr>
              <a:t>True Faith</a:t>
            </a:r>
          </a:p>
        </p:txBody>
      </p:sp>
    </p:spTree>
    <p:extLst>
      <p:ext uri="{BB962C8B-B14F-4D97-AF65-F5344CB8AC3E}">
        <p14:creationId xmlns:p14="http://schemas.microsoft.com/office/powerpoint/2010/main" val="4015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5" name="TextBox 74">
            <a:extLst>
              <a:ext uri="{FF2B5EF4-FFF2-40B4-BE49-F238E27FC236}">
                <a16:creationId xmlns:a16="http://schemas.microsoft.com/office/drawing/2014/main" id="{76CEE9D9-E925-4B6E-4C84-A498063F00DE}"/>
              </a:ext>
            </a:extLst>
          </p:cNvPr>
          <p:cNvSpPr txBox="1"/>
          <p:nvPr/>
        </p:nvSpPr>
        <p:spPr>
          <a:xfrm>
            <a:off x="154411" y="3275693"/>
            <a:ext cx="462611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2:17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itself</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if it does not </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have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76" name="TextBox 75">
            <a:extLst>
              <a:ext uri="{FF2B5EF4-FFF2-40B4-BE49-F238E27FC236}">
                <a16:creationId xmlns:a16="http://schemas.microsoft.com/office/drawing/2014/main" id="{E6AB4544-F82D-5179-7F0A-C26CE1D2A72C}"/>
              </a:ext>
            </a:extLst>
          </p:cNvPr>
          <p:cNvSpPr txBox="1"/>
          <p:nvPr/>
        </p:nvSpPr>
        <p:spPr>
          <a:xfrm>
            <a:off x="152800" y="3842903"/>
            <a:ext cx="462611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2:20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p>
        </p:txBody>
      </p:sp>
      <p:sp>
        <p:nvSpPr>
          <p:cNvPr id="77" name="TextBox 76">
            <a:extLst>
              <a:ext uri="{FF2B5EF4-FFF2-40B4-BE49-F238E27FC236}">
                <a16:creationId xmlns:a16="http://schemas.microsoft.com/office/drawing/2014/main" id="{378F3685-D5C5-AA87-C0E4-6D3A8CBBA06B}"/>
              </a:ext>
            </a:extLst>
          </p:cNvPr>
          <p:cNvSpPr txBox="1"/>
          <p:nvPr/>
        </p:nvSpPr>
        <p:spPr>
          <a:xfrm>
            <a:off x="162460" y="4132540"/>
            <a:ext cx="462611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made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perfect</a:t>
            </a:r>
          </a:p>
        </p:txBody>
      </p:sp>
      <p:sp>
        <p:nvSpPr>
          <p:cNvPr id="78" name="TextBox 77">
            <a:extLst>
              <a:ext uri="{FF2B5EF4-FFF2-40B4-BE49-F238E27FC236}">
                <a16:creationId xmlns:a16="http://schemas.microsoft.com/office/drawing/2014/main" id="{87623886-5265-6DB6-5C94-777E1BCD9D04}"/>
              </a:ext>
            </a:extLst>
          </p:cNvPr>
          <p:cNvSpPr txBox="1"/>
          <p:nvPr/>
        </p:nvSpPr>
        <p:spPr>
          <a:xfrm>
            <a:off x="160849" y="4696932"/>
            <a:ext cx="4626110" cy="153888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man is justified by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and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2:26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as the body without the spirit is dead,                so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sng"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also.</a:t>
            </a:r>
          </a:p>
        </p:txBody>
      </p:sp>
    </p:spTree>
    <p:extLst>
      <p:ext uri="{BB962C8B-B14F-4D97-AF65-F5344CB8AC3E}">
        <p14:creationId xmlns:p14="http://schemas.microsoft.com/office/powerpoint/2010/main" val="320324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37"/>
                                        </p:tgtEl>
                                      </p:cBhvr>
                                    </p:animEffect>
                                    <p:animScale>
                                      <p:cBhvr>
                                        <p:cTn id="7" dur="250" autoRev="1" fill="hold"/>
                                        <p:tgtEl>
                                          <p:spTgt spid="137"/>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wipe(up)">
                                      <p:cBhvr>
                                        <p:cTn id="12" dur="500"/>
                                        <p:tgtEl>
                                          <p:spTgt spid="7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6"/>
                                        </p:tgtEl>
                                        <p:attrNameLst>
                                          <p:attrName>style.visibility</p:attrName>
                                        </p:attrNameLst>
                                      </p:cBhvr>
                                      <p:to>
                                        <p:strVal val="visible"/>
                                      </p:to>
                                    </p:set>
                                    <p:animEffect transition="in" filter="wipe(left)">
                                      <p:cBhvr>
                                        <p:cTn id="17" dur="500"/>
                                        <p:tgtEl>
                                          <p:spTgt spid="7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7"/>
                                        </p:tgtEl>
                                        <p:attrNameLst>
                                          <p:attrName>style.visibility</p:attrName>
                                        </p:attrNameLst>
                                      </p:cBhvr>
                                      <p:to>
                                        <p:strVal val="visible"/>
                                      </p:to>
                                    </p:set>
                                    <p:animEffect transition="in" filter="wipe(up)">
                                      <p:cBhvr>
                                        <p:cTn id="22" dur="500"/>
                                        <p:tgtEl>
                                          <p:spTgt spid="7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78">
                                            <p:txEl>
                                              <p:pRg st="0" end="0"/>
                                            </p:txEl>
                                          </p:spTgt>
                                        </p:tgtEl>
                                        <p:attrNameLst>
                                          <p:attrName>style.visibility</p:attrName>
                                        </p:attrNameLst>
                                      </p:cBhvr>
                                      <p:to>
                                        <p:strVal val="visible"/>
                                      </p:to>
                                    </p:set>
                                    <p:animEffect transition="in" filter="wipe(up)">
                                      <p:cBhvr>
                                        <p:cTn id="27" dur="500"/>
                                        <p:tgtEl>
                                          <p:spTgt spid="7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78">
                                            <p:txEl>
                                              <p:pRg st="2" end="2"/>
                                            </p:txEl>
                                          </p:spTgt>
                                        </p:tgtEl>
                                        <p:attrNameLst>
                                          <p:attrName>style.visibility</p:attrName>
                                        </p:attrNameLst>
                                      </p:cBhvr>
                                      <p:to>
                                        <p:strVal val="visible"/>
                                      </p:to>
                                    </p:set>
                                    <p:animEffect transition="in" filter="wipe(up)">
                                      <p:cBhvr>
                                        <p:cTn id="32" dur="500"/>
                                        <p:tgtEl>
                                          <p:spTgt spid="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75" grpId="0"/>
      <p:bldP spid="76" grpId="0"/>
      <p:bldP spid="77" grpId="0"/>
      <p:bldP spid="78"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7" name="TextBox 76">
            <a:extLst>
              <a:ext uri="{FF2B5EF4-FFF2-40B4-BE49-F238E27FC236}">
                <a16:creationId xmlns:a16="http://schemas.microsoft.com/office/drawing/2014/main" id="{378F3685-D5C5-AA87-C0E4-6D3A8CBBA06B}"/>
              </a:ext>
            </a:extLst>
          </p:cNvPr>
          <p:cNvSpPr txBox="1"/>
          <p:nvPr/>
        </p:nvSpPr>
        <p:spPr>
          <a:xfrm>
            <a:off x="162460" y="4132540"/>
            <a:ext cx="462611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made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perfect</a:t>
            </a:r>
          </a:p>
        </p:txBody>
      </p:sp>
      <p:sp>
        <p:nvSpPr>
          <p:cNvPr id="78" name="TextBox 77">
            <a:extLst>
              <a:ext uri="{FF2B5EF4-FFF2-40B4-BE49-F238E27FC236}">
                <a16:creationId xmlns:a16="http://schemas.microsoft.com/office/drawing/2014/main" id="{87623886-5265-6DB6-5C94-777E1BCD9D04}"/>
              </a:ext>
            </a:extLst>
          </p:cNvPr>
          <p:cNvSpPr txBox="1"/>
          <p:nvPr/>
        </p:nvSpPr>
        <p:spPr>
          <a:xfrm>
            <a:off x="160849" y="4696932"/>
            <a:ext cx="4626110" cy="153888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man is justified by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and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2:26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as the body without the spirit is dead,                so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sng"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also.</a:t>
            </a:r>
          </a:p>
        </p:txBody>
      </p:sp>
      <p:sp>
        <p:nvSpPr>
          <p:cNvPr id="74" name="TextBox 73">
            <a:extLst>
              <a:ext uri="{FF2B5EF4-FFF2-40B4-BE49-F238E27FC236}">
                <a16:creationId xmlns:a16="http://schemas.microsoft.com/office/drawing/2014/main" id="{76CEE9D9-E925-4B6E-4C84-A498063F00DE}"/>
              </a:ext>
            </a:extLst>
          </p:cNvPr>
          <p:cNvSpPr txBox="1"/>
          <p:nvPr/>
        </p:nvSpPr>
        <p:spPr>
          <a:xfrm>
            <a:off x="154411" y="3285218"/>
            <a:ext cx="462611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4:17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Therefore, to him who knows to do good               and does not do it, to him it is sin.</a:t>
            </a:r>
          </a:p>
        </p:txBody>
      </p:sp>
      <p:cxnSp>
        <p:nvCxnSpPr>
          <p:cNvPr id="79" name="Straight Connector 78">
            <a:extLst>
              <a:ext uri="{FF2B5EF4-FFF2-40B4-BE49-F238E27FC236}">
                <a16:creationId xmlns:a16="http://schemas.microsoft.com/office/drawing/2014/main" id="{DE56AD4E-08A7-E4FD-65AF-64F0E684568A}"/>
              </a:ext>
            </a:extLst>
          </p:cNvPr>
          <p:cNvCxnSpPr>
            <a:cxnSpLocks/>
          </p:cNvCxnSpPr>
          <p:nvPr/>
        </p:nvCxnSpPr>
        <p:spPr>
          <a:xfrm flipV="1">
            <a:off x="1396079" y="3850704"/>
            <a:ext cx="2892637" cy="390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DE56AD4E-08A7-E4FD-65AF-64F0E684568A}"/>
              </a:ext>
            </a:extLst>
          </p:cNvPr>
          <p:cNvCxnSpPr>
            <a:cxnSpLocks/>
          </p:cNvCxnSpPr>
          <p:nvPr/>
        </p:nvCxnSpPr>
        <p:spPr>
          <a:xfrm>
            <a:off x="223207" y="4119500"/>
            <a:ext cx="1842502" cy="952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3" name="Straight Connector 82">
            <a:extLst>
              <a:ext uri="{FF2B5EF4-FFF2-40B4-BE49-F238E27FC236}">
                <a16:creationId xmlns:a16="http://schemas.microsoft.com/office/drawing/2014/main" id="{DE56AD4E-08A7-E4FD-65AF-64F0E684568A}"/>
              </a:ext>
            </a:extLst>
          </p:cNvPr>
          <p:cNvCxnSpPr>
            <a:cxnSpLocks/>
          </p:cNvCxnSpPr>
          <p:nvPr/>
        </p:nvCxnSpPr>
        <p:spPr>
          <a:xfrm flipV="1">
            <a:off x="2202178" y="4127690"/>
            <a:ext cx="1364915" cy="3906"/>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753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wipe(up)">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9"/>
                                        </p:tgtEl>
                                        <p:attrNameLst>
                                          <p:attrName>style.visibility</p:attrName>
                                        </p:attrNameLst>
                                      </p:cBhvr>
                                      <p:to>
                                        <p:strVal val="visible"/>
                                      </p:to>
                                    </p:set>
                                    <p:animEffect transition="in" filter="wipe(left)">
                                      <p:cBhvr>
                                        <p:cTn id="12" dur="500"/>
                                        <p:tgtEl>
                                          <p:spTgt spid="7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0"/>
                                        </p:tgtEl>
                                        <p:attrNameLst>
                                          <p:attrName>style.visibility</p:attrName>
                                        </p:attrNameLst>
                                      </p:cBhvr>
                                      <p:to>
                                        <p:strVal val="visible"/>
                                      </p:to>
                                    </p:set>
                                    <p:animEffect transition="in" filter="wipe(left)">
                                      <p:cBhvr>
                                        <p:cTn id="17" dur="500"/>
                                        <p:tgtEl>
                                          <p:spTgt spid="8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3"/>
                                        </p:tgtEl>
                                        <p:attrNameLst>
                                          <p:attrName>style.visibility</p:attrName>
                                        </p:attrNameLst>
                                      </p:cBhvr>
                                      <p:to>
                                        <p:strVal val="visible"/>
                                      </p:to>
                                    </p:set>
                                    <p:animEffect transition="in" filter="wipe(left)">
                                      <p:cBhvr>
                                        <p:cTn id="22"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6"/>
            <a:ext cx="4818888" cy="7062617"/>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E8F34779-435B-4B36-D2E5-C25B87325302}"/>
              </a:ext>
            </a:extLst>
          </p:cNvPr>
          <p:cNvSpPr txBox="1"/>
          <p:nvPr/>
        </p:nvSpPr>
        <p:spPr>
          <a:xfrm>
            <a:off x="163393" y="1916277"/>
            <a:ext cx="4490384"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2:14-26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14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does it profit, my brethren, if someone says he has faith but does not have works? Can faith save him?</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endParaRPr>
          </a:p>
        </p:txBody>
      </p:sp>
      <p:grpSp>
        <p:nvGrpSpPr>
          <p:cNvPr id="53" name="Group 4">
            <a:extLst>
              <a:ext uri="{FF2B5EF4-FFF2-40B4-BE49-F238E27FC236}">
                <a16:creationId xmlns:a16="http://schemas.microsoft.com/office/drawing/2014/main" id="{FFA55EE7-8ECF-044A-8590-F96959F4A88A}"/>
              </a:ext>
            </a:extLst>
          </p:cNvPr>
          <p:cNvGrpSpPr>
            <a:grpSpLocks/>
          </p:cNvGrpSpPr>
          <p:nvPr/>
        </p:nvGrpSpPr>
        <p:grpSpPr bwMode="auto">
          <a:xfrm>
            <a:off x="4845014" y="4743285"/>
            <a:ext cx="4289461" cy="1895640"/>
            <a:chOff x="24" y="40"/>
            <a:chExt cx="3432" cy="4928"/>
          </a:xfrm>
        </p:grpSpPr>
        <p:grpSp>
          <p:nvGrpSpPr>
            <p:cNvPr id="54" name="Group 5">
              <a:extLst>
                <a:ext uri="{FF2B5EF4-FFF2-40B4-BE49-F238E27FC236}">
                  <a16:creationId xmlns:a16="http://schemas.microsoft.com/office/drawing/2014/main" id="{2F713C59-22F8-F9ED-0CD5-AA8240CAF96C}"/>
                </a:ext>
              </a:extLst>
            </p:cNvPr>
            <p:cNvGrpSpPr>
              <a:grpSpLocks/>
            </p:cNvGrpSpPr>
            <p:nvPr/>
          </p:nvGrpSpPr>
          <p:grpSpPr bwMode="auto">
            <a:xfrm>
              <a:off x="24" y="40"/>
              <a:ext cx="3432" cy="4662"/>
              <a:chOff x="528" y="1098"/>
              <a:chExt cx="4789" cy="3414"/>
            </a:xfrm>
          </p:grpSpPr>
          <p:grpSp>
            <p:nvGrpSpPr>
              <p:cNvPr id="56" name="Group 6">
                <a:extLst>
                  <a:ext uri="{FF2B5EF4-FFF2-40B4-BE49-F238E27FC236}">
                    <a16:creationId xmlns:a16="http://schemas.microsoft.com/office/drawing/2014/main" id="{548ED724-5857-8B0F-53E6-FD60467377A8}"/>
                  </a:ext>
                </a:extLst>
              </p:cNvPr>
              <p:cNvGrpSpPr>
                <a:grpSpLocks/>
              </p:cNvGrpSpPr>
              <p:nvPr/>
            </p:nvGrpSpPr>
            <p:grpSpPr bwMode="auto">
              <a:xfrm>
                <a:off x="528" y="1098"/>
                <a:ext cx="4789" cy="3414"/>
                <a:chOff x="328" y="481"/>
                <a:chExt cx="5229" cy="4022"/>
              </a:xfrm>
            </p:grpSpPr>
            <p:grpSp>
              <p:nvGrpSpPr>
                <p:cNvPr id="58" name="Group 7">
                  <a:extLst>
                    <a:ext uri="{FF2B5EF4-FFF2-40B4-BE49-F238E27FC236}">
                      <a16:creationId xmlns:a16="http://schemas.microsoft.com/office/drawing/2014/main" id="{CE47B3B4-FCF6-82F0-C50B-2D71653C14C4}"/>
                    </a:ext>
                  </a:extLst>
                </p:cNvPr>
                <p:cNvGrpSpPr>
                  <a:grpSpLocks/>
                </p:cNvGrpSpPr>
                <p:nvPr/>
              </p:nvGrpSpPr>
              <p:grpSpPr bwMode="auto">
                <a:xfrm>
                  <a:off x="328" y="481"/>
                  <a:ext cx="5229" cy="4022"/>
                  <a:chOff x="328" y="481"/>
                  <a:chExt cx="5229" cy="4022"/>
                </a:xfrm>
              </p:grpSpPr>
              <p:sp>
                <p:nvSpPr>
                  <p:cNvPr id="60" name="Freeform 8">
                    <a:extLst>
                      <a:ext uri="{FF2B5EF4-FFF2-40B4-BE49-F238E27FC236}">
                        <a16:creationId xmlns:a16="http://schemas.microsoft.com/office/drawing/2014/main" id="{46BEE1B2-D683-72AA-0729-C735E42393E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1" name="Freeform 9">
                    <a:extLst>
                      <a:ext uri="{FF2B5EF4-FFF2-40B4-BE49-F238E27FC236}">
                        <a16:creationId xmlns:a16="http://schemas.microsoft.com/office/drawing/2014/main" id="{40FBABDE-C5CD-FCA3-60C5-B55DADD6AEE9}"/>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2" name="Freeform 10">
                    <a:extLst>
                      <a:ext uri="{FF2B5EF4-FFF2-40B4-BE49-F238E27FC236}">
                        <a16:creationId xmlns:a16="http://schemas.microsoft.com/office/drawing/2014/main" id="{F198875E-81C7-D3AA-5E1C-7CC886A5AD79}"/>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 name="Freeform 11">
                    <a:extLst>
                      <a:ext uri="{FF2B5EF4-FFF2-40B4-BE49-F238E27FC236}">
                        <a16:creationId xmlns:a16="http://schemas.microsoft.com/office/drawing/2014/main" id="{752AB7DB-516E-3CA0-8E98-FA1285E11AF3}"/>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 name="Freeform 12">
                    <a:extLst>
                      <a:ext uri="{FF2B5EF4-FFF2-40B4-BE49-F238E27FC236}">
                        <a16:creationId xmlns:a16="http://schemas.microsoft.com/office/drawing/2014/main" id="{13C06DF6-A417-B536-AB9C-3DF939CB9CC0}"/>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65" name="Group 13">
                    <a:extLst>
                      <a:ext uri="{FF2B5EF4-FFF2-40B4-BE49-F238E27FC236}">
                        <a16:creationId xmlns:a16="http://schemas.microsoft.com/office/drawing/2014/main" id="{936D9DFD-89D5-5763-6334-771BC2474BFC}"/>
                      </a:ext>
                    </a:extLst>
                  </p:cNvPr>
                  <p:cNvGrpSpPr>
                    <a:grpSpLocks/>
                  </p:cNvGrpSpPr>
                  <p:nvPr/>
                </p:nvGrpSpPr>
                <p:grpSpPr bwMode="auto">
                  <a:xfrm>
                    <a:off x="469" y="481"/>
                    <a:ext cx="4931" cy="3697"/>
                    <a:chOff x="451" y="481"/>
                    <a:chExt cx="4931" cy="3697"/>
                  </a:xfrm>
                </p:grpSpPr>
                <p:sp>
                  <p:nvSpPr>
                    <p:cNvPr id="66" name="Freeform 14">
                      <a:extLst>
                        <a:ext uri="{FF2B5EF4-FFF2-40B4-BE49-F238E27FC236}">
                          <a16:creationId xmlns:a16="http://schemas.microsoft.com/office/drawing/2014/main" id="{15D833B1-D326-6EFB-1959-741BEA1C332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 name="Line 15">
                      <a:extLst>
                        <a:ext uri="{FF2B5EF4-FFF2-40B4-BE49-F238E27FC236}">
                          <a16:creationId xmlns:a16="http://schemas.microsoft.com/office/drawing/2014/main" id="{D7C93DB6-001B-4248-21A9-0A78C7CE55C0}"/>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59" name="Line 16">
                  <a:extLst>
                    <a:ext uri="{FF2B5EF4-FFF2-40B4-BE49-F238E27FC236}">
                      <a16:creationId xmlns:a16="http://schemas.microsoft.com/office/drawing/2014/main" id="{3A705740-99F5-B420-4066-749A3E805DC0}"/>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7" name="Text Box 17">
                <a:extLst>
                  <a:ext uri="{FF2B5EF4-FFF2-40B4-BE49-F238E27FC236}">
                    <a16:creationId xmlns:a16="http://schemas.microsoft.com/office/drawing/2014/main" id="{D43CE003-E6E7-D871-61E1-AD651F90C332}"/>
                  </a:ext>
                </a:extLst>
              </p:cNvPr>
              <p:cNvSpPr txBox="1">
                <a:spLocks noChangeArrowheads="1"/>
              </p:cNvSpPr>
              <p:nvPr/>
            </p:nvSpPr>
            <p:spPr bwMode="auto">
              <a:xfrm>
                <a:off x="662" y="1101"/>
                <a:ext cx="4426" cy="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55" name="Rectangle 18">
              <a:extLst>
                <a:ext uri="{FF2B5EF4-FFF2-40B4-BE49-F238E27FC236}">
                  <a16:creationId xmlns:a16="http://schemas.microsoft.com/office/drawing/2014/main" id="{DDAB9B27-6F58-F4B9-E29A-FC80717E2A3A}"/>
                </a:ext>
              </a:extLst>
            </p:cNvPr>
            <p:cNvSpPr>
              <a:spLocks noChangeArrowheads="1"/>
            </p:cNvSpPr>
            <p:nvPr/>
          </p:nvSpPr>
          <p:spPr bwMode="auto">
            <a:xfrm>
              <a:off x="143" y="90"/>
              <a:ext cx="3261" cy="4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2 Timothy 3:16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All Scripture is given by inspiration of God, and is profitable for doctrine, for reproof, for correction, for instruction in righteousness</a:t>
              </a: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500" b="0" i="0" u="none" strike="noStrike" kern="0" cap="none" spc="0" normalizeH="0" baseline="0" noProof="0" dirty="0">
                <a:ln>
                  <a:noFill/>
                </a:ln>
                <a:solidFill>
                  <a:srgbClr val="333399"/>
                </a:solidFill>
                <a:effectLst/>
                <a:uLnTx/>
                <a:uFillTx/>
                <a:latin typeface="Arial" panose="020B0604020202020204" pitchFamily="34" charset="0"/>
                <a:ea typeface="+mn-ea"/>
                <a:cs typeface="+mn-cs"/>
              </a:endParaRPr>
            </a:p>
          </p:txBody>
        </p:sp>
      </p:grpSp>
      <p:cxnSp>
        <p:nvCxnSpPr>
          <p:cNvPr id="68" name="Straight Connector 67">
            <a:extLst>
              <a:ext uri="{FF2B5EF4-FFF2-40B4-BE49-F238E27FC236}">
                <a16:creationId xmlns:a16="http://schemas.microsoft.com/office/drawing/2014/main" id="{DE56AD4E-08A7-E4FD-65AF-64F0E684568A}"/>
              </a:ext>
            </a:extLst>
          </p:cNvPr>
          <p:cNvCxnSpPr>
            <a:cxnSpLocks/>
          </p:cNvCxnSpPr>
          <p:nvPr/>
        </p:nvCxnSpPr>
        <p:spPr>
          <a:xfrm>
            <a:off x="5081168" y="5328771"/>
            <a:ext cx="3679686" cy="522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8507572E-4DE4-AE6D-1656-E2196C3699D7}"/>
              </a:ext>
            </a:extLst>
          </p:cNvPr>
          <p:cNvCxnSpPr>
            <a:cxnSpLocks/>
          </p:cNvCxnSpPr>
          <p:nvPr/>
        </p:nvCxnSpPr>
        <p:spPr>
          <a:xfrm>
            <a:off x="5094401" y="5610225"/>
            <a:ext cx="41422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a:extLst>
              <a:ext uri="{FF2B5EF4-FFF2-40B4-BE49-F238E27FC236}">
                <a16:creationId xmlns:a16="http://schemas.microsoft.com/office/drawing/2014/main" id="{EF494769-5B9E-BC76-9184-6CBEBDD2A3F8}"/>
              </a:ext>
            </a:extLst>
          </p:cNvPr>
          <p:cNvCxnSpPr>
            <a:cxnSpLocks/>
          </p:cNvCxnSpPr>
          <p:nvPr/>
        </p:nvCxnSpPr>
        <p:spPr>
          <a:xfrm>
            <a:off x="5619884" y="5610225"/>
            <a:ext cx="1956492"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1A4B188A-26A4-AD53-9501-A1F029F2C3BF}"/>
              </a:ext>
            </a:extLst>
          </p:cNvPr>
          <p:cNvCxnSpPr>
            <a:cxnSpLocks/>
          </p:cNvCxnSpPr>
          <p:nvPr/>
        </p:nvCxnSpPr>
        <p:spPr>
          <a:xfrm>
            <a:off x="7648575" y="5610225"/>
            <a:ext cx="8131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20B7212-FE67-BFDD-8DD2-D22FB76503C6}"/>
              </a:ext>
            </a:extLst>
          </p:cNvPr>
          <p:cNvCxnSpPr>
            <a:cxnSpLocks/>
          </p:cNvCxnSpPr>
          <p:nvPr/>
        </p:nvCxnSpPr>
        <p:spPr>
          <a:xfrm>
            <a:off x="5087453" y="5884442"/>
            <a:ext cx="713272" cy="200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E153D26C-A2DB-D03C-3A6C-BC9F46E74EF4}"/>
              </a:ext>
            </a:extLst>
          </p:cNvPr>
          <p:cNvCxnSpPr>
            <a:cxnSpLocks/>
          </p:cNvCxnSpPr>
          <p:nvPr/>
        </p:nvCxnSpPr>
        <p:spPr>
          <a:xfrm>
            <a:off x="6263756"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E153D26C-A2DB-D03C-3A6C-BC9F46E74EF4}"/>
              </a:ext>
            </a:extLst>
          </p:cNvPr>
          <p:cNvCxnSpPr>
            <a:cxnSpLocks/>
          </p:cNvCxnSpPr>
          <p:nvPr/>
        </p:nvCxnSpPr>
        <p:spPr>
          <a:xfrm>
            <a:off x="7739140" y="5883125"/>
            <a:ext cx="1021714"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E153D26C-A2DB-D03C-3A6C-BC9F46E74EF4}"/>
              </a:ext>
            </a:extLst>
          </p:cNvPr>
          <p:cNvCxnSpPr>
            <a:cxnSpLocks/>
          </p:cNvCxnSpPr>
          <p:nvPr/>
        </p:nvCxnSpPr>
        <p:spPr>
          <a:xfrm>
            <a:off x="5087453" y="6159350"/>
            <a:ext cx="1687160" cy="332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3D4BD92B-A130-F015-D444-4B06741D95A2}"/>
              </a:ext>
            </a:extLst>
          </p:cNvPr>
          <p:cNvCxnSpPr>
            <a:cxnSpLocks/>
          </p:cNvCxnSpPr>
          <p:nvPr/>
        </p:nvCxnSpPr>
        <p:spPr>
          <a:xfrm>
            <a:off x="1619250" y="3058654"/>
            <a:ext cx="390578"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E3138447-1E78-2C4D-BA35-BDD137B3AAB7}"/>
              </a:ext>
            </a:extLst>
          </p:cNvPr>
          <p:cNvCxnSpPr>
            <a:cxnSpLocks/>
          </p:cNvCxnSpPr>
          <p:nvPr/>
        </p:nvCxnSpPr>
        <p:spPr>
          <a:xfrm>
            <a:off x="2095500" y="3058654"/>
            <a:ext cx="378915" cy="0"/>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A2A3BED1-0B9F-B843-563F-1E90FACD23A5}"/>
              </a:ext>
            </a:extLst>
          </p:cNvPr>
          <p:cNvCxnSpPr>
            <a:cxnSpLocks/>
          </p:cNvCxnSpPr>
          <p:nvPr/>
        </p:nvCxnSpPr>
        <p:spPr>
          <a:xfrm flipV="1">
            <a:off x="2595788" y="3049130"/>
            <a:ext cx="890362" cy="9524"/>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137" name="TextBox 136">
            <a:extLst>
              <a:ext uri="{FF2B5EF4-FFF2-40B4-BE49-F238E27FC236}">
                <a16:creationId xmlns:a16="http://schemas.microsoft.com/office/drawing/2014/main" id="{8E5D092A-9CB8-7D2A-C4C1-36A2CB42C48C}"/>
              </a:ext>
            </a:extLst>
          </p:cNvPr>
          <p:cNvSpPr txBox="1"/>
          <p:nvPr/>
        </p:nvSpPr>
        <p:spPr>
          <a:xfrm>
            <a:off x="1475125" y="3012803"/>
            <a:ext cx="281359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Can conviction save him?</a:t>
            </a:r>
          </a:p>
        </p:txBody>
      </p:sp>
      <p:sp>
        <p:nvSpPr>
          <p:cNvPr id="77" name="TextBox 76">
            <a:extLst>
              <a:ext uri="{FF2B5EF4-FFF2-40B4-BE49-F238E27FC236}">
                <a16:creationId xmlns:a16="http://schemas.microsoft.com/office/drawing/2014/main" id="{378F3685-D5C5-AA87-C0E4-6D3A8CBBA06B}"/>
              </a:ext>
            </a:extLst>
          </p:cNvPr>
          <p:cNvSpPr txBox="1"/>
          <p:nvPr/>
        </p:nvSpPr>
        <p:spPr>
          <a:xfrm>
            <a:off x="162460" y="4132540"/>
            <a:ext cx="462611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by works</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was made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perfect</a:t>
            </a:r>
          </a:p>
        </p:txBody>
      </p:sp>
      <p:sp>
        <p:nvSpPr>
          <p:cNvPr id="78" name="TextBox 77">
            <a:extLst>
              <a:ext uri="{FF2B5EF4-FFF2-40B4-BE49-F238E27FC236}">
                <a16:creationId xmlns:a16="http://schemas.microsoft.com/office/drawing/2014/main" id="{87623886-5265-6DB6-5C94-777E1BCD9D04}"/>
              </a:ext>
            </a:extLst>
          </p:cNvPr>
          <p:cNvSpPr txBox="1"/>
          <p:nvPr/>
        </p:nvSpPr>
        <p:spPr>
          <a:xfrm>
            <a:off x="160849" y="4696932"/>
            <a:ext cx="4626110" cy="153888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man is justified by works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and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by</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faith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2:26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as the body without the spirit is dead,                so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faith</a:t>
            </a:r>
            <a:r>
              <a:rPr kumimoji="0" lang="en-US" sz="1800" b="0" i="0" u="sng"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without works</a:t>
            </a:r>
            <a:r>
              <a:rPr kumimoji="0" lang="en-US" sz="1800" b="0" i="0" u="none"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is dead</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also.</a:t>
            </a:r>
          </a:p>
        </p:txBody>
      </p:sp>
      <p:sp>
        <p:nvSpPr>
          <p:cNvPr id="74" name="TextBox 73">
            <a:extLst>
              <a:ext uri="{FF2B5EF4-FFF2-40B4-BE49-F238E27FC236}">
                <a16:creationId xmlns:a16="http://schemas.microsoft.com/office/drawing/2014/main" id="{76CEE9D9-E925-4B6E-4C84-A498063F00DE}"/>
              </a:ext>
            </a:extLst>
          </p:cNvPr>
          <p:cNvSpPr txBox="1"/>
          <p:nvPr/>
        </p:nvSpPr>
        <p:spPr>
          <a:xfrm>
            <a:off x="154411" y="3285218"/>
            <a:ext cx="462611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4:17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Therefore, to him who knows to do good               and does not do it, to him it is sin.</a:t>
            </a:r>
          </a:p>
        </p:txBody>
      </p:sp>
      <p:cxnSp>
        <p:nvCxnSpPr>
          <p:cNvPr id="79" name="Straight Connector 78">
            <a:extLst>
              <a:ext uri="{FF2B5EF4-FFF2-40B4-BE49-F238E27FC236}">
                <a16:creationId xmlns:a16="http://schemas.microsoft.com/office/drawing/2014/main" id="{DE56AD4E-08A7-E4FD-65AF-64F0E684568A}"/>
              </a:ext>
            </a:extLst>
          </p:cNvPr>
          <p:cNvCxnSpPr>
            <a:cxnSpLocks/>
          </p:cNvCxnSpPr>
          <p:nvPr/>
        </p:nvCxnSpPr>
        <p:spPr>
          <a:xfrm flipV="1">
            <a:off x="1396079" y="3850704"/>
            <a:ext cx="2892637" cy="3905"/>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DE56AD4E-08A7-E4FD-65AF-64F0E684568A}"/>
              </a:ext>
            </a:extLst>
          </p:cNvPr>
          <p:cNvCxnSpPr>
            <a:cxnSpLocks/>
          </p:cNvCxnSpPr>
          <p:nvPr/>
        </p:nvCxnSpPr>
        <p:spPr>
          <a:xfrm>
            <a:off x="223207" y="4119500"/>
            <a:ext cx="1842502" cy="9528"/>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83" name="Straight Connector 82">
            <a:extLst>
              <a:ext uri="{FF2B5EF4-FFF2-40B4-BE49-F238E27FC236}">
                <a16:creationId xmlns:a16="http://schemas.microsoft.com/office/drawing/2014/main" id="{DE56AD4E-08A7-E4FD-65AF-64F0E684568A}"/>
              </a:ext>
            </a:extLst>
          </p:cNvPr>
          <p:cNvCxnSpPr>
            <a:cxnSpLocks/>
          </p:cNvCxnSpPr>
          <p:nvPr/>
        </p:nvCxnSpPr>
        <p:spPr>
          <a:xfrm flipV="1">
            <a:off x="2202178" y="4127690"/>
            <a:ext cx="1364915" cy="3906"/>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4355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761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grpSp>
        <p:nvGrpSpPr>
          <p:cNvPr id="7" name="Group 6">
            <a:extLst>
              <a:ext uri="{FF2B5EF4-FFF2-40B4-BE49-F238E27FC236}">
                <a16:creationId xmlns:a16="http://schemas.microsoft.com/office/drawing/2014/main" id="{6C938ED3-5F8B-4335-CBA4-472A5A1C4C30}"/>
              </a:ext>
            </a:extLst>
          </p:cNvPr>
          <p:cNvGrpSpPr/>
          <p:nvPr/>
        </p:nvGrpSpPr>
        <p:grpSpPr>
          <a:xfrm>
            <a:off x="181160" y="1060960"/>
            <a:ext cx="4342635" cy="1204477"/>
            <a:chOff x="275363" y="490863"/>
            <a:chExt cx="5756064" cy="1465625"/>
          </a:xfrm>
        </p:grpSpPr>
        <p:sp>
          <p:nvSpPr>
            <p:cNvPr id="4" name="TextBox 3">
              <a:extLst>
                <a:ext uri="{FF2B5EF4-FFF2-40B4-BE49-F238E27FC236}">
                  <a16:creationId xmlns:a16="http://schemas.microsoft.com/office/drawing/2014/main" id="{A08DA88F-C88F-5985-1064-0B1F64D6EE91}"/>
                </a:ext>
              </a:extLst>
            </p:cNvPr>
            <p:cNvSpPr txBox="1"/>
            <p:nvPr/>
          </p:nvSpPr>
          <p:spPr>
            <a:xfrm>
              <a:off x="275363" y="490863"/>
              <a:ext cx="5756064" cy="1460576"/>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when</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you fall into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various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a:t>
              </a:r>
              <a:r>
                <a:rPr kumimoji="0" lang="en-US" altLang="en-US" sz="1800" b="1" i="0" u="none" strike="noStrike" kern="0" cap="none" spc="0" normalizeH="0" baseline="0" noProof="0" dirty="0">
                  <a:ln>
                    <a:noFill/>
                  </a:ln>
                  <a:solidFill>
                    <a:prstClr val="black"/>
                  </a:solidFill>
                  <a:effectLst/>
                  <a:uLnTx/>
                  <a:uFillTx/>
                  <a:latin typeface="Arial" panose="020B0604020202020204" pitchFamily="34" charset="0"/>
                  <a:ea typeface="+mn-ea"/>
                  <a:cs typeface="+mn-cs"/>
                </a:rPr>
                <a:t>trials</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the testing of your faith produces patience</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 </a:t>
              </a:r>
            </a:p>
          </p:txBody>
        </p:sp>
        <p:sp>
          <p:nvSpPr>
            <p:cNvPr id="2" name="TextBox 1">
              <a:extLst>
                <a:ext uri="{FF2B5EF4-FFF2-40B4-BE49-F238E27FC236}">
                  <a16:creationId xmlns:a16="http://schemas.microsoft.com/office/drawing/2014/main" id="{94881DBE-8243-3D3D-9D4A-502E3E6C5615}"/>
                </a:ext>
              </a:extLst>
            </p:cNvPr>
            <p:cNvSpPr txBox="1"/>
            <p:nvPr/>
          </p:nvSpPr>
          <p:spPr>
            <a:xfrm>
              <a:off x="1661373" y="1507079"/>
              <a:ext cx="1621605" cy="44940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character</a:t>
              </a:r>
              <a:endParaRPr kumimoji="0" lang="en-US" sz="1800" b="1" i="0" u="none" strike="noStrike" kern="1200" cap="none" spc="0" normalizeH="0" baseline="0" noProof="0" dirty="0">
                <a:ln>
                  <a:noFill/>
                </a:ln>
                <a:solidFill>
                  <a:srgbClr val="0000FF"/>
                </a:solidFill>
                <a:effectLst/>
                <a:uLnTx/>
                <a:uFillTx/>
                <a:latin typeface="Aptos" panose="02110004020202020204"/>
                <a:ea typeface="+mn-ea"/>
                <a:cs typeface="+mn-cs"/>
              </a:endParaRPr>
            </a:p>
          </p:txBody>
        </p:sp>
      </p:gr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Tree>
    <p:extLst>
      <p:ext uri="{BB962C8B-B14F-4D97-AF65-F5344CB8AC3E}">
        <p14:creationId xmlns:p14="http://schemas.microsoft.com/office/powerpoint/2010/main" val="223659640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500"/>
                                        <p:tgtEl>
                                          <p:spTgt spid="7"/>
                                        </p:tgtEl>
                                      </p:cBhvr>
                                    </p:animEffect>
                                  </p:childTnLst>
                                </p:cTn>
                              </p:par>
                              <p:par>
                                <p:cTn id="8" presetID="16" presetClass="entr" presetSubtype="37"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outVertic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faith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Tree>
    <p:extLst>
      <p:ext uri="{BB962C8B-B14F-4D97-AF65-F5344CB8AC3E}">
        <p14:creationId xmlns:p14="http://schemas.microsoft.com/office/powerpoint/2010/main" val="3955851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grpSp>
        <p:nvGrpSpPr>
          <p:cNvPr id="23"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4"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6"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8"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0"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1"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5"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6"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7"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29"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7"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5"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8" name="Straight Connector 37">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Tree>
    <p:extLst>
      <p:ext uri="{BB962C8B-B14F-4D97-AF65-F5344CB8AC3E}">
        <p14:creationId xmlns:p14="http://schemas.microsoft.com/office/powerpoint/2010/main" val="7233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out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wipe(left)">
                                      <p:cBhvr>
                                        <p:cTn id="12" dur="5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left)">
                                      <p:cBhvr>
                                        <p:cTn id="17" dur="5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wipe(left)">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wipe(left)">
                                      <p:cBhvr>
                                        <p:cTn id="27" dur="500"/>
                                        <p:tgtEl>
                                          <p:spTgt spid="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42">
                                            <p:txEl>
                                              <p:pRg st="0" end="0"/>
                                            </p:txEl>
                                          </p:spTgt>
                                        </p:tgtEl>
                                        <p:attrNameLst>
                                          <p:attrName>style.visibility</p:attrName>
                                        </p:attrNameLst>
                                      </p:cBhvr>
                                      <p:to>
                                        <p:strVal val="visible"/>
                                      </p:to>
                                    </p:set>
                                    <p:animEffect transition="in" filter="wipe(up)">
                                      <p:cBhvr>
                                        <p:cTn id="32" dur="500"/>
                                        <p:tgtEl>
                                          <p:spTgt spid="4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42">
                                            <p:txEl>
                                              <p:pRg st="1" end="1"/>
                                            </p:txEl>
                                          </p:spTgt>
                                        </p:tgtEl>
                                        <p:attrNameLst>
                                          <p:attrName>style.visibility</p:attrName>
                                        </p:attrNameLst>
                                      </p:cBhvr>
                                      <p:to>
                                        <p:strVal val="visible"/>
                                      </p:to>
                                    </p:set>
                                    <p:animEffect transition="in" filter="wipe(up)">
                                      <p:cBhvr>
                                        <p:cTn id="37" dur="500"/>
                                        <p:tgtEl>
                                          <p:spTgt spid="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
        <p:nvSpPr>
          <p:cNvPr id="23" name="TextBox 22">
            <a:extLst>
              <a:ext uri="{FF2B5EF4-FFF2-40B4-BE49-F238E27FC236}">
                <a16:creationId xmlns:a16="http://schemas.microsoft.com/office/drawing/2014/main" id="{E8F34779-435B-4B36-D2E5-C25B87325302}"/>
              </a:ext>
            </a:extLst>
          </p:cNvPr>
          <p:cNvSpPr txBox="1"/>
          <p:nvPr/>
        </p:nvSpPr>
        <p:spPr>
          <a:xfrm>
            <a:off x="172918" y="1906752"/>
            <a:ext cx="4490384"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1:21-25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receive with meekness the implanted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which is able to save your souls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7" name="TextBox 46">
            <a:extLst>
              <a:ext uri="{FF2B5EF4-FFF2-40B4-BE49-F238E27FC236}">
                <a16:creationId xmlns:a16="http://schemas.microsoft.com/office/drawing/2014/main" id="{0FB4D7A9-103B-6E43-1E09-677700B4E83D}"/>
              </a:ext>
            </a:extLst>
          </p:cNvPr>
          <p:cNvSpPr txBox="1"/>
          <p:nvPr/>
        </p:nvSpPr>
        <p:spPr>
          <a:xfrm>
            <a:off x="167088" y="2734883"/>
            <a:ext cx="4577153"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be doers of the word, and not hearers only, deceiving yourselves.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if anyone is a hearer of the word and not a doer, he is like a man observing his natural face in a mirror;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he observes himself, goes away, and immediately forgets what kind of man he was.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1348515141"/>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wipe(up)">
                                      <p:cBhvr>
                                        <p:cTn id="7"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
        <p:nvSpPr>
          <p:cNvPr id="23" name="TextBox 22">
            <a:extLst>
              <a:ext uri="{FF2B5EF4-FFF2-40B4-BE49-F238E27FC236}">
                <a16:creationId xmlns:a16="http://schemas.microsoft.com/office/drawing/2014/main" id="{E8F34779-435B-4B36-D2E5-C25B87325302}"/>
              </a:ext>
            </a:extLst>
          </p:cNvPr>
          <p:cNvSpPr txBox="1"/>
          <p:nvPr/>
        </p:nvSpPr>
        <p:spPr>
          <a:xfrm>
            <a:off x="172918" y="1906752"/>
            <a:ext cx="4490384"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1:21-25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receive with meekness the implanted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which is able to save your souls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7" name="TextBox 46">
            <a:extLst>
              <a:ext uri="{FF2B5EF4-FFF2-40B4-BE49-F238E27FC236}">
                <a16:creationId xmlns:a16="http://schemas.microsoft.com/office/drawing/2014/main" id="{0FB4D7A9-103B-6E43-1E09-677700B4E83D}"/>
              </a:ext>
            </a:extLst>
          </p:cNvPr>
          <p:cNvSpPr txBox="1"/>
          <p:nvPr/>
        </p:nvSpPr>
        <p:spPr>
          <a:xfrm>
            <a:off x="167088" y="2734883"/>
            <a:ext cx="4577153"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be doers of the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and not hearers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deceiving yourselves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if anyone is a hearer of the word and not a doer, he is like a man observing his natural face in a mirror;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he observes himself, goes away, and immediately forgets what kind of man he was.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
        <p:nvSpPr>
          <p:cNvPr id="44" name="TextBox 43">
            <a:extLst>
              <a:ext uri="{FF2B5EF4-FFF2-40B4-BE49-F238E27FC236}">
                <a16:creationId xmlns:a16="http://schemas.microsoft.com/office/drawing/2014/main" id="{1410E49D-6605-AF33-7610-468BB5552B1F}"/>
              </a:ext>
            </a:extLst>
          </p:cNvPr>
          <p:cNvSpPr txBox="1"/>
          <p:nvPr/>
        </p:nvSpPr>
        <p:spPr>
          <a:xfrm>
            <a:off x="162596" y="4673568"/>
            <a:ext cx="4535959"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he who looks into the perfect law of liberty and continues in it, and is not a forgetful hearer but a doer of the work,  this one will be blessed in what he does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871182814"/>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up)">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
        <p:nvSpPr>
          <p:cNvPr id="23" name="TextBox 22">
            <a:extLst>
              <a:ext uri="{FF2B5EF4-FFF2-40B4-BE49-F238E27FC236}">
                <a16:creationId xmlns:a16="http://schemas.microsoft.com/office/drawing/2014/main" id="{E8F34779-435B-4B36-D2E5-C25B87325302}"/>
              </a:ext>
            </a:extLst>
          </p:cNvPr>
          <p:cNvSpPr txBox="1"/>
          <p:nvPr/>
        </p:nvSpPr>
        <p:spPr>
          <a:xfrm>
            <a:off x="172918" y="1906752"/>
            <a:ext cx="4490384"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1:21-25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receive with meekness the implanted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which is able to save your souls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7" name="TextBox 46">
            <a:extLst>
              <a:ext uri="{FF2B5EF4-FFF2-40B4-BE49-F238E27FC236}">
                <a16:creationId xmlns:a16="http://schemas.microsoft.com/office/drawing/2014/main" id="{0FB4D7A9-103B-6E43-1E09-677700B4E83D}"/>
              </a:ext>
            </a:extLst>
          </p:cNvPr>
          <p:cNvSpPr txBox="1"/>
          <p:nvPr/>
        </p:nvSpPr>
        <p:spPr>
          <a:xfrm>
            <a:off x="167088" y="2734883"/>
            <a:ext cx="4577153"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be doers of the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and not hearers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deceiving yourselves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if anyone is a hearer of the word and not a doer, he is like a man observing his natural face in a mirror;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he observes himself, goes away, and immediately forgets what kind of man he was.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
        <p:nvSpPr>
          <p:cNvPr id="44" name="TextBox 43">
            <a:extLst>
              <a:ext uri="{FF2B5EF4-FFF2-40B4-BE49-F238E27FC236}">
                <a16:creationId xmlns:a16="http://schemas.microsoft.com/office/drawing/2014/main" id="{1410E49D-6605-AF33-7610-468BB5552B1F}"/>
              </a:ext>
            </a:extLst>
          </p:cNvPr>
          <p:cNvSpPr txBox="1"/>
          <p:nvPr/>
        </p:nvSpPr>
        <p:spPr>
          <a:xfrm>
            <a:off x="162596" y="4673568"/>
            <a:ext cx="4535959"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he who looks into the perfect law of liberty and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continues in it</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and is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a forgetful hearer</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but a doer of the work</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this one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will be blessed in what he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does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8" name="Oval 47">
            <a:extLst>
              <a:ext uri="{FF2B5EF4-FFF2-40B4-BE49-F238E27FC236}">
                <a16:creationId xmlns:a16="http://schemas.microsoft.com/office/drawing/2014/main" id="{93BCF856-780E-6F53-1D99-150F47660B69}"/>
              </a:ext>
            </a:extLst>
          </p:cNvPr>
          <p:cNvSpPr/>
          <p:nvPr/>
        </p:nvSpPr>
        <p:spPr>
          <a:xfrm>
            <a:off x="3714750" y="5537772"/>
            <a:ext cx="581026"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9" name="Oval 48">
            <a:extLst>
              <a:ext uri="{FF2B5EF4-FFF2-40B4-BE49-F238E27FC236}">
                <a16:creationId xmlns:a16="http://schemas.microsoft.com/office/drawing/2014/main" id="{4D7252CD-322B-82A9-0F42-B0E743E7FAC4}"/>
              </a:ext>
            </a:extLst>
          </p:cNvPr>
          <p:cNvSpPr/>
          <p:nvPr/>
        </p:nvSpPr>
        <p:spPr>
          <a:xfrm>
            <a:off x="2363827" y="5273732"/>
            <a:ext cx="581921" cy="28517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0" name="Oval 49">
            <a:extLst>
              <a:ext uri="{FF2B5EF4-FFF2-40B4-BE49-F238E27FC236}">
                <a16:creationId xmlns:a16="http://schemas.microsoft.com/office/drawing/2014/main" id="{ED50A781-8B40-5E6B-FBEC-82466D8CA19B}"/>
              </a:ext>
            </a:extLst>
          </p:cNvPr>
          <p:cNvSpPr/>
          <p:nvPr/>
        </p:nvSpPr>
        <p:spPr>
          <a:xfrm>
            <a:off x="1111839" y="2747718"/>
            <a:ext cx="721377"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1" name="Oval 50">
            <a:extLst>
              <a:ext uri="{FF2B5EF4-FFF2-40B4-BE49-F238E27FC236}">
                <a16:creationId xmlns:a16="http://schemas.microsoft.com/office/drawing/2014/main" id="{72399E65-A781-A6F9-0B83-6261A1CD80F2}"/>
              </a:ext>
            </a:extLst>
          </p:cNvPr>
          <p:cNvSpPr/>
          <p:nvPr/>
        </p:nvSpPr>
        <p:spPr>
          <a:xfrm>
            <a:off x="1276350" y="5000367"/>
            <a:ext cx="1148299"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86301414"/>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up)">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wipe(left)">
                                      <p:cBhvr>
                                        <p:cTn id="12" dur="500"/>
                                        <p:tgtEl>
                                          <p:spTgt spid="46"/>
                                        </p:tgtEl>
                                      </p:cBhvr>
                                    </p:animEffect>
                                  </p:childTnLst>
                                </p:cTn>
                              </p:par>
                            </p:childTnLst>
                          </p:cTn>
                        </p:par>
                        <p:par>
                          <p:cTn id="13" fill="hold">
                            <p:stCondLst>
                              <p:cond delay="500"/>
                            </p:stCondLst>
                            <p:childTnLst>
                              <p:par>
                                <p:cTn id="14" presetID="21" presetClass="entr" presetSubtype="1" fill="hold" grpId="0" nodeType="afterEffect">
                                  <p:stCondLst>
                                    <p:cond delay="0"/>
                                  </p:stCondLst>
                                  <p:childTnLst>
                                    <p:set>
                                      <p:cBhvr>
                                        <p:cTn id="15" dur="1" fill="hold">
                                          <p:stCondLst>
                                            <p:cond delay="0"/>
                                          </p:stCondLst>
                                        </p:cTn>
                                        <p:tgtEl>
                                          <p:spTgt spid="48"/>
                                        </p:tgtEl>
                                        <p:attrNameLst>
                                          <p:attrName>style.visibility</p:attrName>
                                        </p:attrNameLst>
                                      </p:cBhvr>
                                      <p:to>
                                        <p:strVal val="visible"/>
                                      </p:to>
                                    </p:set>
                                    <p:animEffect transition="in" filter="wheel(1)">
                                      <p:cBhvr>
                                        <p:cTn id="16" dur="1000"/>
                                        <p:tgtEl>
                                          <p:spTgt spid="48"/>
                                        </p:tgtEl>
                                      </p:cBhvr>
                                    </p:animEffect>
                                  </p:childTnLst>
                                </p:cTn>
                              </p:par>
                            </p:childTnLst>
                          </p:cTn>
                        </p:par>
                        <p:par>
                          <p:cTn id="17" fill="hold">
                            <p:stCondLst>
                              <p:cond delay="1500"/>
                            </p:stCondLst>
                            <p:childTnLst>
                              <p:par>
                                <p:cTn id="18" presetID="21" presetClass="entr" presetSubtype="1" fill="hold" grpId="0" nodeType="afterEffect">
                                  <p:stCondLst>
                                    <p:cond delay="0"/>
                                  </p:stCondLst>
                                  <p:childTnLst>
                                    <p:set>
                                      <p:cBhvr>
                                        <p:cTn id="19" dur="1" fill="hold">
                                          <p:stCondLst>
                                            <p:cond delay="0"/>
                                          </p:stCondLst>
                                        </p:cTn>
                                        <p:tgtEl>
                                          <p:spTgt spid="49"/>
                                        </p:tgtEl>
                                        <p:attrNameLst>
                                          <p:attrName>style.visibility</p:attrName>
                                        </p:attrNameLst>
                                      </p:cBhvr>
                                      <p:to>
                                        <p:strVal val="visible"/>
                                      </p:to>
                                    </p:set>
                                    <p:animEffect transition="in" filter="wheel(1)">
                                      <p:cBhvr>
                                        <p:cTn id="20" dur="1000"/>
                                        <p:tgtEl>
                                          <p:spTgt spid="49"/>
                                        </p:tgtEl>
                                      </p:cBhvr>
                                    </p:animEffect>
                                  </p:childTnLst>
                                </p:cTn>
                              </p:par>
                            </p:childTnLst>
                          </p:cTn>
                        </p:par>
                        <p:par>
                          <p:cTn id="21" fill="hold">
                            <p:stCondLst>
                              <p:cond delay="2500"/>
                            </p:stCondLst>
                            <p:childTnLst>
                              <p:par>
                                <p:cTn id="22" presetID="21" presetClass="entr" presetSubtype="1" fill="hold" grpId="0" nodeType="after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wheel(1)">
                                      <p:cBhvr>
                                        <p:cTn id="24" dur="1000"/>
                                        <p:tgtEl>
                                          <p:spTgt spid="51"/>
                                        </p:tgtEl>
                                      </p:cBhvr>
                                    </p:animEffect>
                                  </p:childTnLst>
                                </p:cTn>
                              </p:par>
                            </p:childTnLst>
                          </p:cTn>
                        </p:par>
                        <p:par>
                          <p:cTn id="25" fill="hold">
                            <p:stCondLst>
                              <p:cond delay="3500"/>
                            </p:stCondLst>
                            <p:childTnLst>
                              <p:par>
                                <p:cTn id="26" presetID="21" presetClass="entr" presetSubtype="1" fill="hold" grpId="0" nodeType="after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wheel(1)">
                                      <p:cBhvr>
                                        <p:cTn id="28"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8" grpId="0" animBg="1"/>
      <p:bldP spid="49" grpId="0" animBg="1"/>
      <p:bldP spid="50" grpId="0" animBg="1"/>
      <p:bldP spid="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57D894D5-4D9E-35E2-4E7D-D84F5FA7A3CA}"/>
              </a:ext>
            </a:extLst>
          </p:cNvPr>
          <p:cNvGrpSpPr>
            <a:grpSpLocks/>
          </p:cNvGrpSpPr>
          <p:nvPr/>
        </p:nvGrpSpPr>
        <p:grpSpPr bwMode="auto">
          <a:xfrm>
            <a:off x="0" y="702817"/>
            <a:ext cx="4818888" cy="7059168"/>
            <a:chOff x="24" y="40"/>
            <a:chExt cx="3432" cy="4662"/>
          </a:xfrm>
        </p:grpSpPr>
        <p:grpSp>
          <p:nvGrpSpPr>
            <p:cNvPr id="9" name="Group 5">
              <a:extLst>
                <a:ext uri="{FF2B5EF4-FFF2-40B4-BE49-F238E27FC236}">
                  <a16:creationId xmlns:a16="http://schemas.microsoft.com/office/drawing/2014/main" id="{4948C24F-4CBD-9F16-1E27-8C6B1F982A09}"/>
                </a:ext>
              </a:extLst>
            </p:cNvPr>
            <p:cNvGrpSpPr>
              <a:grpSpLocks/>
            </p:cNvGrpSpPr>
            <p:nvPr/>
          </p:nvGrpSpPr>
          <p:grpSpPr bwMode="auto">
            <a:xfrm>
              <a:off x="24" y="40"/>
              <a:ext cx="3432" cy="4662"/>
              <a:chOff x="528" y="1098"/>
              <a:chExt cx="4789" cy="3414"/>
            </a:xfrm>
          </p:grpSpPr>
          <p:grpSp>
            <p:nvGrpSpPr>
              <p:cNvPr id="11" name="Group 6">
                <a:extLst>
                  <a:ext uri="{FF2B5EF4-FFF2-40B4-BE49-F238E27FC236}">
                    <a16:creationId xmlns:a16="http://schemas.microsoft.com/office/drawing/2014/main" id="{7F92F519-D509-D84C-CEF3-AF2BDA3282FA}"/>
                  </a:ext>
                </a:extLst>
              </p:cNvPr>
              <p:cNvGrpSpPr>
                <a:grpSpLocks/>
              </p:cNvGrpSpPr>
              <p:nvPr/>
            </p:nvGrpSpPr>
            <p:grpSpPr bwMode="auto">
              <a:xfrm>
                <a:off x="528" y="1098"/>
                <a:ext cx="4789" cy="3414"/>
                <a:chOff x="328" y="481"/>
                <a:chExt cx="5229" cy="4022"/>
              </a:xfrm>
            </p:grpSpPr>
            <p:grpSp>
              <p:nvGrpSpPr>
                <p:cNvPr id="13" name="Group 7">
                  <a:extLst>
                    <a:ext uri="{FF2B5EF4-FFF2-40B4-BE49-F238E27FC236}">
                      <a16:creationId xmlns:a16="http://schemas.microsoft.com/office/drawing/2014/main" id="{99D5305C-9B7D-D4DA-3914-A6BCC2D487CD}"/>
                    </a:ext>
                  </a:extLst>
                </p:cNvPr>
                <p:cNvGrpSpPr>
                  <a:grpSpLocks/>
                </p:cNvGrpSpPr>
                <p:nvPr/>
              </p:nvGrpSpPr>
              <p:grpSpPr bwMode="auto">
                <a:xfrm>
                  <a:off x="328" y="481"/>
                  <a:ext cx="5229" cy="4022"/>
                  <a:chOff x="328" y="481"/>
                  <a:chExt cx="5229" cy="4022"/>
                </a:xfrm>
              </p:grpSpPr>
              <p:sp>
                <p:nvSpPr>
                  <p:cNvPr id="15" name="Freeform 8">
                    <a:extLst>
                      <a:ext uri="{FF2B5EF4-FFF2-40B4-BE49-F238E27FC236}">
                        <a16:creationId xmlns:a16="http://schemas.microsoft.com/office/drawing/2014/main" id="{8EF5FBAB-FCDA-2D16-E542-C6ED4CE33D9F}"/>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6" name="Freeform 9">
                    <a:extLst>
                      <a:ext uri="{FF2B5EF4-FFF2-40B4-BE49-F238E27FC236}">
                        <a16:creationId xmlns:a16="http://schemas.microsoft.com/office/drawing/2014/main" id="{F4B2C385-A3E3-DA53-6438-BAC9BCFB5463}"/>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 name="Freeform 10">
                    <a:extLst>
                      <a:ext uri="{FF2B5EF4-FFF2-40B4-BE49-F238E27FC236}">
                        <a16:creationId xmlns:a16="http://schemas.microsoft.com/office/drawing/2014/main" id="{4BFB240A-C7EA-03BB-542A-E7538474F981}"/>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8" name="Freeform 11">
                    <a:extLst>
                      <a:ext uri="{FF2B5EF4-FFF2-40B4-BE49-F238E27FC236}">
                        <a16:creationId xmlns:a16="http://schemas.microsoft.com/office/drawing/2014/main" id="{E87C8282-8F67-4631-5E33-3E2FFF40BB6F}"/>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9" name="Freeform 12">
                    <a:extLst>
                      <a:ext uri="{FF2B5EF4-FFF2-40B4-BE49-F238E27FC236}">
                        <a16:creationId xmlns:a16="http://schemas.microsoft.com/office/drawing/2014/main" id="{B1BB3C8E-E5D7-7051-0EC4-FCE8C71F556F}"/>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20" name="Group 13">
                    <a:extLst>
                      <a:ext uri="{FF2B5EF4-FFF2-40B4-BE49-F238E27FC236}">
                        <a16:creationId xmlns:a16="http://schemas.microsoft.com/office/drawing/2014/main" id="{D4D7EBF9-7A78-881D-3C11-A519C5E927BC}"/>
                      </a:ext>
                    </a:extLst>
                  </p:cNvPr>
                  <p:cNvGrpSpPr>
                    <a:grpSpLocks/>
                  </p:cNvGrpSpPr>
                  <p:nvPr/>
                </p:nvGrpSpPr>
                <p:grpSpPr bwMode="auto">
                  <a:xfrm>
                    <a:off x="469" y="481"/>
                    <a:ext cx="4931" cy="3697"/>
                    <a:chOff x="451" y="481"/>
                    <a:chExt cx="4931" cy="3697"/>
                  </a:xfrm>
                </p:grpSpPr>
                <p:sp>
                  <p:nvSpPr>
                    <p:cNvPr id="21" name="Freeform 14">
                      <a:extLst>
                        <a:ext uri="{FF2B5EF4-FFF2-40B4-BE49-F238E27FC236}">
                          <a16:creationId xmlns:a16="http://schemas.microsoft.com/office/drawing/2014/main" id="{0943EF4A-0107-8A44-8643-87893D62E2BD}"/>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2" name="Line 15">
                      <a:extLst>
                        <a:ext uri="{FF2B5EF4-FFF2-40B4-BE49-F238E27FC236}">
                          <a16:creationId xmlns:a16="http://schemas.microsoft.com/office/drawing/2014/main" id="{EBEE5CF6-DEE4-D2AA-91FA-75DA391C5C75}"/>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14" name="Line 16">
                  <a:extLst>
                    <a:ext uri="{FF2B5EF4-FFF2-40B4-BE49-F238E27FC236}">
                      <a16:creationId xmlns:a16="http://schemas.microsoft.com/office/drawing/2014/main" id="{24139A42-4C20-4253-28D7-997D7F67A196}"/>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5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2" name="Text Box 17">
                <a:extLst>
                  <a:ext uri="{FF2B5EF4-FFF2-40B4-BE49-F238E27FC236}">
                    <a16:creationId xmlns:a16="http://schemas.microsoft.com/office/drawing/2014/main" id="{373C1BCD-6460-4B4C-2AD0-462EB44FB685}"/>
                  </a:ext>
                </a:extLst>
              </p:cNvPr>
              <p:cNvSpPr txBox="1">
                <a:spLocks noChangeArrowheads="1"/>
              </p:cNvSpPr>
              <p:nvPr/>
            </p:nvSpPr>
            <p:spPr bwMode="auto">
              <a:xfrm>
                <a:off x="662" y="1101"/>
                <a:ext cx="4426"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95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10" name="Rectangle 18">
              <a:extLst>
                <a:ext uri="{FF2B5EF4-FFF2-40B4-BE49-F238E27FC236}">
                  <a16:creationId xmlns:a16="http://schemas.microsoft.com/office/drawing/2014/main" id="{0B282720-A78D-AED1-F135-D4FC141626C9}"/>
                </a:ext>
              </a:extLst>
            </p:cNvPr>
            <p:cNvSpPr>
              <a:spLocks noChangeArrowheads="1"/>
            </p:cNvSpPr>
            <p:nvPr/>
          </p:nvSpPr>
          <p:spPr bwMode="auto">
            <a:xfrm>
              <a:off x="143" y="90"/>
              <a:ext cx="3261" cy="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James 1:2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a:p>
              <a:pPr marL="0" marR="0" lvl="0" indent="0" algn="l" defTabSz="23495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endParaRPr>
            </a:p>
          </p:txBody>
        </p:sp>
      </p:grpSp>
      <p:sp>
        <p:nvSpPr>
          <p:cNvPr id="4" name="TextBox 3">
            <a:extLst>
              <a:ext uri="{FF2B5EF4-FFF2-40B4-BE49-F238E27FC236}">
                <a16:creationId xmlns:a16="http://schemas.microsoft.com/office/drawing/2014/main" id="{A08DA88F-C88F-5985-1064-0B1F64D6EE91}"/>
              </a:ext>
            </a:extLst>
          </p:cNvPr>
          <p:cNvSpPr txBox="1"/>
          <p:nvPr/>
        </p:nvSpPr>
        <p:spPr>
          <a:xfrm>
            <a:off x="181160" y="1060960"/>
            <a:ext cx="4342635" cy="923330"/>
          </a:xfrm>
          <a:prstGeom prst="rect">
            <a:avLst/>
          </a:prstGeom>
          <a:noFill/>
        </p:spPr>
        <p:txBody>
          <a:bodyPr wrap="square" rtlCol="0">
            <a:spAutoFit/>
          </a:bodyPr>
          <a:lstStyle/>
          <a:p>
            <a:pPr marL="0" marR="0" lvl="0" indent="0" algn="l" defTabSz="176213"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2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My brethren, count it all joy when you fall into various trials,</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3 </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knowing that  the testing of your </a:t>
            </a:r>
            <a:r>
              <a:rPr kumimoji="0" lang="en-US" altLang="en-US" sz="1800" b="1" i="0" u="none" strike="noStrike" kern="0" cap="none" spc="0" normalizeH="0" baseline="0" noProof="0" dirty="0">
                <a:ln>
                  <a:noFill/>
                </a:ln>
                <a:solidFill>
                  <a:srgbClr val="FF0000"/>
                </a:solidFill>
                <a:effectLst/>
                <a:uLnTx/>
                <a:uFillTx/>
                <a:latin typeface="Arial" panose="020B0604020202020204" pitchFamily="34" charset="0"/>
                <a:ea typeface="+mn-ea"/>
                <a:cs typeface="+mn-cs"/>
              </a:rPr>
              <a:t>faith</a:t>
            </a: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 produces patience.</a:t>
            </a:r>
            <a:r>
              <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rPr>
              <a:t> </a:t>
            </a:r>
          </a:p>
        </p:txBody>
      </p:sp>
      <p:sp>
        <p:nvSpPr>
          <p:cNvPr id="6" name="Title 1">
            <a:extLst>
              <a:ext uri="{FF2B5EF4-FFF2-40B4-BE49-F238E27FC236}">
                <a16:creationId xmlns:a16="http://schemas.microsoft.com/office/drawing/2014/main" id="{EFD3EA16-066A-AC7C-35F5-035BC8E6721C}"/>
              </a:ext>
            </a:extLst>
          </p:cNvPr>
          <p:cNvSpPr>
            <a:spLocks noGrp="1"/>
          </p:cNvSpPr>
          <p:nvPr>
            <p:ph type="ctrTitle"/>
          </p:nvPr>
        </p:nvSpPr>
        <p:spPr>
          <a:xfrm>
            <a:off x="2595788" y="5792"/>
            <a:ext cx="3959758" cy="751617"/>
          </a:xfrm>
        </p:spPr>
        <p:txBody>
          <a:bodyPr anchor="ctr">
            <a:noAutofit/>
          </a:bodyPr>
          <a:lstStyle/>
          <a:p>
            <a:r>
              <a:rPr lang="en-US" sz="2400" dirty="0">
                <a:latin typeface="Arial" panose="020B0604020202020204" pitchFamily="34" charset="0"/>
                <a:cs typeface="Arial" panose="020B0604020202020204" pitchFamily="34" charset="0"/>
              </a:rPr>
              <a:t>The Epistle of James – True Faith</a:t>
            </a:r>
          </a:p>
        </p:txBody>
      </p:sp>
      <p:sp>
        <p:nvSpPr>
          <p:cNvPr id="23" name="TextBox 22">
            <a:extLst>
              <a:ext uri="{FF2B5EF4-FFF2-40B4-BE49-F238E27FC236}">
                <a16:creationId xmlns:a16="http://schemas.microsoft.com/office/drawing/2014/main" id="{E8F34779-435B-4B36-D2E5-C25B87325302}"/>
              </a:ext>
            </a:extLst>
          </p:cNvPr>
          <p:cNvSpPr txBox="1"/>
          <p:nvPr/>
        </p:nvSpPr>
        <p:spPr>
          <a:xfrm>
            <a:off x="172918" y="1906752"/>
            <a:ext cx="4490384"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James 1:21-25 </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NKJV</a:t>
            </a:r>
            <a:r>
              <a:rPr kumimoji="0" lang="en-US" sz="1800" b="0" i="0" u="none" strike="noStrike" kern="1200" cap="none" spc="0" normalizeH="0" baseline="0" noProof="0" dirty="0">
                <a:ln>
                  <a:noFill/>
                </a:ln>
                <a:solidFill>
                  <a:srgbClr val="333399"/>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21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receive with meekness the implanted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which is able to save your souls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grpSp>
        <p:nvGrpSpPr>
          <p:cNvPr id="24" name="Group 4">
            <a:extLst>
              <a:ext uri="{FF2B5EF4-FFF2-40B4-BE49-F238E27FC236}">
                <a16:creationId xmlns:a16="http://schemas.microsoft.com/office/drawing/2014/main" id="{701A6A9D-DDF1-BF85-1F75-B7DFE9AEEDF7}"/>
              </a:ext>
            </a:extLst>
          </p:cNvPr>
          <p:cNvGrpSpPr>
            <a:grpSpLocks/>
          </p:cNvGrpSpPr>
          <p:nvPr/>
        </p:nvGrpSpPr>
        <p:grpSpPr bwMode="auto">
          <a:xfrm>
            <a:off x="4974464" y="1009115"/>
            <a:ext cx="3756751" cy="1632396"/>
            <a:chOff x="24" y="40"/>
            <a:chExt cx="3432" cy="4662"/>
          </a:xfrm>
        </p:grpSpPr>
        <p:grpSp>
          <p:nvGrpSpPr>
            <p:cNvPr id="25" name="Group 5">
              <a:extLst>
                <a:ext uri="{FF2B5EF4-FFF2-40B4-BE49-F238E27FC236}">
                  <a16:creationId xmlns:a16="http://schemas.microsoft.com/office/drawing/2014/main" id="{A131C506-C321-FD81-72E9-A39669F51D7D}"/>
                </a:ext>
              </a:extLst>
            </p:cNvPr>
            <p:cNvGrpSpPr>
              <a:grpSpLocks/>
            </p:cNvGrpSpPr>
            <p:nvPr/>
          </p:nvGrpSpPr>
          <p:grpSpPr bwMode="auto">
            <a:xfrm>
              <a:off x="24" y="40"/>
              <a:ext cx="3432" cy="4662"/>
              <a:chOff x="528" y="1098"/>
              <a:chExt cx="4789" cy="3414"/>
            </a:xfrm>
          </p:grpSpPr>
          <p:grpSp>
            <p:nvGrpSpPr>
              <p:cNvPr id="27" name="Group 6">
                <a:extLst>
                  <a:ext uri="{FF2B5EF4-FFF2-40B4-BE49-F238E27FC236}">
                    <a16:creationId xmlns:a16="http://schemas.microsoft.com/office/drawing/2014/main" id="{1EEA014B-EA1A-E821-ED96-BE4906AF017F}"/>
                  </a:ext>
                </a:extLst>
              </p:cNvPr>
              <p:cNvGrpSpPr>
                <a:grpSpLocks/>
              </p:cNvGrpSpPr>
              <p:nvPr/>
            </p:nvGrpSpPr>
            <p:grpSpPr bwMode="auto">
              <a:xfrm>
                <a:off x="528" y="1098"/>
                <a:ext cx="4789" cy="3414"/>
                <a:chOff x="328" y="481"/>
                <a:chExt cx="5229" cy="4022"/>
              </a:xfrm>
            </p:grpSpPr>
            <p:grpSp>
              <p:nvGrpSpPr>
                <p:cNvPr id="29" name="Group 7">
                  <a:extLst>
                    <a:ext uri="{FF2B5EF4-FFF2-40B4-BE49-F238E27FC236}">
                      <a16:creationId xmlns:a16="http://schemas.microsoft.com/office/drawing/2014/main" id="{EC2C9759-4AA9-39A4-5FA5-B923B3BB5B37}"/>
                    </a:ext>
                  </a:extLst>
                </p:cNvPr>
                <p:cNvGrpSpPr>
                  <a:grpSpLocks/>
                </p:cNvGrpSpPr>
                <p:nvPr/>
              </p:nvGrpSpPr>
              <p:grpSpPr bwMode="auto">
                <a:xfrm>
                  <a:off x="328" y="481"/>
                  <a:ext cx="5229" cy="4022"/>
                  <a:chOff x="328" y="481"/>
                  <a:chExt cx="5229" cy="4022"/>
                </a:xfrm>
              </p:grpSpPr>
              <p:sp>
                <p:nvSpPr>
                  <p:cNvPr id="31" name="Freeform 8">
                    <a:extLst>
                      <a:ext uri="{FF2B5EF4-FFF2-40B4-BE49-F238E27FC236}">
                        <a16:creationId xmlns:a16="http://schemas.microsoft.com/office/drawing/2014/main" id="{65CD03EA-890A-1F81-A736-74C5C13C1A21}"/>
                      </a:ext>
                    </a:extLst>
                  </p:cNvPr>
                  <p:cNvSpPr>
                    <a:spLocks/>
                  </p:cNvSpPr>
                  <p:nvPr/>
                </p:nvSpPr>
                <p:spPr bwMode="auto">
                  <a:xfrm>
                    <a:off x="2890" y="624"/>
                    <a:ext cx="2667" cy="3578"/>
                  </a:xfrm>
                  <a:custGeom>
                    <a:avLst/>
                    <a:gdLst>
                      <a:gd name="T0" fmla="*/ 7757 w 7999"/>
                      <a:gd name="T1" fmla="*/ 5361 h 10735"/>
                      <a:gd name="T2" fmla="*/ 7626 w 7999"/>
                      <a:gd name="T3" fmla="*/ 7369 h 10735"/>
                      <a:gd name="T4" fmla="*/ 7418 w 7999"/>
                      <a:gd name="T5" fmla="*/ 9942 h 10735"/>
                      <a:gd name="T6" fmla="*/ 7352 w 7999"/>
                      <a:gd name="T7" fmla="*/ 10230 h 10735"/>
                      <a:gd name="T8" fmla="*/ 6776 w 7999"/>
                      <a:gd name="T9" fmla="*/ 10300 h 10735"/>
                      <a:gd name="T10" fmla="*/ 6137 w 7999"/>
                      <a:gd name="T11" fmla="*/ 10360 h 10735"/>
                      <a:gd name="T12" fmla="*/ 5495 w 7999"/>
                      <a:gd name="T13" fmla="*/ 10401 h 10735"/>
                      <a:gd name="T14" fmla="*/ 4853 w 7999"/>
                      <a:gd name="T15" fmla="*/ 10428 h 10735"/>
                      <a:gd name="T16" fmla="*/ 4208 w 7999"/>
                      <a:gd name="T17" fmla="*/ 10428 h 10735"/>
                      <a:gd name="T18" fmla="*/ 3567 w 7999"/>
                      <a:gd name="T19" fmla="*/ 10422 h 10735"/>
                      <a:gd name="T20" fmla="*/ 2937 w 7999"/>
                      <a:gd name="T21" fmla="*/ 10394 h 10735"/>
                      <a:gd name="T22" fmla="*/ 1871 w 7999"/>
                      <a:gd name="T23" fmla="*/ 10435 h 10735"/>
                      <a:gd name="T24" fmla="*/ 818 w 7999"/>
                      <a:gd name="T25" fmla="*/ 10533 h 10735"/>
                      <a:gd name="T26" fmla="*/ 0 w 7999"/>
                      <a:gd name="T27" fmla="*/ 10655 h 10735"/>
                      <a:gd name="T28" fmla="*/ 0 w 7999"/>
                      <a:gd name="T29" fmla="*/ 10728 h 10735"/>
                      <a:gd name="T30" fmla="*/ 7999 w 7999"/>
                      <a:gd name="T31" fmla="*/ 10735 h 10735"/>
                      <a:gd name="T32" fmla="*/ 7999 w 7999"/>
                      <a:gd name="T33" fmla="*/ 0 h 10735"/>
                      <a:gd name="T34" fmla="*/ 7757 w 7999"/>
                      <a:gd name="T35" fmla="*/ 0 h 10735"/>
                      <a:gd name="T36" fmla="*/ 7757 w 7999"/>
                      <a:gd name="T37" fmla="*/ 5361 h 10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99" h="10735">
                        <a:moveTo>
                          <a:pt x="7757" y="5361"/>
                        </a:moveTo>
                        <a:lnTo>
                          <a:pt x="7626" y="7369"/>
                        </a:lnTo>
                        <a:lnTo>
                          <a:pt x="7418" y="9942"/>
                        </a:lnTo>
                        <a:lnTo>
                          <a:pt x="7352" y="10230"/>
                        </a:lnTo>
                        <a:lnTo>
                          <a:pt x="6776" y="10300"/>
                        </a:lnTo>
                        <a:lnTo>
                          <a:pt x="6137" y="10360"/>
                        </a:lnTo>
                        <a:lnTo>
                          <a:pt x="5495" y="10401"/>
                        </a:lnTo>
                        <a:lnTo>
                          <a:pt x="4853" y="10428"/>
                        </a:lnTo>
                        <a:lnTo>
                          <a:pt x="4208" y="10428"/>
                        </a:lnTo>
                        <a:lnTo>
                          <a:pt x="3567" y="10422"/>
                        </a:lnTo>
                        <a:lnTo>
                          <a:pt x="2937" y="10394"/>
                        </a:lnTo>
                        <a:lnTo>
                          <a:pt x="1871" y="10435"/>
                        </a:lnTo>
                        <a:lnTo>
                          <a:pt x="818" y="10533"/>
                        </a:lnTo>
                        <a:lnTo>
                          <a:pt x="0" y="10655"/>
                        </a:lnTo>
                        <a:lnTo>
                          <a:pt x="0" y="10728"/>
                        </a:lnTo>
                        <a:lnTo>
                          <a:pt x="7999" y="10735"/>
                        </a:lnTo>
                        <a:lnTo>
                          <a:pt x="7999" y="0"/>
                        </a:lnTo>
                        <a:lnTo>
                          <a:pt x="7757" y="0"/>
                        </a:lnTo>
                        <a:lnTo>
                          <a:pt x="7757" y="5361"/>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 name="Freeform 9">
                    <a:extLst>
                      <a:ext uri="{FF2B5EF4-FFF2-40B4-BE49-F238E27FC236}">
                        <a16:creationId xmlns:a16="http://schemas.microsoft.com/office/drawing/2014/main" id="{CBD71D01-66E1-5E7F-3C3F-70AD9D2CA4E8}"/>
                      </a:ext>
                    </a:extLst>
                  </p:cNvPr>
                  <p:cNvSpPr>
                    <a:spLocks/>
                  </p:cNvSpPr>
                  <p:nvPr/>
                </p:nvSpPr>
                <p:spPr bwMode="auto">
                  <a:xfrm>
                    <a:off x="3013" y="4011"/>
                    <a:ext cx="290" cy="492"/>
                  </a:xfrm>
                  <a:custGeom>
                    <a:avLst/>
                    <a:gdLst>
                      <a:gd name="T0" fmla="*/ 0 w 870"/>
                      <a:gd name="T1" fmla="*/ 0 h 1475"/>
                      <a:gd name="T2" fmla="*/ 0 w 870"/>
                      <a:gd name="T3" fmla="*/ 1475 h 1475"/>
                      <a:gd name="T4" fmla="*/ 433 w 870"/>
                      <a:gd name="T5" fmla="*/ 1002 h 1475"/>
                      <a:gd name="T6" fmla="*/ 870 w 870"/>
                      <a:gd name="T7" fmla="*/ 1475 h 1475"/>
                      <a:gd name="T8" fmla="*/ 870 w 870"/>
                      <a:gd name="T9" fmla="*/ 0 h 1475"/>
                      <a:gd name="T10" fmla="*/ 0 w 870"/>
                      <a:gd name="T11" fmla="*/ 0 h 1475"/>
                    </a:gdLst>
                    <a:ahLst/>
                    <a:cxnLst>
                      <a:cxn ang="0">
                        <a:pos x="T0" y="T1"/>
                      </a:cxn>
                      <a:cxn ang="0">
                        <a:pos x="T2" y="T3"/>
                      </a:cxn>
                      <a:cxn ang="0">
                        <a:pos x="T4" y="T5"/>
                      </a:cxn>
                      <a:cxn ang="0">
                        <a:pos x="T6" y="T7"/>
                      </a:cxn>
                      <a:cxn ang="0">
                        <a:pos x="T8" y="T9"/>
                      </a:cxn>
                      <a:cxn ang="0">
                        <a:pos x="T10" y="T11"/>
                      </a:cxn>
                    </a:cxnLst>
                    <a:rect l="0" t="0" r="r" b="b"/>
                    <a:pathLst>
                      <a:path w="870" h="1475">
                        <a:moveTo>
                          <a:pt x="0" y="0"/>
                        </a:moveTo>
                        <a:lnTo>
                          <a:pt x="0" y="1475"/>
                        </a:lnTo>
                        <a:lnTo>
                          <a:pt x="433" y="1002"/>
                        </a:lnTo>
                        <a:lnTo>
                          <a:pt x="870" y="1475"/>
                        </a:lnTo>
                        <a:lnTo>
                          <a:pt x="870"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 name="Freeform 10">
                    <a:extLst>
                      <a:ext uri="{FF2B5EF4-FFF2-40B4-BE49-F238E27FC236}">
                        <a16:creationId xmlns:a16="http://schemas.microsoft.com/office/drawing/2014/main" id="{68B96D93-22FF-18C5-038C-03E248986557}"/>
                      </a:ext>
                    </a:extLst>
                  </p:cNvPr>
                  <p:cNvSpPr>
                    <a:spLocks/>
                  </p:cNvSpPr>
                  <p:nvPr/>
                </p:nvSpPr>
                <p:spPr bwMode="auto">
                  <a:xfrm>
                    <a:off x="410" y="553"/>
                    <a:ext cx="2483" cy="3623"/>
                  </a:xfrm>
                  <a:custGeom>
                    <a:avLst/>
                    <a:gdLst>
                      <a:gd name="T0" fmla="*/ 194 w 7451"/>
                      <a:gd name="T1" fmla="*/ 10367 h 10868"/>
                      <a:gd name="T2" fmla="*/ 5883 w 7451"/>
                      <a:gd name="T3" fmla="*/ 10360 h 10868"/>
                      <a:gd name="T4" fmla="*/ 5904 w 7451"/>
                      <a:gd name="T5" fmla="*/ 10367 h 10868"/>
                      <a:gd name="T6" fmla="*/ 6055 w 7451"/>
                      <a:gd name="T7" fmla="*/ 10374 h 10868"/>
                      <a:gd name="T8" fmla="*/ 6216 w 7451"/>
                      <a:gd name="T9" fmla="*/ 10395 h 10868"/>
                      <a:gd name="T10" fmla="*/ 6383 w 7451"/>
                      <a:gd name="T11" fmla="*/ 10419 h 10868"/>
                      <a:gd name="T12" fmla="*/ 6536 w 7451"/>
                      <a:gd name="T13" fmla="*/ 10461 h 10868"/>
                      <a:gd name="T14" fmla="*/ 6697 w 7451"/>
                      <a:gd name="T15" fmla="*/ 10509 h 10868"/>
                      <a:gd name="T16" fmla="*/ 6852 w 7451"/>
                      <a:gd name="T17" fmla="*/ 10566 h 10868"/>
                      <a:gd name="T18" fmla="*/ 7006 w 7451"/>
                      <a:gd name="T19" fmla="*/ 10625 h 10868"/>
                      <a:gd name="T20" fmla="*/ 7157 w 7451"/>
                      <a:gd name="T21" fmla="*/ 10698 h 10868"/>
                      <a:gd name="T22" fmla="*/ 7306 w 7451"/>
                      <a:gd name="T23" fmla="*/ 10785 h 10868"/>
                      <a:gd name="T24" fmla="*/ 7451 w 7451"/>
                      <a:gd name="T25" fmla="*/ 10868 h 10868"/>
                      <a:gd name="T26" fmla="*/ 7388 w 7451"/>
                      <a:gd name="T27" fmla="*/ 10868 h 10868"/>
                      <a:gd name="T28" fmla="*/ 6534 w 7451"/>
                      <a:gd name="T29" fmla="*/ 10750 h 10868"/>
                      <a:gd name="T30" fmla="*/ 5477 w 7451"/>
                      <a:gd name="T31" fmla="*/ 10659 h 10868"/>
                      <a:gd name="T32" fmla="*/ 4415 w 7451"/>
                      <a:gd name="T33" fmla="*/ 10614 h 10868"/>
                      <a:gd name="T34" fmla="*/ 0 w 7451"/>
                      <a:gd name="T35" fmla="*/ 10614 h 10868"/>
                      <a:gd name="T36" fmla="*/ 3 w 7451"/>
                      <a:gd name="T37" fmla="*/ 0 h 10868"/>
                      <a:gd name="T38" fmla="*/ 194 w 7451"/>
                      <a:gd name="T39" fmla="*/ 0 h 10868"/>
                      <a:gd name="T40" fmla="*/ 194 w 7451"/>
                      <a:gd name="T41" fmla="*/ 10367 h 10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451" h="10868">
                        <a:moveTo>
                          <a:pt x="194" y="10367"/>
                        </a:moveTo>
                        <a:lnTo>
                          <a:pt x="5883" y="10360"/>
                        </a:lnTo>
                        <a:lnTo>
                          <a:pt x="5904" y="10367"/>
                        </a:lnTo>
                        <a:lnTo>
                          <a:pt x="6055" y="10374"/>
                        </a:lnTo>
                        <a:lnTo>
                          <a:pt x="6216" y="10395"/>
                        </a:lnTo>
                        <a:lnTo>
                          <a:pt x="6383" y="10419"/>
                        </a:lnTo>
                        <a:lnTo>
                          <a:pt x="6536" y="10461"/>
                        </a:lnTo>
                        <a:lnTo>
                          <a:pt x="6697" y="10509"/>
                        </a:lnTo>
                        <a:lnTo>
                          <a:pt x="6852" y="10566"/>
                        </a:lnTo>
                        <a:lnTo>
                          <a:pt x="7006" y="10625"/>
                        </a:lnTo>
                        <a:lnTo>
                          <a:pt x="7157" y="10698"/>
                        </a:lnTo>
                        <a:lnTo>
                          <a:pt x="7306" y="10785"/>
                        </a:lnTo>
                        <a:lnTo>
                          <a:pt x="7451" y="10868"/>
                        </a:lnTo>
                        <a:lnTo>
                          <a:pt x="7388" y="10868"/>
                        </a:lnTo>
                        <a:lnTo>
                          <a:pt x="6534" y="10750"/>
                        </a:lnTo>
                        <a:lnTo>
                          <a:pt x="5477" y="10659"/>
                        </a:lnTo>
                        <a:lnTo>
                          <a:pt x="4415" y="10614"/>
                        </a:lnTo>
                        <a:lnTo>
                          <a:pt x="0" y="10614"/>
                        </a:lnTo>
                        <a:lnTo>
                          <a:pt x="3" y="0"/>
                        </a:lnTo>
                        <a:lnTo>
                          <a:pt x="194" y="0"/>
                        </a:lnTo>
                        <a:lnTo>
                          <a:pt x="194" y="10367"/>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Freeform 11">
                    <a:extLst>
                      <a:ext uri="{FF2B5EF4-FFF2-40B4-BE49-F238E27FC236}">
                        <a16:creationId xmlns:a16="http://schemas.microsoft.com/office/drawing/2014/main" id="{09754C1C-A702-C76A-0842-2AF71B3E967A}"/>
                      </a:ext>
                    </a:extLst>
                  </p:cNvPr>
                  <p:cNvSpPr>
                    <a:spLocks/>
                  </p:cNvSpPr>
                  <p:nvPr/>
                </p:nvSpPr>
                <p:spPr bwMode="auto">
                  <a:xfrm>
                    <a:off x="2880" y="540"/>
                    <a:ext cx="2596" cy="3638"/>
                  </a:xfrm>
                  <a:custGeom>
                    <a:avLst/>
                    <a:gdLst>
                      <a:gd name="T0" fmla="*/ 7545 w 7787"/>
                      <a:gd name="T1" fmla="*/ 5612 h 10913"/>
                      <a:gd name="T2" fmla="*/ 7418 w 7787"/>
                      <a:gd name="T3" fmla="*/ 7620 h 10913"/>
                      <a:gd name="T4" fmla="*/ 7205 w 7787"/>
                      <a:gd name="T5" fmla="*/ 10193 h 10913"/>
                      <a:gd name="T6" fmla="*/ 6633 w 7787"/>
                      <a:gd name="T7" fmla="*/ 10255 h 10913"/>
                      <a:gd name="T8" fmla="*/ 5986 w 7787"/>
                      <a:gd name="T9" fmla="*/ 10325 h 10913"/>
                      <a:gd name="T10" fmla="*/ 5356 w 7787"/>
                      <a:gd name="T11" fmla="*/ 10377 h 10913"/>
                      <a:gd name="T12" fmla="*/ 4708 w 7787"/>
                      <a:gd name="T13" fmla="*/ 10398 h 10913"/>
                      <a:gd name="T14" fmla="*/ 4063 w 7787"/>
                      <a:gd name="T15" fmla="*/ 10398 h 10913"/>
                      <a:gd name="T16" fmla="*/ 3421 w 7787"/>
                      <a:gd name="T17" fmla="*/ 10366 h 10913"/>
                      <a:gd name="T18" fmla="*/ 2788 w 7787"/>
                      <a:gd name="T19" fmla="*/ 10353 h 10913"/>
                      <a:gd name="T20" fmla="*/ 2401 w 7787"/>
                      <a:gd name="T21" fmla="*/ 10346 h 10913"/>
                      <a:gd name="T22" fmla="*/ 2025 w 7787"/>
                      <a:gd name="T23" fmla="*/ 10398 h 10913"/>
                      <a:gd name="T24" fmla="*/ 1650 w 7787"/>
                      <a:gd name="T25" fmla="*/ 10433 h 10913"/>
                      <a:gd name="T26" fmla="*/ 1281 w 7787"/>
                      <a:gd name="T27" fmla="*/ 10506 h 10913"/>
                      <a:gd name="T28" fmla="*/ 914 w 7787"/>
                      <a:gd name="T29" fmla="*/ 10597 h 10913"/>
                      <a:gd name="T30" fmla="*/ 551 w 7787"/>
                      <a:gd name="T31" fmla="*/ 10708 h 10913"/>
                      <a:gd name="T32" fmla="*/ 190 w 7787"/>
                      <a:gd name="T33" fmla="*/ 10837 h 10913"/>
                      <a:gd name="T34" fmla="*/ 0 w 7787"/>
                      <a:gd name="T35" fmla="*/ 10913 h 10913"/>
                      <a:gd name="T36" fmla="*/ 848 w 7787"/>
                      <a:gd name="T37" fmla="*/ 10777 h 10913"/>
                      <a:gd name="T38" fmla="*/ 1901 w 7787"/>
                      <a:gd name="T39" fmla="*/ 10677 h 10913"/>
                      <a:gd name="T40" fmla="*/ 2967 w 7787"/>
                      <a:gd name="T41" fmla="*/ 10652 h 10913"/>
                      <a:gd name="T42" fmla="*/ 3597 w 7787"/>
                      <a:gd name="T43" fmla="*/ 10673 h 10913"/>
                      <a:gd name="T44" fmla="*/ 4232 w 7787"/>
                      <a:gd name="T45" fmla="*/ 10677 h 10913"/>
                      <a:gd name="T46" fmla="*/ 4883 w 7787"/>
                      <a:gd name="T47" fmla="*/ 10686 h 10913"/>
                      <a:gd name="T48" fmla="*/ 5525 w 7787"/>
                      <a:gd name="T49" fmla="*/ 10663 h 10913"/>
                      <a:gd name="T50" fmla="*/ 6155 w 7787"/>
                      <a:gd name="T51" fmla="*/ 10611 h 10913"/>
                      <a:gd name="T52" fmla="*/ 6806 w 7787"/>
                      <a:gd name="T53" fmla="*/ 10558 h 10913"/>
                      <a:gd name="T54" fmla="*/ 7382 w 7787"/>
                      <a:gd name="T55" fmla="*/ 10488 h 10913"/>
                      <a:gd name="T56" fmla="*/ 7448 w 7787"/>
                      <a:gd name="T57" fmla="*/ 10193 h 10913"/>
                      <a:gd name="T58" fmla="*/ 7656 w 7787"/>
                      <a:gd name="T59" fmla="*/ 7627 h 10913"/>
                      <a:gd name="T60" fmla="*/ 7787 w 7787"/>
                      <a:gd name="T61" fmla="*/ 5615 h 10913"/>
                      <a:gd name="T62" fmla="*/ 7787 w 7787"/>
                      <a:gd name="T63" fmla="*/ 45 h 10913"/>
                      <a:gd name="T64" fmla="*/ 7542 w 7787"/>
                      <a:gd name="T65" fmla="*/ 0 h 10913"/>
                      <a:gd name="T66" fmla="*/ 7545 w 7787"/>
                      <a:gd name="T67" fmla="*/ 5612 h 10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787" h="10913">
                        <a:moveTo>
                          <a:pt x="7545" y="5612"/>
                        </a:moveTo>
                        <a:lnTo>
                          <a:pt x="7418" y="7620"/>
                        </a:lnTo>
                        <a:lnTo>
                          <a:pt x="7205" y="10193"/>
                        </a:lnTo>
                        <a:lnTo>
                          <a:pt x="6633" y="10255"/>
                        </a:lnTo>
                        <a:lnTo>
                          <a:pt x="5986" y="10325"/>
                        </a:lnTo>
                        <a:lnTo>
                          <a:pt x="5356" y="10377"/>
                        </a:lnTo>
                        <a:lnTo>
                          <a:pt x="4708" y="10398"/>
                        </a:lnTo>
                        <a:lnTo>
                          <a:pt x="4063" y="10398"/>
                        </a:lnTo>
                        <a:lnTo>
                          <a:pt x="3421" y="10366"/>
                        </a:lnTo>
                        <a:lnTo>
                          <a:pt x="2788" y="10353"/>
                        </a:lnTo>
                        <a:lnTo>
                          <a:pt x="2401" y="10346"/>
                        </a:lnTo>
                        <a:lnTo>
                          <a:pt x="2025" y="10398"/>
                        </a:lnTo>
                        <a:lnTo>
                          <a:pt x="1650" y="10433"/>
                        </a:lnTo>
                        <a:lnTo>
                          <a:pt x="1281" y="10506"/>
                        </a:lnTo>
                        <a:lnTo>
                          <a:pt x="914" y="10597"/>
                        </a:lnTo>
                        <a:lnTo>
                          <a:pt x="551" y="10708"/>
                        </a:lnTo>
                        <a:lnTo>
                          <a:pt x="190" y="10837"/>
                        </a:lnTo>
                        <a:lnTo>
                          <a:pt x="0" y="10913"/>
                        </a:lnTo>
                        <a:lnTo>
                          <a:pt x="848" y="10777"/>
                        </a:lnTo>
                        <a:lnTo>
                          <a:pt x="1901" y="10677"/>
                        </a:lnTo>
                        <a:lnTo>
                          <a:pt x="2967" y="10652"/>
                        </a:lnTo>
                        <a:lnTo>
                          <a:pt x="3597" y="10673"/>
                        </a:lnTo>
                        <a:lnTo>
                          <a:pt x="4232" y="10677"/>
                        </a:lnTo>
                        <a:lnTo>
                          <a:pt x="4883" y="10686"/>
                        </a:lnTo>
                        <a:lnTo>
                          <a:pt x="5525" y="10663"/>
                        </a:lnTo>
                        <a:lnTo>
                          <a:pt x="6155" y="10611"/>
                        </a:lnTo>
                        <a:lnTo>
                          <a:pt x="6806" y="10558"/>
                        </a:lnTo>
                        <a:lnTo>
                          <a:pt x="7382" y="10488"/>
                        </a:lnTo>
                        <a:lnTo>
                          <a:pt x="7448" y="10193"/>
                        </a:lnTo>
                        <a:lnTo>
                          <a:pt x="7656" y="7627"/>
                        </a:lnTo>
                        <a:lnTo>
                          <a:pt x="7787" y="5615"/>
                        </a:lnTo>
                        <a:lnTo>
                          <a:pt x="7787" y="45"/>
                        </a:lnTo>
                        <a:lnTo>
                          <a:pt x="7542" y="0"/>
                        </a:lnTo>
                        <a:lnTo>
                          <a:pt x="7545" y="5612"/>
                        </a:lnTo>
                        <a:close/>
                      </a:path>
                    </a:pathLst>
                  </a:custGeom>
                  <a:solidFill>
                    <a:srgbClr val="FF7F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 name="Freeform 12">
                    <a:extLst>
                      <a:ext uri="{FF2B5EF4-FFF2-40B4-BE49-F238E27FC236}">
                        <a16:creationId xmlns:a16="http://schemas.microsoft.com/office/drawing/2014/main" id="{FE3FC12B-5F4A-BA96-4821-02E45ACED08E}"/>
                      </a:ext>
                    </a:extLst>
                  </p:cNvPr>
                  <p:cNvSpPr>
                    <a:spLocks/>
                  </p:cNvSpPr>
                  <p:nvPr/>
                </p:nvSpPr>
                <p:spPr bwMode="auto">
                  <a:xfrm>
                    <a:off x="328" y="647"/>
                    <a:ext cx="2572" cy="3555"/>
                  </a:xfrm>
                  <a:custGeom>
                    <a:avLst/>
                    <a:gdLst>
                      <a:gd name="T0" fmla="*/ 248 w 7717"/>
                      <a:gd name="T1" fmla="*/ 3 h 10665"/>
                      <a:gd name="T2" fmla="*/ 0 w 7717"/>
                      <a:gd name="T3" fmla="*/ 0 h 10665"/>
                      <a:gd name="T4" fmla="*/ 6 w 7717"/>
                      <a:gd name="T5" fmla="*/ 10665 h 10665"/>
                      <a:gd name="T6" fmla="*/ 7717 w 7717"/>
                      <a:gd name="T7" fmla="*/ 10658 h 10665"/>
                      <a:gd name="T8" fmla="*/ 7717 w 7717"/>
                      <a:gd name="T9" fmla="*/ 10585 h 10665"/>
                      <a:gd name="T10" fmla="*/ 7629 w 7717"/>
                      <a:gd name="T11" fmla="*/ 10585 h 10665"/>
                      <a:gd name="T12" fmla="*/ 6779 w 7717"/>
                      <a:gd name="T13" fmla="*/ 10467 h 10665"/>
                      <a:gd name="T14" fmla="*/ 5722 w 7717"/>
                      <a:gd name="T15" fmla="*/ 10365 h 10665"/>
                      <a:gd name="T16" fmla="*/ 4654 w 7717"/>
                      <a:gd name="T17" fmla="*/ 10342 h 10665"/>
                      <a:gd name="T18" fmla="*/ 245 w 7717"/>
                      <a:gd name="T19" fmla="*/ 10324 h 10665"/>
                      <a:gd name="T20" fmla="*/ 248 w 7717"/>
                      <a:gd name="T21" fmla="*/ 3 h 10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17" h="10665">
                        <a:moveTo>
                          <a:pt x="248" y="3"/>
                        </a:moveTo>
                        <a:lnTo>
                          <a:pt x="0" y="0"/>
                        </a:lnTo>
                        <a:lnTo>
                          <a:pt x="6" y="10665"/>
                        </a:lnTo>
                        <a:lnTo>
                          <a:pt x="7717" y="10658"/>
                        </a:lnTo>
                        <a:lnTo>
                          <a:pt x="7717" y="10585"/>
                        </a:lnTo>
                        <a:lnTo>
                          <a:pt x="7629" y="10585"/>
                        </a:lnTo>
                        <a:lnTo>
                          <a:pt x="6779" y="10467"/>
                        </a:lnTo>
                        <a:lnTo>
                          <a:pt x="5722" y="10365"/>
                        </a:lnTo>
                        <a:lnTo>
                          <a:pt x="4654" y="10342"/>
                        </a:lnTo>
                        <a:lnTo>
                          <a:pt x="245" y="10324"/>
                        </a:lnTo>
                        <a:lnTo>
                          <a:pt x="248" y="3"/>
                        </a:lnTo>
                        <a:close/>
                      </a:path>
                    </a:pathLst>
                  </a:custGeom>
                  <a:solidFill>
                    <a:srgbClr val="000000"/>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nvGrpSpPr>
                  <p:cNvPr id="36" name="Group 13">
                    <a:extLst>
                      <a:ext uri="{FF2B5EF4-FFF2-40B4-BE49-F238E27FC236}">
                        <a16:creationId xmlns:a16="http://schemas.microsoft.com/office/drawing/2014/main" id="{890C5AE0-0D67-EE7A-5440-33360599605F}"/>
                      </a:ext>
                    </a:extLst>
                  </p:cNvPr>
                  <p:cNvGrpSpPr>
                    <a:grpSpLocks/>
                  </p:cNvGrpSpPr>
                  <p:nvPr/>
                </p:nvGrpSpPr>
                <p:grpSpPr bwMode="auto">
                  <a:xfrm>
                    <a:off x="469" y="481"/>
                    <a:ext cx="4931" cy="3697"/>
                    <a:chOff x="451" y="481"/>
                    <a:chExt cx="4931" cy="3697"/>
                  </a:xfrm>
                </p:grpSpPr>
                <p:sp>
                  <p:nvSpPr>
                    <p:cNvPr id="37" name="Freeform 14">
                      <a:extLst>
                        <a:ext uri="{FF2B5EF4-FFF2-40B4-BE49-F238E27FC236}">
                          <a16:creationId xmlns:a16="http://schemas.microsoft.com/office/drawing/2014/main" id="{641D41EF-8BF8-8166-F094-FB8740F86F0A}"/>
                        </a:ext>
                      </a:extLst>
                    </p:cNvPr>
                    <p:cNvSpPr>
                      <a:spLocks/>
                    </p:cNvSpPr>
                    <p:nvPr/>
                  </p:nvSpPr>
                  <p:spPr bwMode="auto">
                    <a:xfrm>
                      <a:off x="451" y="481"/>
                      <a:ext cx="4931" cy="3697"/>
                    </a:xfrm>
                    <a:custGeom>
                      <a:avLst/>
                      <a:gdLst>
                        <a:gd name="T0" fmla="*/ 5416 w 14793"/>
                        <a:gd name="T1" fmla="*/ 7 h 11090"/>
                        <a:gd name="T2" fmla="*/ 5476 w 14793"/>
                        <a:gd name="T3" fmla="*/ 7 h 11090"/>
                        <a:gd name="T4" fmla="*/ 5661 w 14793"/>
                        <a:gd name="T5" fmla="*/ 0 h 11090"/>
                        <a:gd name="T6" fmla="*/ 5846 w 14793"/>
                        <a:gd name="T7" fmla="*/ 7 h 11090"/>
                        <a:gd name="T8" fmla="*/ 6028 w 14793"/>
                        <a:gd name="T9" fmla="*/ 21 h 11090"/>
                        <a:gd name="T10" fmla="*/ 6213 w 14793"/>
                        <a:gd name="T11" fmla="*/ 44 h 11090"/>
                        <a:gd name="T12" fmla="*/ 6394 w 14793"/>
                        <a:gd name="T13" fmla="*/ 83 h 11090"/>
                        <a:gd name="T14" fmla="*/ 6570 w 14793"/>
                        <a:gd name="T15" fmla="*/ 135 h 11090"/>
                        <a:gd name="T16" fmla="*/ 6751 w 14793"/>
                        <a:gd name="T17" fmla="*/ 190 h 11090"/>
                        <a:gd name="T18" fmla="*/ 6924 w 14793"/>
                        <a:gd name="T19" fmla="*/ 250 h 11090"/>
                        <a:gd name="T20" fmla="*/ 7099 w 14793"/>
                        <a:gd name="T21" fmla="*/ 334 h 11090"/>
                        <a:gd name="T22" fmla="*/ 7266 w 14793"/>
                        <a:gd name="T23" fmla="*/ 421 h 11090"/>
                        <a:gd name="T24" fmla="*/ 7432 w 14793"/>
                        <a:gd name="T25" fmla="*/ 334 h 11090"/>
                        <a:gd name="T26" fmla="*/ 7605 w 14793"/>
                        <a:gd name="T27" fmla="*/ 250 h 11090"/>
                        <a:gd name="T28" fmla="*/ 7774 w 14793"/>
                        <a:gd name="T29" fmla="*/ 190 h 11090"/>
                        <a:gd name="T30" fmla="*/ 7953 w 14793"/>
                        <a:gd name="T31" fmla="*/ 135 h 11090"/>
                        <a:gd name="T32" fmla="*/ 8129 w 14793"/>
                        <a:gd name="T33" fmla="*/ 83 h 11090"/>
                        <a:gd name="T34" fmla="*/ 8314 w 14793"/>
                        <a:gd name="T35" fmla="*/ 44 h 11090"/>
                        <a:gd name="T36" fmla="*/ 8499 w 14793"/>
                        <a:gd name="T37" fmla="*/ 21 h 11090"/>
                        <a:gd name="T38" fmla="*/ 8674 w 14793"/>
                        <a:gd name="T39" fmla="*/ 7 h 11090"/>
                        <a:gd name="T40" fmla="*/ 8864 w 14793"/>
                        <a:gd name="T41" fmla="*/ 0 h 11090"/>
                        <a:gd name="T42" fmla="*/ 9049 w 14793"/>
                        <a:gd name="T43" fmla="*/ 7 h 11090"/>
                        <a:gd name="T44" fmla="*/ 9107 w 14793"/>
                        <a:gd name="T45" fmla="*/ 7 h 11090"/>
                        <a:gd name="T46" fmla="*/ 9107 w 14793"/>
                        <a:gd name="T47" fmla="*/ 0 h 11090"/>
                        <a:gd name="T48" fmla="*/ 14793 w 14793"/>
                        <a:gd name="T49" fmla="*/ 0 h 11090"/>
                        <a:gd name="T50" fmla="*/ 14793 w 14793"/>
                        <a:gd name="T51" fmla="*/ 5792 h 11090"/>
                        <a:gd name="T52" fmla="*/ 14666 w 14793"/>
                        <a:gd name="T53" fmla="*/ 7804 h 11090"/>
                        <a:gd name="T54" fmla="*/ 14453 w 14793"/>
                        <a:gd name="T55" fmla="*/ 10370 h 11090"/>
                        <a:gd name="T56" fmla="*/ 14453 w 14793"/>
                        <a:gd name="T57" fmla="*/ 10363 h 11090"/>
                        <a:gd name="T58" fmla="*/ 13881 w 14793"/>
                        <a:gd name="T59" fmla="*/ 10432 h 11090"/>
                        <a:gd name="T60" fmla="*/ 13243 w 14793"/>
                        <a:gd name="T61" fmla="*/ 10495 h 11090"/>
                        <a:gd name="T62" fmla="*/ 12604 w 14793"/>
                        <a:gd name="T63" fmla="*/ 10537 h 11090"/>
                        <a:gd name="T64" fmla="*/ 11956 w 14793"/>
                        <a:gd name="T65" fmla="*/ 10564 h 11090"/>
                        <a:gd name="T66" fmla="*/ 11314 w 14793"/>
                        <a:gd name="T67" fmla="*/ 10564 h 11090"/>
                        <a:gd name="T68" fmla="*/ 10669 w 14793"/>
                        <a:gd name="T69" fmla="*/ 10554 h 11090"/>
                        <a:gd name="T70" fmla="*/ 10028 w 14793"/>
                        <a:gd name="T71" fmla="*/ 10519 h 11090"/>
                        <a:gd name="T72" fmla="*/ 9649 w 14793"/>
                        <a:gd name="T73" fmla="*/ 10530 h 11090"/>
                        <a:gd name="T74" fmla="*/ 9273 w 14793"/>
                        <a:gd name="T75" fmla="*/ 10564 h 11090"/>
                        <a:gd name="T76" fmla="*/ 8898 w 14793"/>
                        <a:gd name="T77" fmla="*/ 10614 h 11090"/>
                        <a:gd name="T78" fmla="*/ 8529 w 14793"/>
                        <a:gd name="T79" fmla="*/ 10690 h 11090"/>
                        <a:gd name="T80" fmla="*/ 8162 w 14793"/>
                        <a:gd name="T81" fmla="*/ 10770 h 11090"/>
                        <a:gd name="T82" fmla="*/ 7805 w 14793"/>
                        <a:gd name="T83" fmla="*/ 10881 h 11090"/>
                        <a:gd name="T84" fmla="*/ 7438 w 14793"/>
                        <a:gd name="T85" fmla="*/ 11014 h 11090"/>
                        <a:gd name="T86" fmla="*/ 7248 w 14793"/>
                        <a:gd name="T87" fmla="*/ 11090 h 11090"/>
                        <a:gd name="T88" fmla="*/ 7112 w 14793"/>
                        <a:gd name="T89" fmla="*/ 11000 h 11090"/>
                        <a:gd name="T90" fmla="*/ 6960 w 14793"/>
                        <a:gd name="T91" fmla="*/ 10913 h 11090"/>
                        <a:gd name="T92" fmla="*/ 6812 w 14793"/>
                        <a:gd name="T93" fmla="*/ 10840 h 11090"/>
                        <a:gd name="T94" fmla="*/ 6658 w 14793"/>
                        <a:gd name="T95" fmla="*/ 10788 h 11090"/>
                        <a:gd name="T96" fmla="*/ 6503 w 14793"/>
                        <a:gd name="T97" fmla="*/ 10724 h 11090"/>
                        <a:gd name="T98" fmla="*/ 6348 w 14793"/>
                        <a:gd name="T99" fmla="*/ 10676 h 11090"/>
                        <a:gd name="T100" fmla="*/ 6189 w 14793"/>
                        <a:gd name="T101" fmla="*/ 10644 h 11090"/>
                        <a:gd name="T102" fmla="*/ 6022 w 14793"/>
                        <a:gd name="T103" fmla="*/ 10607 h 11090"/>
                        <a:gd name="T104" fmla="*/ 5861 w 14793"/>
                        <a:gd name="T105" fmla="*/ 10585 h 11090"/>
                        <a:gd name="T106" fmla="*/ 5710 w 14793"/>
                        <a:gd name="T107" fmla="*/ 10575 h 11090"/>
                        <a:gd name="T108" fmla="*/ 5689 w 14793"/>
                        <a:gd name="T109" fmla="*/ 10575 h 11090"/>
                        <a:gd name="T110" fmla="*/ 0 w 14793"/>
                        <a:gd name="T111" fmla="*/ 10585 h 11090"/>
                        <a:gd name="T112" fmla="*/ 0 w 14793"/>
                        <a:gd name="T113" fmla="*/ 0 h 11090"/>
                        <a:gd name="T114" fmla="*/ 5458 w 14793"/>
                        <a:gd name="T115" fmla="*/ 7 h 11090"/>
                        <a:gd name="T116" fmla="*/ 5416 w 14793"/>
                        <a:gd name="T117" fmla="*/ 7 h 1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4793" h="11090">
                          <a:moveTo>
                            <a:pt x="5416" y="7"/>
                          </a:moveTo>
                          <a:lnTo>
                            <a:pt x="5476" y="7"/>
                          </a:lnTo>
                          <a:lnTo>
                            <a:pt x="5661" y="0"/>
                          </a:lnTo>
                          <a:lnTo>
                            <a:pt x="5846" y="7"/>
                          </a:lnTo>
                          <a:lnTo>
                            <a:pt x="6028" y="21"/>
                          </a:lnTo>
                          <a:lnTo>
                            <a:pt x="6213" y="44"/>
                          </a:lnTo>
                          <a:lnTo>
                            <a:pt x="6394" y="83"/>
                          </a:lnTo>
                          <a:lnTo>
                            <a:pt x="6570" y="135"/>
                          </a:lnTo>
                          <a:lnTo>
                            <a:pt x="6751" y="190"/>
                          </a:lnTo>
                          <a:lnTo>
                            <a:pt x="6924" y="250"/>
                          </a:lnTo>
                          <a:lnTo>
                            <a:pt x="7099" y="334"/>
                          </a:lnTo>
                          <a:lnTo>
                            <a:pt x="7266" y="421"/>
                          </a:lnTo>
                          <a:lnTo>
                            <a:pt x="7432" y="334"/>
                          </a:lnTo>
                          <a:lnTo>
                            <a:pt x="7605" y="250"/>
                          </a:lnTo>
                          <a:lnTo>
                            <a:pt x="7774" y="190"/>
                          </a:lnTo>
                          <a:lnTo>
                            <a:pt x="7953" y="135"/>
                          </a:lnTo>
                          <a:lnTo>
                            <a:pt x="8129" y="83"/>
                          </a:lnTo>
                          <a:lnTo>
                            <a:pt x="8314" y="44"/>
                          </a:lnTo>
                          <a:lnTo>
                            <a:pt x="8499" y="21"/>
                          </a:lnTo>
                          <a:lnTo>
                            <a:pt x="8674" y="7"/>
                          </a:lnTo>
                          <a:lnTo>
                            <a:pt x="8864" y="0"/>
                          </a:lnTo>
                          <a:lnTo>
                            <a:pt x="9049" y="7"/>
                          </a:lnTo>
                          <a:lnTo>
                            <a:pt x="9107" y="7"/>
                          </a:lnTo>
                          <a:lnTo>
                            <a:pt x="9107" y="0"/>
                          </a:lnTo>
                          <a:lnTo>
                            <a:pt x="14793" y="0"/>
                          </a:lnTo>
                          <a:lnTo>
                            <a:pt x="14793" y="5792"/>
                          </a:lnTo>
                          <a:lnTo>
                            <a:pt x="14666" y="7804"/>
                          </a:lnTo>
                          <a:lnTo>
                            <a:pt x="14453" y="10370"/>
                          </a:lnTo>
                          <a:lnTo>
                            <a:pt x="14453" y="10363"/>
                          </a:lnTo>
                          <a:lnTo>
                            <a:pt x="13881" y="10432"/>
                          </a:lnTo>
                          <a:lnTo>
                            <a:pt x="13243" y="10495"/>
                          </a:lnTo>
                          <a:lnTo>
                            <a:pt x="12604" y="10537"/>
                          </a:lnTo>
                          <a:lnTo>
                            <a:pt x="11956" y="10564"/>
                          </a:lnTo>
                          <a:lnTo>
                            <a:pt x="11314" y="10564"/>
                          </a:lnTo>
                          <a:lnTo>
                            <a:pt x="10669" y="10554"/>
                          </a:lnTo>
                          <a:lnTo>
                            <a:pt x="10028" y="10519"/>
                          </a:lnTo>
                          <a:lnTo>
                            <a:pt x="9649" y="10530"/>
                          </a:lnTo>
                          <a:lnTo>
                            <a:pt x="9273" y="10564"/>
                          </a:lnTo>
                          <a:lnTo>
                            <a:pt x="8898" y="10614"/>
                          </a:lnTo>
                          <a:lnTo>
                            <a:pt x="8529" y="10690"/>
                          </a:lnTo>
                          <a:lnTo>
                            <a:pt x="8162" y="10770"/>
                          </a:lnTo>
                          <a:lnTo>
                            <a:pt x="7805" y="10881"/>
                          </a:lnTo>
                          <a:lnTo>
                            <a:pt x="7438" y="11014"/>
                          </a:lnTo>
                          <a:lnTo>
                            <a:pt x="7248" y="11090"/>
                          </a:lnTo>
                          <a:lnTo>
                            <a:pt x="7112" y="11000"/>
                          </a:lnTo>
                          <a:lnTo>
                            <a:pt x="6960" y="10913"/>
                          </a:lnTo>
                          <a:lnTo>
                            <a:pt x="6812" y="10840"/>
                          </a:lnTo>
                          <a:lnTo>
                            <a:pt x="6658" y="10788"/>
                          </a:lnTo>
                          <a:lnTo>
                            <a:pt x="6503" y="10724"/>
                          </a:lnTo>
                          <a:lnTo>
                            <a:pt x="6348" y="10676"/>
                          </a:lnTo>
                          <a:lnTo>
                            <a:pt x="6189" y="10644"/>
                          </a:lnTo>
                          <a:lnTo>
                            <a:pt x="6022" y="10607"/>
                          </a:lnTo>
                          <a:lnTo>
                            <a:pt x="5861" y="10585"/>
                          </a:lnTo>
                          <a:lnTo>
                            <a:pt x="5710" y="10575"/>
                          </a:lnTo>
                          <a:lnTo>
                            <a:pt x="5689" y="10575"/>
                          </a:lnTo>
                          <a:lnTo>
                            <a:pt x="0" y="10585"/>
                          </a:lnTo>
                          <a:lnTo>
                            <a:pt x="0" y="0"/>
                          </a:lnTo>
                          <a:lnTo>
                            <a:pt x="5458" y="7"/>
                          </a:lnTo>
                          <a:lnTo>
                            <a:pt x="5416" y="7"/>
                          </a:lnTo>
                          <a:close/>
                        </a:path>
                      </a:pathLst>
                    </a:custGeom>
                    <a:solidFill>
                      <a:srgbClr val="FFFFFF"/>
                    </a:solidFill>
                    <a:ln w="0">
                      <a:solidFill>
                        <a:srgbClr val="000000"/>
                      </a:solidFill>
                      <a:prstDash val="solid"/>
                      <a:round/>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Line 15">
                      <a:extLst>
                        <a:ext uri="{FF2B5EF4-FFF2-40B4-BE49-F238E27FC236}">
                          <a16:creationId xmlns:a16="http://schemas.microsoft.com/office/drawing/2014/main" id="{2CAC77BE-8F16-F7EA-66C6-2F928B3478AC}"/>
                        </a:ext>
                      </a:extLst>
                    </p:cNvPr>
                    <p:cNvSpPr>
                      <a:spLocks noChangeShapeType="1"/>
                    </p:cNvSpPr>
                    <p:nvPr/>
                  </p:nvSpPr>
                  <p:spPr bwMode="auto">
                    <a:xfrm flipV="1">
                      <a:off x="2868" y="3936"/>
                      <a:ext cx="0" cy="24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grpSp>
            <p:sp>
              <p:nvSpPr>
                <p:cNvPr id="30" name="Line 16">
                  <a:extLst>
                    <a:ext uri="{FF2B5EF4-FFF2-40B4-BE49-F238E27FC236}">
                      <a16:creationId xmlns:a16="http://schemas.microsoft.com/office/drawing/2014/main" id="{3EDBECE1-C3E1-E21B-2F8B-EFAE1A97625E}"/>
                    </a:ext>
                  </a:extLst>
                </p:cNvPr>
                <p:cNvSpPr>
                  <a:spLocks noChangeShapeType="1"/>
                </p:cNvSpPr>
                <p:nvPr/>
              </p:nvSpPr>
              <p:spPr bwMode="auto">
                <a:xfrm>
                  <a:off x="2891" y="624"/>
                  <a:ext cx="0" cy="14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8" name="Text Box 17">
                <a:extLst>
                  <a:ext uri="{FF2B5EF4-FFF2-40B4-BE49-F238E27FC236}">
                    <a16:creationId xmlns:a16="http://schemas.microsoft.com/office/drawing/2014/main" id="{35F8DDBD-3E4D-992F-CDD9-2F23A67865B5}"/>
                  </a:ext>
                </a:extLst>
              </p:cNvPr>
              <p:cNvSpPr txBox="1">
                <a:spLocks noChangeArrowheads="1"/>
              </p:cNvSpPr>
              <p:nvPr/>
            </p:nvSpPr>
            <p:spPr bwMode="auto">
              <a:xfrm>
                <a:off x="662" y="1101"/>
                <a:ext cx="4426" cy="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a:ln>
                    <a:noFill/>
                  </a:ln>
                  <a:solidFill>
                    <a:srgbClr val="000000"/>
                  </a:solidFill>
                  <a:effectLst/>
                  <a:uLnTx/>
                  <a:uFillTx/>
                  <a:latin typeface="Arial" panose="020B0604020202020204" pitchFamily="34" charset="0"/>
                  <a:ea typeface="+mn-ea"/>
                  <a:cs typeface="+mn-cs"/>
                </a:endParaRPr>
              </a:p>
            </p:txBody>
          </p:sp>
        </p:grpSp>
        <p:sp>
          <p:nvSpPr>
            <p:cNvPr id="26" name="Rectangle 18">
              <a:extLst>
                <a:ext uri="{FF2B5EF4-FFF2-40B4-BE49-F238E27FC236}">
                  <a16:creationId xmlns:a16="http://schemas.microsoft.com/office/drawing/2014/main" id="{52CF7C47-BDA6-AE76-95A1-A613A3F1B7E3}"/>
                </a:ext>
              </a:extLst>
            </p:cNvPr>
            <p:cNvSpPr>
              <a:spLocks noChangeArrowheads="1"/>
            </p:cNvSpPr>
            <p:nvPr/>
          </p:nvSpPr>
          <p:spPr bwMode="auto">
            <a:xfrm>
              <a:off x="143" y="90"/>
              <a:ext cx="3261" cy="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234950">
                <a:defRPr>
                  <a:solidFill>
                    <a:schemeClr val="tx1"/>
                  </a:solidFill>
                  <a:latin typeface="Arial" panose="020B0604020202020204" pitchFamily="34" charset="0"/>
                </a:defRPr>
              </a:lvl1pPr>
              <a:lvl2pPr defTabSz="234950">
                <a:defRPr>
                  <a:solidFill>
                    <a:schemeClr val="tx1"/>
                  </a:solidFill>
                  <a:latin typeface="Arial" panose="020B0604020202020204" pitchFamily="34" charset="0"/>
                </a:defRPr>
              </a:lvl2pPr>
              <a:lvl3pPr defTabSz="234950">
                <a:defRPr>
                  <a:solidFill>
                    <a:schemeClr val="tx1"/>
                  </a:solidFill>
                  <a:latin typeface="Arial" panose="020B0604020202020204" pitchFamily="34" charset="0"/>
                </a:defRPr>
              </a:lvl3pPr>
              <a:lvl4pPr defTabSz="234950">
                <a:defRPr>
                  <a:solidFill>
                    <a:schemeClr val="tx1"/>
                  </a:solidFill>
                  <a:latin typeface="Arial" panose="020B0604020202020204" pitchFamily="34" charset="0"/>
                </a:defRPr>
              </a:lvl4pPr>
              <a:lvl5pPr defTabSz="234950">
                <a:defRPr>
                  <a:solidFill>
                    <a:schemeClr val="tx1"/>
                  </a:solidFill>
                  <a:latin typeface="Arial" panose="020B0604020202020204" pitchFamily="34" charset="0"/>
                </a:defRPr>
              </a:lvl5pPr>
              <a:lvl6pPr defTabSz="234950" fontAlgn="base">
                <a:spcBef>
                  <a:spcPct val="0"/>
                </a:spcBef>
                <a:spcAft>
                  <a:spcPct val="0"/>
                </a:spcAft>
                <a:defRPr>
                  <a:solidFill>
                    <a:schemeClr val="tx1"/>
                  </a:solidFill>
                  <a:latin typeface="Arial" panose="020B0604020202020204" pitchFamily="34" charset="0"/>
                </a:defRPr>
              </a:lvl6pPr>
              <a:lvl7pPr defTabSz="234950" fontAlgn="base">
                <a:spcBef>
                  <a:spcPct val="0"/>
                </a:spcBef>
                <a:spcAft>
                  <a:spcPct val="0"/>
                </a:spcAft>
                <a:defRPr>
                  <a:solidFill>
                    <a:schemeClr val="tx1"/>
                  </a:solidFill>
                  <a:latin typeface="Arial" panose="020B0604020202020204" pitchFamily="34" charset="0"/>
                </a:defRPr>
              </a:lvl7pPr>
              <a:lvl8pPr defTabSz="234950" fontAlgn="base">
                <a:spcBef>
                  <a:spcPct val="0"/>
                </a:spcBef>
                <a:spcAft>
                  <a:spcPct val="0"/>
                </a:spcAft>
                <a:defRPr>
                  <a:solidFill>
                    <a:schemeClr val="tx1"/>
                  </a:solidFill>
                  <a:latin typeface="Arial" panose="020B0604020202020204" pitchFamily="34" charset="0"/>
                </a:defRPr>
              </a:lvl8pPr>
              <a:lvl9pPr defTabSz="234950" fontAlgn="base">
                <a:spcBef>
                  <a:spcPct val="0"/>
                </a:spcBef>
                <a:spcAft>
                  <a:spcPct val="0"/>
                </a:spcAft>
                <a:defRPr>
                  <a:solidFill>
                    <a:schemeClr val="tx1"/>
                  </a:solidFill>
                  <a:latin typeface="Arial" panose="020B0604020202020204" pitchFamily="34" charset="0"/>
                </a:defRPr>
              </a:lvl9pPr>
            </a:lstStyle>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333399"/>
                  </a:solidFill>
                  <a:effectLst/>
                  <a:uLnTx/>
                  <a:uFillTx/>
                  <a:latin typeface="Arial" panose="020B0604020202020204" pitchFamily="34" charset="0"/>
                  <a:ea typeface="+mn-ea"/>
                  <a:cs typeface="+mn-cs"/>
                </a:rPr>
                <a:t>Romans 10:17 </a:t>
              </a:r>
              <a:r>
                <a:rPr kumimoji="0" lang="en-US" altLang="en-US" sz="1800" b="0" i="0" u="none" strike="noStrike" kern="0" cap="none" spc="0" normalizeH="0" baseline="30000" noProof="0" dirty="0">
                  <a:ln>
                    <a:noFill/>
                  </a:ln>
                  <a:solidFill>
                    <a:srgbClr val="333399"/>
                  </a:solidFill>
                  <a:effectLst/>
                  <a:uLnTx/>
                  <a:uFillTx/>
                  <a:latin typeface="Arial" panose="020B0604020202020204" pitchFamily="34" charset="0"/>
                  <a:ea typeface="+mn-ea"/>
                  <a:cs typeface="+mn-cs"/>
                </a:rPr>
                <a:t>NKJV </a:t>
              </a:r>
            </a:p>
            <a:p>
              <a:pPr marL="0" marR="0" lvl="0" indent="0" algn="l" defTabSz="234950" rtl="0" eaLnBrk="1" fontAlgn="base" latinLnBrk="0" hangingPunct="1">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a typeface="+mn-ea"/>
                  <a:cs typeface="+mn-cs"/>
                </a:rPr>
                <a:t>So then faith comes by hearing, and hearing by the word of God.</a:t>
              </a:r>
              <a:endParaRPr kumimoji="0" lang="en-US" altLang="en-US" sz="1800" b="0" i="0" u="none" strike="noStrike" kern="0" cap="none" spc="0" normalizeH="0" baseline="30000" noProof="0" dirty="0">
                <a:ln>
                  <a:noFill/>
                </a:ln>
                <a:solidFill>
                  <a:prstClr val="black"/>
                </a:solidFill>
                <a:effectLst/>
                <a:uLnTx/>
                <a:uFillTx/>
                <a:latin typeface="Arial" panose="020B0604020202020204" pitchFamily="34" charset="0"/>
                <a:ea typeface="+mn-ea"/>
                <a:cs typeface="+mn-cs"/>
              </a:endParaRPr>
            </a:p>
          </p:txBody>
        </p:sp>
      </p:grpSp>
      <p:cxnSp>
        <p:nvCxnSpPr>
          <p:cNvPr id="39" name="Straight Connector 38">
            <a:extLst>
              <a:ext uri="{FF2B5EF4-FFF2-40B4-BE49-F238E27FC236}">
                <a16:creationId xmlns:a16="http://schemas.microsoft.com/office/drawing/2014/main" id="{C6B145C4-77E0-5DA0-7F7B-783F107FB3A4}"/>
              </a:ext>
            </a:extLst>
          </p:cNvPr>
          <p:cNvCxnSpPr>
            <a:cxnSpLocks/>
          </p:cNvCxnSpPr>
          <p:nvPr/>
        </p:nvCxnSpPr>
        <p:spPr>
          <a:xfrm flipV="1">
            <a:off x="6057900" y="1610398"/>
            <a:ext cx="411713" cy="1"/>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892D774D-C314-A0AD-AEDF-E590D2D69D85}"/>
              </a:ext>
            </a:extLst>
          </p:cNvPr>
          <p:cNvCxnSpPr>
            <a:cxnSpLocks/>
          </p:cNvCxnSpPr>
          <p:nvPr/>
        </p:nvCxnSpPr>
        <p:spPr>
          <a:xfrm>
            <a:off x="6555546" y="1610398"/>
            <a:ext cx="940629" cy="10392"/>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67AB1B45-2F66-DB5D-9E22-67BAB6044795}"/>
              </a:ext>
            </a:extLst>
          </p:cNvPr>
          <p:cNvCxnSpPr>
            <a:cxnSpLocks/>
          </p:cNvCxnSpPr>
          <p:nvPr/>
        </p:nvCxnSpPr>
        <p:spPr>
          <a:xfrm flipV="1">
            <a:off x="7576376" y="1610398"/>
            <a:ext cx="771922" cy="999"/>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17BE6702-5844-721A-BF60-D304358EE077}"/>
              </a:ext>
            </a:extLst>
          </p:cNvPr>
          <p:cNvCxnSpPr>
            <a:cxnSpLocks/>
          </p:cNvCxnSpPr>
          <p:nvPr/>
        </p:nvCxnSpPr>
        <p:spPr>
          <a:xfrm>
            <a:off x="6807937" y="1895475"/>
            <a:ext cx="1583588" cy="7207"/>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F995CF30-9784-533D-1911-2BD3D16B1B43}"/>
              </a:ext>
            </a:extLst>
          </p:cNvPr>
          <p:cNvSpPr txBox="1"/>
          <p:nvPr/>
        </p:nvSpPr>
        <p:spPr>
          <a:xfrm>
            <a:off x="4974464" y="2707514"/>
            <a:ext cx="4169537"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hearing the word of God, alone,   is not faith.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must acknowledge that the word of God is true, but acknowledgement of truth is not faith.</a:t>
            </a:r>
          </a:p>
        </p:txBody>
      </p:sp>
      <p:sp>
        <p:nvSpPr>
          <p:cNvPr id="47" name="TextBox 46">
            <a:extLst>
              <a:ext uri="{FF2B5EF4-FFF2-40B4-BE49-F238E27FC236}">
                <a16:creationId xmlns:a16="http://schemas.microsoft.com/office/drawing/2014/main" id="{0FB4D7A9-103B-6E43-1E09-677700B4E83D}"/>
              </a:ext>
            </a:extLst>
          </p:cNvPr>
          <p:cNvSpPr txBox="1"/>
          <p:nvPr/>
        </p:nvSpPr>
        <p:spPr>
          <a:xfrm>
            <a:off x="167088" y="2734883"/>
            <a:ext cx="4577153"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22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be doers of the word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and not hearers only</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srgbClr val="FF0000"/>
                </a:solidFill>
                <a:effectLst/>
                <a:uLnTx/>
                <a:uFill>
                  <a:solidFill>
                    <a:srgbClr val="FF0000"/>
                  </a:solidFill>
                </a:uFill>
                <a:latin typeface="Arial" panose="020B0604020202020204" pitchFamily="34" charset="0"/>
                <a:ea typeface="+mn-ea"/>
                <a:cs typeface="Arial" panose="020B0604020202020204" pitchFamily="34" charset="0"/>
              </a:rPr>
              <a:t>deceiving yourselves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23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if anyone is a hearer of the word and not a doer, he is like a man observing his natural face in a mirror;</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24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he observes himself, goes away, and immediately forgets what kind of man he was.</a:t>
            </a: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 </a:t>
            </a:r>
          </a:p>
        </p:txBody>
      </p:sp>
      <p:sp>
        <p:nvSpPr>
          <p:cNvPr id="44" name="TextBox 43">
            <a:extLst>
              <a:ext uri="{FF2B5EF4-FFF2-40B4-BE49-F238E27FC236}">
                <a16:creationId xmlns:a16="http://schemas.microsoft.com/office/drawing/2014/main" id="{1410E49D-6605-AF33-7610-468BB5552B1F}"/>
              </a:ext>
            </a:extLst>
          </p:cNvPr>
          <p:cNvSpPr txBox="1"/>
          <p:nvPr/>
        </p:nvSpPr>
        <p:spPr>
          <a:xfrm>
            <a:off x="162596" y="4673568"/>
            <a:ext cx="4535959"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srgbClr val="333399"/>
                </a:solidFill>
                <a:effectLst/>
                <a:uLnTx/>
                <a:uFillTx/>
                <a:latin typeface="Arial" panose="020B0604020202020204" pitchFamily="34" charset="0"/>
                <a:ea typeface="+mn-ea"/>
                <a:cs typeface="Arial" panose="020B0604020202020204" pitchFamily="34" charset="0"/>
              </a:rPr>
              <a:t>25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he who looks into the perfect law of liberty and</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continues in it</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and is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not a forgetful hearer</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but a doer of the work</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this one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will be blessed in what he</a:t>
            </a:r>
            <a:r>
              <a:rPr kumimoji="0" lang="en-US" sz="1800" b="0" i="0" u="none"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 </a:t>
            </a:r>
            <a:r>
              <a:rPr kumimoji="0" lang="en-US" sz="1800" b="0" i="0" u="heavy" strike="noStrike" kern="1200" cap="none" spc="0" normalizeH="0" baseline="0" noProof="0" dirty="0">
                <a:ln>
                  <a:noFill/>
                </a:ln>
                <a:solidFill>
                  <a:prstClr val="black"/>
                </a:solidFill>
                <a:effectLst/>
                <a:uLnTx/>
                <a:uFill>
                  <a:solidFill>
                    <a:srgbClr val="FF0000"/>
                  </a:solidFill>
                </a:uFill>
                <a:latin typeface="Arial" panose="020B0604020202020204" pitchFamily="34" charset="0"/>
                <a:ea typeface="+mn-ea"/>
                <a:cs typeface="Arial" panose="020B0604020202020204" pitchFamily="34" charset="0"/>
              </a:rPr>
              <a:t>does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45" name="TextBox 44">
            <a:extLst>
              <a:ext uri="{FF2B5EF4-FFF2-40B4-BE49-F238E27FC236}">
                <a16:creationId xmlns:a16="http://schemas.microsoft.com/office/drawing/2014/main" id="{8EA35556-D99F-D72D-0FA1-4601647FBF0E}"/>
              </a:ext>
            </a:extLst>
          </p:cNvPr>
          <p:cNvSpPr txBox="1"/>
          <p:nvPr/>
        </p:nvSpPr>
        <p:spPr>
          <a:xfrm>
            <a:off x="4982512" y="4096954"/>
            <a:ext cx="416953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True faith does what it hears, believes and trusts from the word of God.</a:t>
            </a:r>
          </a:p>
        </p:txBody>
      </p:sp>
      <p:cxnSp>
        <p:nvCxnSpPr>
          <p:cNvPr id="46" name="Straight Connector 45">
            <a:extLst>
              <a:ext uri="{FF2B5EF4-FFF2-40B4-BE49-F238E27FC236}">
                <a16:creationId xmlns:a16="http://schemas.microsoft.com/office/drawing/2014/main" id="{F854E27C-A62D-AF74-9926-B9CF61D50595}"/>
              </a:ext>
            </a:extLst>
          </p:cNvPr>
          <p:cNvCxnSpPr>
            <a:cxnSpLocks/>
          </p:cNvCxnSpPr>
          <p:nvPr/>
        </p:nvCxnSpPr>
        <p:spPr>
          <a:xfrm>
            <a:off x="6117333" y="4395587"/>
            <a:ext cx="438213" cy="4963"/>
          </a:xfrm>
          <a:prstGeom prst="line">
            <a:avLst/>
          </a:prstGeom>
          <a:ln w="28575">
            <a:solidFill>
              <a:srgbClr val="FF0000"/>
            </a:solidFill>
          </a:ln>
        </p:spPr>
        <p:style>
          <a:lnRef idx="2">
            <a:schemeClr val="accent1"/>
          </a:lnRef>
          <a:fillRef idx="0">
            <a:schemeClr val="accent1"/>
          </a:fillRef>
          <a:effectRef idx="1">
            <a:schemeClr val="accent1"/>
          </a:effectRef>
          <a:fontRef idx="minor">
            <a:schemeClr val="tx1"/>
          </a:fontRef>
        </p:style>
      </p:cxnSp>
      <p:sp>
        <p:nvSpPr>
          <p:cNvPr id="48" name="Oval 47">
            <a:extLst>
              <a:ext uri="{FF2B5EF4-FFF2-40B4-BE49-F238E27FC236}">
                <a16:creationId xmlns:a16="http://schemas.microsoft.com/office/drawing/2014/main" id="{93BCF856-780E-6F53-1D99-150F47660B69}"/>
              </a:ext>
            </a:extLst>
          </p:cNvPr>
          <p:cNvSpPr/>
          <p:nvPr/>
        </p:nvSpPr>
        <p:spPr>
          <a:xfrm>
            <a:off x="3714750" y="5537772"/>
            <a:ext cx="581026"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9" name="Oval 48">
            <a:extLst>
              <a:ext uri="{FF2B5EF4-FFF2-40B4-BE49-F238E27FC236}">
                <a16:creationId xmlns:a16="http://schemas.microsoft.com/office/drawing/2014/main" id="{4D7252CD-322B-82A9-0F42-B0E743E7FAC4}"/>
              </a:ext>
            </a:extLst>
          </p:cNvPr>
          <p:cNvSpPr/>
          <p:nvPr/>
        </p:nvSpPr>
        <p:spPr>
          <a:xfrm>
            <a:off x="2363827" y="5273732"/>
            <a:ext cx="581921" cy="285176"/>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0" name="Oval 49">
            <a:extLst>
              <a:ext uri="{FF2B5EF4-FFF2-40B4-BE49-F238E27FC236}">
                <a16:creationId xmlns:a16="http://schemas.microsoft.com/office/drawing/2014/main" id="{ED50A781-8B40-5E6B-FBEC-82466D8CA19B}"/>
              </a:ext>
            </a:extLst>
          </p:cNvPr>
          <p:cNvSpPr/>
          <p:nvPr/>
        </p:nvSpPr>
        <p:spPr>
          <a:xfrm>
            <a:off x="1111839" y="2747718"/>
            <a:ext cx="721377"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1" name="Oval 50">
            <a:extLst>
              <a:ext uri="{FF2B5EF4-FFF2-40B4-BE49-F238E27FC236}">
                <a16:creationId xmlns:a16="http://schemas.microsoft.com/office/drawing/2014/main" id="{72399E65-A781-A6F9-0B83-6261A1CD80F2}"/>
              </a:ext>
            </a:extLst>
          </p:cNvPr>
          <p:cNvSpPr/>
          <p:nvPr/>
        </p:nvSpPr>
        <p:spPr>
          <a:xfrm>
            <a:off x="1276350" y="5000367"/>
            <a:ext cx="1148299" cy="336125"/>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72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4112</Words>
  <Application>Microsoft Office PowerPoint</Application>
  <PresentationFormat>On-screen Show (4:3)</PresentationFormat>
  <Paragraphs>336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Aptos Display</vt:lpstr>
      <vt:lpstr>Arial</vt:lpstr>
      <vt:lpstr>Calibri</vt:lpstr>
      <vt:lpstr>1_Office Theme</vt:lpstr>
      <vt:lpstr>PowerPoint Presentation</vt:lpstr>
      <vt:lpstr>The Epistle of James</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The Epistle of James – True Faith</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13</cp:revision>
  <dcterms:created xsi:type="dcterms:W3CDTF">2008-03-16T18:22:36Z</dcterms:created>
  <dcterms:modified xsi:type="dcterms:W3CDTF">2024-04-16T15:08:03Z</dcterms:modified>
</cp:coreProperties>
</file>