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1" r:id="rId3"/>
    <p:sldId id="322" r:id="rId4"/>
    <p:sldId id="323" r:id="rId5"/>
    <p:sldId id="324" r:id="rId6"/>
    <p:sldId id="325" r:id="rId7"/>
    <p:sldId id="326" r:id="rId8"/>
    <p:sldId id="327" r:id="rId9"/>
    <p:sldId id="328" r:id="rId10"/>
    <p:sldId id="329" r:id="rId11"/>
    <p:sldId id="330" r:id="rId12"/>
    <p:sldId id="331" r:id="rId13"/>
    <p:sldId id="332" r:id="rId14"/>
    <p:sldId id="333" r:id="rId15"/>
    <p:sldId id="334" r:id="rId16"/>
    <p:sldId id="335" r:id="rId17"/>
    <p:sldId id="357" r:id="rId18"/>
    <p:sldId id="336" r:id="rId19"/>
    <p:sldId id="358" r:id="rId20"/>
    <p:sldId id="337" r:id="rId21"/>
    <p:sldId id="338" r:id="rId22"/>
    <p:sldId id="339" r:id="rId23"/>
    <p:sldId id="340" r:id="rId24"/>
    <p:sldId id="341" r:id="rId25"/>
    <p:sldId id="342" r:id="rId26"/>
    <p:sldId id="343" r:id="rId27"/>
    <p:sldId id="344" r:id="rId28"/>
    <p:sldId id="345" r:id="rId29"/>
    <p:sldId id="346" r:id="rId30"/>
    <p:sldId id="347" r:id="rId31"/>
    <p:sldId id="348" r:id="rId32"/>
    <p:sldId id="349" r:id="rId33"/>
    <p:sldId id="350" r:id="rId34"/>
    <p:sldId id="351" r:id="rId35"/>
    <p:sldId id="352" r:id="rId36"/>
    <p:sldId id="353" r:id="rId37"/>
    <p:sldId id="354" r:id="rId38"/>
    <p:sldId id="355" r:id="rId39"/>
    <p:sldId id="356" r:id="rId40"/>
    <p:sldId id="309"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28" autoAdjust="0"/>
    <p:restoredTop sz="94660"/>
  </p:normalViewPr>
  <p:slideViewPr>
    <p:cSldViewPr snapToGrid="0" showGuides="1">
      <p:cViewPr varScale="1">
        <p:scale>
          <a:sx n="80" d="100"/>
          <a:sy n="80" d="100"/>
        </p:scale>
        <p:origin x="494" y="-77"/>
      </p:cViewPr>
      <p:guideLst>
        <p:guide orient="horz" pos="2184"/>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147238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422835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823610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72196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10DA54-8C00-45E6-9241-EBD0FA0C830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0234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071244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10DA54-8C00-45E6-9241-EBD0FA0C8304}"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562156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10DA54-8C00-45E6-9241-EBD0FA0C8304}" type="datetimeFigureOut">
              <a:rPr lang="en-US" smtClean="0"/>
              <a:t>4/14/2024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830621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0DA54-8C00-45E6-9241-EBD0FA0C8304}" type="datetimeFigureOut">
              <a:rPr lang="en-US" smtClean="0"/>
              <a:t>4/14/2024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330868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126433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10DA54-8C00-45E6-9241-EBD0FA0C830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5012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10DA54-8C00-45E6-9241-EBD0FA0C8304}" type="datetimeFigureOut">
              <a:rPr lang="en-US" smtClean="0"/>
              <a:t>4/14/2024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1915556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t>The Epistle of</a:t>
            </a:r>
            <a:br>
              <a:rPr lang="en-US" sz="6600" dirty="0"/>
            </a:br>
            <a:r>
              <a:rPr lang="en-US" sz="6600" dirty="0"/>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p:txBody>
          <a:bodyPr anchor="ctr">
            <a:normAutofit/>
          </a:bodyPr>
          <a:lstStyle/>
          <a:p>
            <a:r>
              <a:rPr lang="en-US" sz="6600" dirty="0"/>
              <a:t>Trials</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r>
              <a:rPr lang="en-US" b="1" dirty="0">
                <a:solidFill>
                  <a:srgbClr val="0000FF"/>
                </a:solidFill>
                <a:latin typeface="Arial" panose="020B0604020202020204" pitchFamily="34" charset="0"/>
                <a:cs typeface="Arial" panose="020B0604020202020204" pitchFamily="34" charset="0"/>
              </a:rPr>
              <a:t>character</a:t>
            </a:r>
            <a:endParaRPr lang="en-US" b="1" dirty="0">
              <a:solidFill>
                <a:srgbClr val="0000FF"/>
              </a:solidFill>
            </a:endParaRPr>
          </a:p>
        </p:txBody>
      </p:sp>
    </p:spTree>
    <p:extLst>
      <p:ext uri="{BB962C8B-B14F-4D97-AF65-F5344CB8AC3E}">
        <p14:creationId xmlns:p14="http://schemas.microsoft.com/office/powerpoint/2010/main" val="3140672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216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a:t>
              </a:r>
              <a:r>
                <a:rPr kumimoji="0" lang="en-US" altLang="en-US" sz="18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him ask of God</a:t>
              </a:r>
              <a:r>
                <a:rPr kumimoji="0" lang="en-US" altLang="en-US" sz="18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who gives to all liberally and without reproach</a:t>
              </a:r>
              <a:r>
                <a:rPr kumimoji="0" lang="en-US" altLang="en-US" sz="18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it will be given to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9C0F18D9-710D-4933-B3D4-461836319DD4}"/>
              </a:ext>
            </a:extLst>
          </p:cNvPr>
          <p:cNvSpPr txBox="1"/>
          <p:nvPr/>
        </p:nvSpPr>
        <p:spPr>
          <a:xfrm>
            <a:off x="4739537" y="3170386"/>
            <a:ext cx="4547014"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Wisdom</a:t>
            </a:r>
            <a:r>
              <a:rPr lang="en-US" dirty="0">
                <a:latin typeface="Arial" panose="020B0604020202020204" pitchFamily="34" charset="0"/>
                <a:cs typeface="Arial" panose="020B0604020202020204" pitchFamily="34" charset="0"/>
              </a:rPr>
              <a:t> is revealed by God – </a:t>
            </a:r>
            <a:r>
              <a:rPr lang="en-US" dirty="0">
                <a:solidFill>
                  <a:srgbClr val="333399"/>
                </a:solidFill>
                <a:latin typeface="Arial" panose="020B0604020202020204" pitchFamily="34" charset="0"/>
                <a:cs typeface="Arial" panose="020B0604020202020204" pitchFamily="34" charset="0"/>
              </a:rPr>
              <a:t>Prov. 2:1-11</a:t>
            </a:r>
          </a:p>
        </p:txBody>
      </p:sp>
      <p:grpSp>
        <p:nvGrpSpPr>
          <p:cNvPr id="25" name="Group 4">
            <a:extLst>
              <a:ext uri="{FF2B5EF4-FFF2-40B4-BE49-F238E27FC236}">
                <a16:creationId xmlns:a16="http://schemas.microsoft.com/office/drawing/2014/main" id="{A30B933C-5339-9C57-19C0-4B22690EA8DF}"/>
              </a:ext>
            </a:extLst>
          </p:cNvPr>
          <p:cNvGrpSpPr>
            <a:grpSpLocks/>
          </p:cNvGrpSpPr>
          <p:nvPr/>
        </p:nvGrpSpPr>
        <p:grpSpPr bwMode="auto">
          <a:xfrm>
            <a:off x="4587307" y="391885"/>
            <a:ext cx="4556932" cy="7373711"/>
            <a:chOff x="24" y="40"/>
            <a:chExt cx="3460" cy="4688"/>
          </a:xfrm>
        </p:grpSpPr>
        <p:grpSp>
          <p:nvGrpSpPr>
            <p:cNvPr id="26" name="Group 5">
              <a:extLst>
                <a:ext uri="{FF2B5EF4-FFF2-40B4-BE49-F238E27FC236}">
                  <a16:creationId xmlns:a16="http://schemas.microsoft.com/office/drawing/2014/main" id="{E91F4E3D-5A6B-F2B4-C552-CCFF163B2743}"/>
                </a:ext>
              </a:extLst>
            </p:cNvPr>
            <p:cNvGrpSpPr>
              <a:grpSpLocks/>
            </p:cNvGrpSpPr>
            <p:nvPr/>
          </p:nvGrpSpPr>
          <p:grpSpPr bwMode="auto">
            <a:xfrm>
              <a:off x="24" y="40"/>
              <a:ext cx="3432" cy="4662"/>
              <a:chOff x="528" y="1098"/>
              <a:chExt cx="4789" cy="3414"/>
            </a:xfrm>
          </p:grpSpPr>
          <p:grpSp>
            <p:nvGrpSpPr>
              <p:cNvPr id="28" name="Group 27">
                <a:extLst>
                  <a:ext uri="{FF2B5EF4-FFF2-40B4-BE49-F238E27FC236}">
                    <a16:creationId xmlns:a16="http://schemas.microsoft.com/office/drawing/2014/main" id="{E7370729-B49B-4F9F-0F52-E2AAD96F636A}"/>
                  </a:ext>
                </a:extLst>
              </p:cNvPr>
              <p:cNvGrpSpPr>
                <a:grpSpLocks/>
              </p:cNvGrpSpPr>
              <p:nvPr/>
            </p:nvGrpSpPr>
            <p:grpSpPr bwMode="auto">
              <a:xfrm>
                <a:off x="528" y="1098"/>
                <a:ext cx="4789" cy="3414"/>
                <a:chOff x="328" y="481"/>
                <a:chExt cx="5229" cy="4022"/>
              </a:xfrm>
            </p:grpSpPr>
            <p:grpSp>
              <p:nvGrpSpPr>
                <p:cNvPr id="30" name="Group 7">
                  <a:extLst>
                    <a:ext uri="{FF2B5EF4-FFF2-40B4-BE49-F238E27FC236}">
                      <a16:creationId xmlns:a16="http://schemas.microsoft.com/office/drawing/2014/main" id="{1D9AF20C-044F-B71A-CE2F-4167D15358D0}"/>
                    </a:ext>
                  </a:extLst>
                </p:cNvPr>
                <p:cNvGrpSpPr>
                  <a:grpSpLocks/>
                </p:cNvGrpSpPr>
                <p:nvPr/>
              </p:nvGrpSpPr>
              <p:grpSpPr bwMode="auto">
                <a:xfrm>
                  <a:off x="328" y="481"/>
                  <a:ext cx="5229" cy="4022"/>
                  <a:chOff x="328" y="481"/>
                  <a:chExt cx="5229" cy="4022"/>
                </a:xfrm>
              </p:grpSpPr>
              <p:sp>
                <p:nvSpPr>
                  <p:cNvPr id="32" name="Freeform 8">
                    <a:extLst>
                      <a:ext uri="{FF2B5EF4-FFF2-40B4-BE49-F238E27FC236}">
                        <a16:creationId xmlns:a16="http://schemas.microsoft.com/office/drawing/2014/main" id="{3CEC082E-519D-6622-34FC-7D2BACB049B2}"/>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3" name="Freeform 9">
                    <a:extLst>
                      <a:ext uri="{FF2B5EF4-FFF2-40B4-BE49-F238E27FC236}">
                        <a16:creationId xmlns:a16="http://schemas.microsoft.com/office/drawing/2014/main" id="{95123961-8A2E-5AD9-095A-76DDFE9DDCDE}"/>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4" name="Freeform 10">
                    <a:extLst>
                      <a:ext uri="{FF2B5EF4-FFF2-40B4-BE49-F238E27FC236}">
                        <a16:creationId xmlns:a16="http://schemas.microsoft.com/office/drawing/2014/main" id="{0BBACF68-CDC6-6127-62CC-54B6D62D5558}"/>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5" name="Freeform 11">
                    <a:extLst>
                      <a:ext uri="{FF2B5EF4-FFF2-40B4-BE49-F238E27FC236}">
                        <a16:creationId xmlns:a16="http://schemas.microsoft.com/office/drawing/2014/main" id="{EB53B38F-C06D-ADBF-1AE2-8E2D7505ADAC}"/>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6" name="Freeform 12">
                    <a:extLst>
                      <a:ext uri="{FF2B5EF4-FFF2-40B4-BE49-F238E27FC236}">
                        <a16:creationId xmlns:a16="http://schemas.microsoft.com/office/drawing/2014/main" id="{79F376BB-F6BD-DEC6-DE95-243D7B8B6828}"/>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37" name="Group 13">
                    <a:extLst>
                      <a:ext uri="{FF2B5EF4-FFF2-40B4-BE49-F238E27FC236}">
                        <a16:creationId xmlns:a16="http://schemas.microsoft.com/office/drawing/2014/main" id="{5555EDC2-8663-03D2-9CE0-8F76239FE81E}"/>
                      </a:ext>
                    </a:extLst>
                  </p:cNvPr>
                  <p:cNvGrpSpPr>
                    <a:grpSpLocks/>
                  </p:cNvGrpSpPr>
                  <p:nvPr/>
                </p:nvGrpSpPr>
                <p:grpSpPr bwMode="auto">
                  <a:xfrm>
                    <a:off x="469" y="481"/>
                    <a:ext cx="4931" cy="3697"/>
                    <a:chOff x="451" y="481"/>
                    <a:chExt cx="4931" cy="3697"/>
                  </a:xfrm>
                </p:grpSpPr>
                <p:sp>
                  <p:nvSpPr>
                    <p:cNvPr id="38" name="Freeform 14">
                      <a:extLst>
                        <a:ext uri="{FF2B5EF4-FFF2-40B4-BE49-F238E27FC236}">
                          <a16:creationId xmlns:a16="http://schemas.microsoft.com/office/drawing/2014/main" id="{97BF1F51-63DC-CC03-1FD9-624BAC64289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39" name="Line 15">
                      <a:extLst>
                        <a:ext uri="{FF2B5EF4-FFF2-40B4-BE49-F238E27FC236}">
                          <a16:creationId xmlns:a16="http://schemas.microsoft.com/office/drawing/2014/main" id="{7DAF589B-A093-9AF4-2A3D-A1BA2A7164E1}"/>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31" name="Line 16">
                  <a:extLst>
                    <a:ext uri="{FF2B5EF4-FFF2-40B4-BE49-F238E27FC236}">
                      <a16:creationId xmlns:a16="http://schemas.microsoft.com/office/drawing/2014/main" id="{3D381027-7FD1-9068-7EFD-10365A853923}"/>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29" name="Text Box 17">
                <a:extLst>
                  <a:ext uri="{FF2B5EF4-FFF2-40B4-BE49-F238E27FC236}">
                    <a16:creationId xmlns:a16="http://schemas.microsoft.com/office/drawing/2014/main" id="{0A66543F-FAD5-4BEC-881F-978729E21F64}"/>
                  </a:ext>
                </a:extLst>
              </p:cNvPr>
              <p:cNvSpPr txBox="1">
                <a:spLocks noChangeArrowheads="1"/>
              </p:cNvSpPr>
              <p:nvPr/>
            </p:nvSpPr>
            <p:spPr bwMode="auto">
              <a:xfrm>
                <a:off x="662" y="1101"/>
                <a:ext cx="4426" cy="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27" name="Rectangle 18">
              <a:extLst>
                <a:ext uri="{FF2B5EF4-FFF2-40B4-BE49-F238E27FC236}">
                  <a16:creationId xmlns:a16="http://schemas.microsoft.com/office/drawing/2014/main" id="{D8BB2C36-4418-3105-6379-1CF2E15157E5}"/>
                </a:ext>
              </a:extLst>
            </p:cNvPr>
            <p:cNvSpPr>
              <a:spLocks noChangeArrowheads="1"/>
            </p:cNvSpPr>
            <p:nvPr/>
          </p:nvSpPr>
          <p:spPr bwMode="auto">
            <a:xfrm>
              <a:off x="143" y="90"/>
              <a:ext cx="3341" cy="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r>
                <a:rPr lang="en-US" kern="100" dirty="0">
                  <a:solidFill>
                    <a:srgbClr val="333399"/>
                  </a:solidFill>
                  <a:ea typeface="Aptos" panose="020B0004020202020204" pitchFamily="34" charset="0"/>
                  <a:cs typeface="Times New Roman" panose="02020603050405020304" pitchFamily="18" charset="0"/>
                </a:rPr>
                <a:t>Proverbs 2:1-11 </a:t>
              </a:r>
              <a:r>
                <a:rPr lang="en-US" kern="100" baseline="30000" dirty="0">
                  <a:solidFill>
                    <a:srgbClr val="333399"/>
                  </a:solidFill>
                  <a:ea typeface="Aptos" panose="020B0004020202020204" pitchFamily="34" charset="0"/>
                  <a:cs typeface="Times New Roman" panose="02020603050405020304" pitchFamily="18" charset="0"/>
                </a:rPr>
                <a:t>NKJV </a:t>
              </a:r>
            </a:p>
            <a:p>
              <a:r>
                <a:rPr lang="en-US" kern="100" baseline="30000" dirty="0">
                  <a:solidFill>
                    <a:srgbClr val="333399"/>
                  </a:solidFill>
                  <a:ea typeface="Aptos" panose="020B0004020202020204" pitchFamily="34" charset="0"/>
                  <a:cs typeface="Times New Roman" panose="02020603050405020304" pitchFamily="18" charset="0"/>
                </a:rPr>
                <a:t>1 </a:t>
              </a:r>
              <a:r>
                <a:rPr lang="en-US" kern="100" dirty="0">
                  <a:ea typeface="Aptos" panose="020B0004020202020204" pitchFamily="34" charset="0"/>
                  <a:cs typeface="Times New Roman" panose="02020603050405020304" pitchFamily="18" charset="0"/>
                </a:rPr>
                <a:t>My son, if you receive my words,      And treasure my commands within you,</a:t>
              </a:r>
              <a:r>
                <a:rPr lang="en-US" kern="100" baseline="30000" dirty="0">
                  <a:solidFill>
                    <a:srgbClr val="333399"/>
                  </a:solidFill>
                  <a:ea typeface="Aptos" panose="020B0004020202020204" pitchFamily="34" charset="0"/>
                  <a:cs typeface="Times New Roman" panose="02020603050405020304" pitchFamily="18" charset="0"/>
                </a:rPr>
                <a:t>             2 </a:t>
              </a:r>
              <a:r>
                <a:rPr lang="en-US" kern="100" dirty="0">
                  <a:ea typeface="Aptos" panose="020B0004020202020204" pitchFamily="34" charset="0"/>
                  <a:cs typeface="Times New Roman" panose="02020603050405020304" pitchFamily="18" charset="0"/>
                </a:rPr>
                <a:t>So that you incline your ear to wisdom, And apply your heart to understanding;</a:t>
              </a:r>
              <a:r>
                <a:rPr lang="en-US" kern="100" baseline="30000" dirty="0">
                  <a:solidFill>
                    <a:srgbClr val="333399"/>
                  </a:solidFill>
                  <a:ea typeface="Aptos" panose="020B0004020202020204" pitchFamily="34" charset="0"/>
                  <a:cs typeface="Times New Roman" panose="02020603050405020304" pitchFamily="18" charset="0"/>
                </a:rPr>
                <a:t>     3 </a:t>
              </a:r>
              <a:r>
                <a:rPr lang="en-US" kern="100" dirty="0">
                  <a:ea typeface="Aptos" panose="020B0004020202020204" pitchFamily="34" charset="0"/>
                  <a:cs typeface="Times New Roman" panose="02020603050405020304" pitchFamily="18" charset="0"/>
                </a:rPr>
                <a:t>Yes, if you cry out for discernment,    And lift up your voice for understanding,</a:t>
              </a:r>
              <a:r>
                <a:rPr lang="en-US" kern="100" baseline="30000" dirty="0">
                  <a:solidFill>
                    <a:srgbClr val="333399"/>
                  </a:solidFill>
                  <a:ea typeface="Aptos" panose="020B0004020202020204" pitchFamily="34" charset="0"/>
                  <a:cs typeface="Times New Roman" panose="02020603050405020304" pitchFamily="18" charset="0"/>
                </a:rPr>
                <a:t>             4 </a:t>
              </a:r>
              <a:r>
                <a:rPr lang="en-US" kern="100" dirty="0">
                  <a:ea typeface="Aptos" panose="020B0004020202020204" pitchFamily="34" charset="0"/>
                  <a:cs typeface="Times New Roman" panose="02020603050405020304" pitchFamily="18" charset="0"/>
                </a:rPr>
                <a:t>If you seek her as silver, And search for her as for hidden treasures;</a:t>
              </a:r>
              <a:r>
                <a:rPr lang="en-US" kern="100" baseline="30000" dirty="0">
                  <a:solidFill>
                    <a:srgbClr val="333399"/>
                  </a:solidFill>
                  <a:ea typeface="Aptos" panose="020B0004020202020204" pitchFamily="34" charset="0"/>
                  <a:cs typeface="Times New Roman" panose="02020603050405020304" pitchFamily="18" charset="0"/>
                </a:rPr>
                <a:t> 5 </a:t>
              </a:r>
              <a:r>
                <a:rPr lang="en-US" kern="100" dirty="0">
                  <a:ea typeface="Aptos" panose="020B0004020202020204" pitchFamily="34" charset="0"/>
                  <a:cs typeface="Times New Roman" panose="02020603050405020304" pitchFamily="18" charset="0"/>
                </a:rPr>
                <a:t>Then you will understand the fear of the LORD, And find the knowledge of God.</a:t>
              </a:r>
              <a:r>
                <a:rPr lang="en-US" kern="100" baseline="30000" dirty="0">
                  <a:solidFill>
                    <a:srgbClr val="333399"/>
                  </a:solidFill>
                  <a:ea typeface="Aptos" panose="020B0004020202020204" pitchFamily="34" charset="0"/>
                  <a:cs typeface="Times New Roman" panose="02020603050405020304" pitchFamily="18" charset="0"/>
                </a:rPr>
                <a:t>  6 </a:t>
              </a:r>
              <a:r>
                <a:rPr lang="en-US" kern="100" dirty="0">
                  <a:ea typeface="Aptos" panose="020B0004020202020204" pitchFamily="34" charset="0"/>
                  <a:cs typeface="Times New Roman" panose="02020603050405020304" pitchFamily="18" charset="0"/>
                </a:rPr>
                <a:t>For the LORD gives wisdom; From His mouth come knowledge and understanding;</a:t>
              </a:r>
              <a:r>
                <a:rPr lang="en-US" kern="100" baseline="30000" dirty="0">
                  <a:solidFill>
                    <a:srgbClr val="333399"/>
                  </a:solidFill>
                  <a:ea typeface="Aptos" panose="020B0004020202020204" pitchFamily="34" charset="0"/>
                  <a:cs typeface="Times New Roman" panose="02020603050405020304" pitchFamily="18" charset="0"/>
                </a:rPr>
                <a:t>          7 </a:t>
              </a:r>
              <a:r>
                <a:rPr lang="en-US" kern="100" dirty="0">
                  <a:ea typeface="Aptos" panose="020B0004020202020204" pitchFamily="34" charset="0"/>
                  <a:cs typeface="Times New Roman" panose="02020603050405020304" pitchFamily="18" charset="0"/>
                </a:rPr>
                <a:t>He stores up sound wisdom for the upright; He is a shield to those who walk uprightly;</a:t>
              </a:r>
              <a:r>
                <a:rPr lang="en-US" kern="100" baseline="30000" dirty="0">
                  <a:solidFill>
                    <a:srgbClr val="333399"/>
                  </a:solidFill>
                  <a:ea typeface="Aptos" panose="020B0004020202020204" pitchFamily="34" charset="0"/>
                  <a:cs typeface="Times New Roman" panose="02020603050405020304" pitchFamily="18" charset="0"/>
                </a:rPr>
                <a:t> 8 </a:t>
              </a:r>
              <a:r>
                <a:rPr lang="en-US" kern="100" dirty="0">
                  <a:ea typeface="Aptos" panose="020B0004020202020204" pitchFamily="34" charset="0"/>
                  <a:cs typeface="Times New Roman" panose="02020603050405020304" pitchFamily="18" charset="0"/>
                </a:rPr>
                <a:t>He guards the paths of justice, </a:t>
              </a:r>
            </a:p>
            <a:p>
              <a:r>
                <a:rPr lang="en-US" kern="100" dirty="0">
                  <a:ea typeface="Aptos" panose="020B0004020202020204" pitchFamily="34" charset="0"/>
                  <a:cs typeface="Times New Roman" panose="02020603050405020304" pitchFamily="18" charset="0"/>
                </a:rPr>
                <a:t>And preserves the way of His saints.</a:t>
              </a:r>
              <a:r>
                <a:rPr lang="en-US" kern="100" baseline="30000" dirty="0">
                  <a:solidFill>
                    <a:srgbClr val="333399"/>
                  </a:solidFill>
                  <a:ea typeface="Aptos" panose="020B0004020202020204" pitchFamily="34" charset="0"/>
                  <a:cs typeface="Times New Roman" panose="02020603050405020304" pitchFamily="18" charset="0"/>
                </a:rPr>
                <a:t>           9 </a:t>
              </a:r>
              <a:r>
                <a:rPr lang="en-US" kern="100" dirty="0">
                  <a:ea typeface="Aptos" panose="020B0004020202020204" pitchFamily="34" charset="0"/>
                  <a:cs typeface="Times New Roman" panose="02020603050405020304" pitchFamily="18" charset="0"/>
                </a:rPr>
                <a:t>Then you will understand righteousness and justice, Equity and every good path.</a:t>
              </a:r>
              <a:r>
                <a:rPr lang="en-US" kern="100" baseline="30000" dirty="0">
                  <a:solidFill>
                    <a:srgbClr val="333399"/>
                  </a:solidFill>
                  <a:ea typeface="Aptos" panose="020B0004020202020204" pitchFamily="34" charset="0"/>
                  <a:cs typeface="Times New Roman" panose="02020603050405020304" pitchFamily="18" charset="0"/>
                </a:rPr>
                <a:t> 10 </a:t>
              </a:r>
              <a:r>
                <a:rPr lang="en-US" kern="100" dirty="0">
                  <a:ea typeface="Aptos" panose="020B0004020202020204" pitchFamily="34" charset="0"/>
                  <a:cs typeface="Times New Roman" panose="02020603050405020304" pitchFamily="18" charset="0"/>
                </a:rPr>
                <a:t>When wisdom enters your heart, And knowledge is pleasant to your soul,        </a:t>
              </a:r>
              <a:r>
                <a:rPr lang="en-US" kern="100" baseline="30000" dirty="0">
                  <a:solidFill>
                    <a:srgbClr val="333399"/>
                  </a:solidFill>
                  <a:ea typeface="Aptos" panose="020B0004020202020204" pitchFamily="34" charset="0"/>
                  <a:cs typeface="Times New Roman" panose="02020603050405020304" pitchFamily="18" charset="0"/>
                </a:rPr>
                <a:t>11 </a:t>
              </a:r>
              <a:r>
                <a:rPr lang="en-US" kern="100" dirty="0">
                  <a:ea typeface="Aptos" panose="020B0004020202020204" pitchFamily="34" charset="0"/>
                  <a:cs typeface="Times New Roman" panose="02020603050405020304" pitchFamily="18" charset="0"/>
                </a:rPr>
                <a:t>Discretion will preserve you; Understanding will keep you,</a:t>
              </a:r>
            </a:p>
            <a:p>
              <a:endParaRPr lang="en-US" kern="100" dirty="0">
                <a:ea typeface="Aptos" panose="020B0004020202020204" pitchFamily="34" charset="0"/>
                <a:cs typeface="Times New Roman" panose="02020603050405020304" pitchFamily="18" charset="0"/>
              </a:endParaRPr>
            </a:p>
            <a:p>
              <a:endParaRPr lang="en-US" kern="100" dirty="0">
                <a:ea typeface="Aptos" panose="020B0004020202020204" pitchFamily="34" charset="0"/>
                <a:cs typeface="Times New Roman" panose="02020603050405020304" pitchFamily="18" charset="0"/>
              </a:endParaRPr>
            </a:p>
          </p:txBody>
        </p:sp>
      </p:grpSp>
      <p:grpSp>
        <p:nvGrpSpPr>
          <p:cNvPr id="40" name="Group 4">
            <a:extLst>
              <a:ext uri="{FF2B5EF4-FFF2-40B4-BE49-F238E27FC236}">
                <a16:creationId xmlns:a16="http://schemas.microsoft.com/office/drawing/2014/main" id="{5C2107D4-01FE-5F4A-49BB-C7889EE0370F}"/>
              </a:ext>
            </a:extLst>
          </p:cNvPr>
          <p:cNvGrpSpPr>
            <a:grpSpLocks/>
          </p:cNvGrpSpPr>
          <p:nvPr/>
        </p:nvGrpSpPr>
        <p:grpSpPr bwMode="auto">
          <a:xfrm>
            <a:off x="4551860" y="3560204"/>
            <a:ext cx="4613402" cy="2333266"/>
            <a:chOff x="24" y="40"/>
            <a:chExt cx="3432" cy="4690"/>
          </a:xfrm>
        </p:grpSpPr>
        <p:grpSp>
          <p:nvGrpSpPr>
            <p:cNvPr id="41" name="Group 5">
              <a:extLst>
                <a:ext uri="{FF2B5EF4-FFF2-40B4-BE49-F238E27FC236}">
                  <a16:creationId xmlns:a16="http://schemas.microsoft.com/office/drawing/2014/main" id="{0EE8FB47-595C-54F3-40E4-86D346120EC1}"/>
                </a:ext>
              </a:extLst>
            </p:cNvPr>
            <p:cNvGrpSpPr>
              <a:grpSpLocks/>
            </p:cNvGrpSpPr>
            <p:nvPr/>
          </p:nvGrpSpPr>
          <p:grpSpPr bwMode="auto">
            <a:xfrm>
              <a:off x="24" y="40"/>
              <a:ext cx="3432" cy="4662"/>
              <a:chOff x="528" y="1098"/>
              <a:chExt cx="4789" cy="3414"/>
            </a:xfrm>
          </p:grpSpPr>
          <p:grpSp>
            <p:nvGrpSpPr>
              <p:cNvPr id="43" name="Group 42">
                <a:extLst>
                  <a:ext uri="{FF2B5EF4-FFF2-40B4-BE49-F238E27FC236}">
                    <a16:creationId xmlns:a16="http://schemas.microsoft.com/office/drawing/2014/main" id="{02FDA881-A8F2-8C15-8E79-2BEB629D6482}"/>
                  </a:ext>
                </a:extLst>
              </p:cNvPr>
              <p:cNvGrpSpPr>
                <a:grpSpLocks/>
              </p:cNvGrpSpPr>
              <p:nvPr/>
            </p:nvGrpSpPr>
            <p:grpSpPr bwMode="auto">
              <a:xfrm>
                <a:off x="528" y="1098"/>
                <a:ext cx="4789" cy="3414"/>
                <a:chOff x="328" y="481"/>
                <a:chExt cx="5229" cy="4022"/>
              </a:xfrm>
            </p:grpSpPr>
            <p:grpSp>
              <p:nvGrpSpPr>
                <p:cNvPr id="45" name="Group 7">
                  <a:extLst>
                    <a:ext uri="{FF2B5EF4-FFF2-40B4-BE49-F238E27FC236}">
                      <a16:creationId xmlns:a16="http://schemas.microsoft.com/office/drawing/2014/main" id="{BF36191D-9FF4-88B2-6263-0558F80478C7}"/>
                    </a:ext>
                  </a:extLst>
                </p:cNvPr>
                <p:cNvGrpSpPr>
                  <a:grpSpLocks/>
                </p:cNvGrpSpPr>
                <p:nvPr/>
              </p:nvGrpSpPr>
              <p:grpSpPr bwMode="auto">
                <a:xfrm>
                  <a:off x="328" y="481"/>
                  <a:ext cx="5229" cy="4022"/>
                  <a:chOff x="328" y="481"/>
                  <a:chExt cx="5229" cy="4022"/>
                </a:xfrm>
              </p:grpSpPr>
              <p:sp>
                <p:nvSpPr>
                  <p:cNvPr id="47" name="Freeform 8">
                    <a:extLst>
                      <a:ext uri="{FF2B5EF4-FFF2-40B4-BE49-F238E27FC236}">
                        <a16:creationId xmlns:a16="http://schemas.microsoft.com/office/drawing/2014/main" id="{2AEBEC53-FCF0-8865-CF31-FF112A34627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8" name="Freeform 9">
                    <a:extLst>
                      <a:ext uri="{FF2B5EF4-FFF2-40B4-BE49-F238E27FC236}">
                        <a16:creationId xmlns:a16="http://schemas.microsoft.com/office/drawing/2014/main" id="{3D5E9E34-0E48-101C-74FA-D5B9F41A4595}"/>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9" name="Freeform 10">
                    <a:extLst>
                      <a:ext uri="{FF2B5EF4-FFF2-40B4-BE49-F238E27FC236}">
                        <a16:creationId xmlns:a16="http://schemas.microsoft.com/office/drawing/2014/main" id="{8E666F04-DEF3-BABE-8768-05697B78B10A}"/>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50" name="Freeform 11">
                    <a:extLst>
                      <a:ext uri="{FF2B5EF4-FFF2-40B4-BE49-F238E27FC236}">
                        <a16:creationId xmlns:a16="http://schemas.microsoft.com/office/drawing/2014/main" id="{0DD679FE-1477-35C1-C464-97CE0818956B}"/>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51" name="Freeform 12">
                    <a:extLst>
                      <a:ext uri="{FF2B5EF4-FFF2-40B4-BE49-F238E27FC236}">
                        <a16:creationId xmlns:a16="http://schemas.microsoft.com/office/drawing/2014/main" id="{B77A9914-0549-B2B6-582E-87E05C3F32C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52" name="Group 13">
                    <a:extLst>
                      <a:ext uri="{FF2B5EF4-FFF2-40B4-BE49-F238E27FC236}">
                        <a16:creationId xmlns:a16="http://schemas.microsoft.com/office/drawing/2014/main" id="{EFD01D20-FE7F-F559-5751-B6D6933C864E}"/>
                      </a:ext>
                    </a:extLst>
                  </p:cNvPr>
                  <p:cNvGrpSpPr>
                    <a:grpSpLocks/>
                  </p:cNvGrpSpPr>
                  <p:nvPr/>
                </p:nvGrpSpPr>
                <p:grpSpPr bwMode="auto">
                  <a:xfrm>
                    <a:off x="469" y="481"/>
                    <a:ext cx="4931" cy="3697"/>
                    <a:chOff x="451" y="481"/>
                    <a:chExt cx="4931" cy="3697"/>
                  </a:xfrm>
                </p:grpSpPr>
                <p:sp>
                  <p:nvSpPr>
                    <p:cNvPr id="53" name="Freeform 14">
                      <a:extLst>
                        <a:ext uri="{FF2B5EF4-FFF2-40B4-BE49-F238E27FC236}">
                          <a16:creationId xmlns:a16="http://schemas.microsoft.com/office/drawing/2014/main" id="{56FEE6CC-3750-1B37-3672-4F5CC5CB5B78}"/>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54" name="Line 15">
                      <a:extLst>
                        <a:ext uri="{FF2B5EF4-FFF2-40B4-BE49-F238E27FC236}">
                          <a16:creationId xmlns:a16="http://schemas.microsoft.com/office/drawing/2014/main" id="{CACCA222-1909-C41A-9EC0-5B9E6849FC5A}"/>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46" name="Line 16">
                  <a:extLst>
                    <a:ext uri="{FF2B5EF4-FFF2-40B4-BE49-F238E27FC236}">
                      <a16:creationId xmlns:a16="http://schemas.microsoft.com/office/drawing/2014/main" id="{3FF6C17D-3AD5-311F-131A-3E5B462B9D8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44" name="Text Box 17">
                <a:extLst>
                  <a:ext uri="{FF2B5EF4-FFF2-40B4-BE49-F238E27FC236}">
                    <a16:creationId xmlns:a16="http://schemas.microsoft.com/office/drawing/2014/main" id="{64612CD1-3915-6762-2E64-827217ABFFC2}"/>
                  </a:ext>
                </a:extLst>
              </p:cNvPr>
              <p:cNvSpPr txBox="1">
                <a:spLocks noChangeArrowheads="1"/>
              </p:cNvSpPr>
              <p:nvPr/>
            </p:nvSpPr>
            <p:spPr bwMode="auto">
              <a:xfrm>
                <a:off x="662" y="1101"/>
                <a:ext cx="4426" cy="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42" name="Rectangle 18">
              <a:extLst>
                <a:ext uri="{FF2B5EF4-FFF2-40B4-BE49-F238E27FC236}">
                  <a16:creationId xmlns:a16="http://schemas.microsoft.com/office/drawing/2014/main" id="{95AA1E8D-BD9A-EC61-D667-C8813F6819B2}"/>
                </a:ext>
              </a:extLst>
            </p:cNvPr>
            <p:cNvSpPr>
              <a:spLocks noChangeArrowheads="1"/>
            </p:cNvSpPr>
            <p:nvPr/>
          </p:nvSpPr>
          <p:spPr bwMode="auto">
            <a:xfrm>
              <a:off x="143" y="90"/>
              <a:ext cx="3313" cy="4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r>
                <a:rPr lang="en-US" kern="100" dirty="0">
                  <a:solidFill>
                    <a:srgbClr val="333399"/>
                  </a:solidFill>
                  <a:ea typeface="Aptos" panose="020B0004020202020204" pitchFamily="34" charset="0"/>
                  <a:cs typeface="Times New Roman" panose="02020603050405020304" pitchFamily="18" charset="0"/>
                </a:rPr>
                <a:t>Daniel 2:21 </a:t>
              </a:r>
              <a:r>
                <a:rPr lang="en-US" kern="100" baseline="30000" dirty="0">
                  <a:solidFill>
                    <a:srgbClr val="333399"/>
                  </a:solidFill>
                  <a:ea typeface="Aptos" panose="020B0004020202020204" pitchFamily="34" charset="0"/>
                  <a:cs typeface="Times New Roman" panose="02020603050405020304" pitchFamily="18" charset="0"/>
                </a:rPr>
                <a:t>NKJV </a:t>
              </a:r>
            </a:p>
            <a:p>
              <a:r>
                <a:rPr lang="en-US" kern="100" dirty="0">
                  <a:ea typeface="Aptos" panose="020B0004020202020204" pitchFamily="34" charset="0"/>
                  <a:cs typeface="Times New Roman" panose="02020603050405020304" pitchFamily="18" charset="0"/>
                </a:rPr>
                <a:t>And He changes the times and the 	seasons; </a:t>
              </a:r>
            </a:p>
            <a:p>
              <a:r>
                <a:rPr lang="en-US" kern="100" dirty="0">
                  <a:ea typeface="Aptos" panose="020B0004020202020204" pitchFamily="34" charset="0"/>
                  <a:cs typeface="Times New Roman" panose="02020603050405020304" pitchFamily="18" charset="0"/>
                </a:rPr>
                <a:t>He removes kings and raises up kings; </a:t>
              </a:r>
            </a:p>
            <a:p>
              <a:r>
                <a:rPr lang="en-US" u="sng" kern="100" dirty="0">
                  <a:ea typeface="Aptos" panose="020B0004020202020204" pitchFamily="34" charset="0"/>
                  <a:cs typeface="Times New Roman" panose="02020603050405020304" pitchFamily="18" charset="0"/>
                </a:rPr>
                <a:t>He gives wisdom to the wise </a:t>
              </a:r>
            </a:p>
            <a:p>
              <a:r>
                <a:rPr lang="en-US" u="sng" kern="100" dirty="0">
                  <a:ea typeface="Aptos" panose="020B0004020202020204" pitchFamily="34" charset="0"/>
                  <a:cs typeface="Times New Roman" panose="02020603050405020304" pitchFamily="18" charset="0"/>
                </a:rPr>
                <a:t>And knowledge to those who have </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understanding</a:t>
              </a:r>
              <a:r>
                <a:rPr lang="en-US" kern="100" dirty="0">
                  <a:ea typeface="Aptos" panose="020B0004020202020204" pitchFamily="34" charset="0"/>
                  <a:cs typeface="Times New Roman" panose="02020603050405020304" pitchFamily="18" charset="0"/>
                </a:rPr>
                <a:t>.</a:t>
              </a:r>
            </a:p>
            <a:p>
              <a:endParaRPr lang="en-US" kern="100" dirty="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3252843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out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nodeType="clickEffect">
                                  <p:stCondLst>
                                    <p:cond delay="0"/>
                                  </p:stCondLst>
                                  <p:childTnLst>
                                    <p:animEffect transition="out" filter="barn(inVertical)">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barn(outVertical)">
                                      <p:cBhvr>
                                        <p:cTn id="2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noProof="0" dirty="0">
                  <a:ln>
                    <a:noFill/>
                  </a:ln>
                  <a:solidFill>
                    <a:prstClr val="black"/>
                  </a:solidFill>
                  <a:effectLst/>
                  <a:uLnTx/>
                  <a:uFillTx/>
                  <a:latin typeface="Arial" panose="020B0604020202020204" pitchFamily="34" charset="0"/>
                  <a:ea typeface="+mn-ea"/>
                  <a:cs typeface="+mn-cs"/>
                </a:rPr>
                <a:t>let him </a:t>
              </a:r>
              <a:r>
                <a:rPr kumimoji="0" lang="en-US" altLang="en-US" sz="1800" b="1" i="0" u="heavy" strike="noStrike" kern="0" cap="none" spc="0" normalizeH="0" noProof="0" dirty="0">
                  <a:ln>
                    <a:noFill/>
                  </a:ln>
                  <a:solidFill>
                    <a:prstClr val="black"/>
                  </a:solidFill>
                  <a:effectLst/>
                  <a:uLnTx/>
                  <a:uFillTx/>
                  <a:latin typeface="Arial" panose="020B0604020202020204" pitchFamily="34" charset="0"/>
                  <a:ea typeface="+mn-ea"/>
                  <a:cs typeface="+mn-cs"/>
                </a:rPr>
                <a:t>ask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who gives to all liberally and without reproach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it will be given to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9C0F18D9-710D-4933-B3D4-461836319DD4}"/>
              </a:ext>
            </a:extLst>
          </p:cNvPr>
          <p:cNvSpPr txBox="1"/>
          <p:nvPr/>
        </p:nvSpPr>
        <p:spPr>
          <a:xfrm>
            <a:off x="4739537" y="3170386"/>
            <a:ext cx="454701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Wisdom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revealed by God –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Prov. 2:1-11</a:t>
            </a:r>
          </a:p>
        </p:txBody>
      </p:sp>
      <p:grpSp>
        <p:nvGrpSpPr>
          <p:cNvPr id="40" name="Group 4">
            <a:extLst>
              <a:ext uri="{FF2B5EF4-FFF2-40B4-BE49-F238E27FC236}">
                <a16:creationId xmlns:a16="http://schemas.microsoft.com/office/drawing/2014/main" id="{5C2107D4-01FE-5F4A-49BB-C7889EE0370F}"/>
              </a:ext>
            </a:extLst>
          </p:cNvPr>
          <p:cNvGrpSpPr>
            <a:grpSpLocks/>
          </p:cNvGrpSpPr>
          <p:nvPr/>
        </p:nvGrpSpPr>
        <p:grpSpPr bwMode="auto">
          <a:xfrm>
            <a:off x="4551860" y="3560204"/>
            <a:ext cx="4613402" cy="2333266"/>
            <a:chOff x="24" y="40"/>
            <a:chExt cx="3432" cy="4690"/>
          </a:xfrm>
        </p:grpSpPr>
        <p:grpSp>
          <p:nvGrpSpPr>
            <p:cNvPr id="41" name="Group 5">
              <a:extLst>
                <a:ext uri="{FF2B5EF4-FFF2-40B4-BE49-F238E27FC236}">
                  <a16:creationId xmlns:a16="http://schemas.microsoft.com/office/drawing/2014/main" id="{0EE8FB47-595C-54F3-40E4-86D346120EC1}"/>
                </a:ext>
              </a:extLst>
            </p:cNvPr>
            <p:cNvGrpSpPr>
              <a:grpSpLocks/>
            </p:cNvGrpSpPr>
            <p:nvPr/>
          </p:nvGrpSpPr>
          <p:grpSpPr bwMode="auto">
            <a:xfrm>
              <a:off x="24" y="40"/>
              <a:ext cx="3432" cy="4662"/>
              <a:chOff x="528" y="1098"/>
              <a:chExt cx="4789" cy="3414"/>
            </a:xfrm>
          </p:grpSpPr>
          <p:grpSp>
            <p:nvGrpSpPr>
              <p:cNvPr id="43" name="Group 42">
                <a:extLst>
                  <a:ext uri="{FF2B5EF4-FFF2-40B4-BE49-F238E27FC236}">
                    <a16:creationId xmlns:a16="http://schemas.microsoft.com/office/drawing/2014/main" id="{02FDA881-A8F2-8C15-8E79-2BEB629D6482}"/>
                  </a:ext>
                </a:extLst>
              </p:cNvPr>
              <p:cNvGrpSpPr>
                <a:grpSpLocks/>
              </p:cNvGrpSpPr>
              <p:nvPr/>
            </p:nvGrpSpPr>
            <p:grpSpPr bwMode="auto">
              <a:xfrm>
                <a:off x="528" y="1098"/>
                <a:ext cx="4789" cy="3414"/>
                <a:chOff x="328" y="481"/>
                <a:chExt cx="5229" cy="4022"/>
              </a:xfrm>
            </p:grpSpPr>
            <p:grpSp>
              <p:nvGrpSpPr>
                <p:cNvPr id="45" name="Group 7">
                  <a:extLst>
                    <a:ext uri="{FF2B5EF4-FFF2-40B4-BE49-F238E27FC236}">
                      <a16:creationId xmlns:a16="http://schemas.microsoft.com/office/drawing/2014/main" id="{BF36191D-9FF4-88B2-6263-0558F80478C7}"/>
                    </a:ext>
                  </a:extLst>
                </p:cNvPr>
                <p:cNvGrpSpPr>
                  <a:grpSpLocks/>
                </p:cNvGrpSpPr>
                <p:nvPr/>
              </p:nvGrpSpPr>
              <p:grpSpPr bwMode="auto">
                <a:xfrm>
                  <a:off x="328" y="481"/>
                  <a:ext cx="5229" cy="4022"/>
                  <a:chOff x="328" y="481"/>
                  <a:chExt cx="5229" cy="4022"/>
                </a:xfrm>
              </p:grpSpPr>
              <p:sp>
                <p:nvSpPr>
                  <p:cNvPr id="47" name="Freeform 8">
                    <a:extLst>
                      <a:ext uri="{FF2B5EF4-FFF2-40B4-BE49-F238E27FC236}">
                        <a16:creationId xmlns:a16="http://schemas.microsoft.com/office/drawing/2014/main" id="{2AEBEC53-FCF0-8865-CF31-FF112A34627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8" name="Freeform 9">
                    <a:extLst>
                      <a:ext uri="{FF2B5EF4-FFF2-40B4-BE49-F238E27FC236}">
                        <a16:creationId xmlns:a16="http://schemas.microsoft.com/office/drawing/2014/main" id="{3D5E9E34-0E48-101C-74FA-D5B9F41A4595}"/>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9" name="Freeform 10">
                    <a:extLst>
                      <a:ext uri="{FF2B5EF4-FFF2-40B4-BE49-F238E27FC236}">
                        <a16:creationId xmlns:a16="http://schemas.microsoft.com/office/drawing/2014/main" id="{8E666F04-DEF3-BABE-8768-05697B78B10A}"/>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0" name="Freeform 11">
                    <a:extLst>
                      <a:ext uri="{FF2B5EF4-FFF2-40B4-BE49-F238E27FC236}">
                        <a16:creationId xmlns:a16="http://schemas.microsoft.com/office/drawing/2014/main" id="{0DD679FE-1477-35C1-C464-97CE0818956B}"/>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1" name="Freeform 12">
                    <a:extLst>
                      <a:ext uri="{FF2B5EF4-FFF2-40B4-BE49-F238E27FC236}">
                        <a16:creationId xmlns:a16="http://schemas.microsoft.com/office/drawing/2014/main" id="{B77A9914-0549-B2B6-582E-87E05C3F32C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52" name="Group 13">
                    <a:extLst>
                      <a:ext uri="{FF2B5EF4-FFF2-40B4-BE49-F238E27FC236}">
                        <a16:creationId xmlns:a16="http://schemas.microsoft.com/office/drawing/2014/main" id="{EFD01D20-FE7F-F559-5751-B6D6933C864E}"/>
                      </a:ext>
                    </a:extLst>
                  </p:cNvPr>
                  <p:cNvGrpSpPr>
                    <a:grpSpLocks/>
                  </p:cNvGrpSpPr>
                  <p:nvPr/>
                </p:nvGrpSpPr>
                <p:grpSpPr bwMode="auto">
                  <a:xfrm>
                    <a:off x="469" y="481"/>
                    <a:ext cx="4931" cy="3697"/>
                    <a:chOff x="451" y="481"/>
                    <a:chExt cx="4931" cy="3697"/>
                  </a:xfrm>
                </p:grpSpPr>
                <p:sp>
                  <p:nvSpPr>
                    <p:cNvPr id="53" name="Freeform 14">
                      <a:extLst>
                        <a:ext uri="{FF2B5EF4-FFF2-40B4-BE49-F238E27FC236}">
                          <a16:creationId xmlns:a16="http://schemas.microsoft.com/office/drawing/2014/main" id="{56FEE6CC-3750-1B37-3672-4F5CC5CB5B78}"/>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Line 15">
                      <a:extLst>
                        <a:ext uri="{FF2B5EF4-FFF2-40B4-BE49-F238E27FC236}">
                          <a16:creationId xmlns:a16="http://schemas.microsoft.com/office/drawing/2014/main" id="{CACCA222-1909-C41A-9EC0-5B9E6849FC5A}"/>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46" name="Line 16">
                  <a:extLst>
                    <a:ext uri="{FF2B5EF4-FFF2-40B4-BE49-F238E27FC236}">
                      <a16:creationId xmlns:a16="http://schemas.microsoft.com/office/drawing/2014/main" id="{3FF6C17D-3AD5-311F-131A-3E5B462B9D8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4" name="Text Box 17">
                <a:extLst>
                  <a:ext uri="{FF2B5EF4-FFF2-40B4-BE49-F238E27FC236}">
                    <a16:creationId xmlns:a16="http://schemas.microsoft.com/office/drawing/2014/main" id="{64612CD1-3915-6762-2E64-827217ABFFC2}"/>
                  </a:ext>
                </a:extLst>
              </p:cNvPr>
              <p:cNvSpPr txBox="1">
                <a:spLocks noChangeArrowheads="1"/>
              </p:cNvSpPr>
              <p:nvPr/>
            </p:nvSpPr>
            <p:spPr bwMode="auto">
              <a:xfrm>
                <a:off x="662" y="1101"/>
                <a:ext cx="4426" cy="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2" name="Rectangle 18">
              <a:extLst>
                <a:ext uri="{FF2B5EF4-FFF2-40B4-BE49-F238E27FC236}">
                  <a16:creationId xmlns:a16="http://schemas.microsoft.com/office/drawing/2014/main" id="{95AA1E8D-BD9A-EC61-D667-C8813F6819B2}"/>
                </a:ext>
              </a:extLst>
            </p:cNvPr>
            <p:cNvSpPr>
              <a:spLocks noChangeArrowheads="1"/>
            </p:cNvSpPr>
            <p:nvPr/>
          </p:nvSpPr>
          <p:spPr bwMode="auto">
            <a:xfrm>
              <a:off x="143" y="90"/>
              <a:ext cx="3313" cy="4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Daniel 2:21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NKJV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He changes the times and the 	seasons;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removes kings and raises up kings;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gives wisdom to the wise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knowledge to those who have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understanding</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t>
              </a:r>
            </a:p>
            <a:p>
              <a:pPr marL="0" marR="0" lvl="0" indent="0" algn="l" defTabSz="234950" rtl="0" eaLnBrk="1" fontAlgn="auto" latinLnBrk="0" hangingPunct="1">
                <a:lnSpc>
                  <a:spcPct val="100000"/>
                </a:lnSpc>
                <a:spcBef>
                  <a:spcPts val="0"/>
                </a:spcBef>
                <a:spcAft>
                  <a:spcPts val="0"/>
                </a:spcAft>
                <a:buClrTx/>
                <a:buSzTx/>
                <a:buFontTx/>
                <a:buNone/>
                <a:tabLst/>
                <a:defRPr/>
              </a:pP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1613257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ask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who gives to all liberally and without reproach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it will be given to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ask in 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9C0F18D9-710D-4933-B3D4-461836319DD4}"/>
              </a:ext>
            </a:extLst>
          </p:cNvPr>
          <p:cNvSpPr txBox="1"/>
          <p:nvPr/>
        </p:nvSpPr>
        <p:spPr>
          <a:xfrm>
            <a:off x="4739537" y="3170386"/>
            <a:ext cx="454701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Wisdom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revealed by God –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Prov. 2:1-11</a:t>
            </a:r>
          </a:p>
        </p:txBody>
      </p:sp>
      <p:grpSp>
        <p:nvGrpSpPr>
          <p:cNvPr id="40" name="Group 4">
            <a:extLst>
              <a:ext uri="{FF2B5EF4-FFF2-40B4-BE49-F238E27FC236}">
                <a16:creationId xmlns:a16="http://schemas.microsoft.com/office/drawing/2014/main" id="{5C2107D4-01FE-5F4A-49BB-C7889EE0370F}"/>
              </a:ext>
            </a:extLst>
          </p:cNvPr>
          <p:cNvGrpSpPr>
            <a:grpSpLocks/>
          </p:cNvGrpSpPr>
          <p:nvPr/>
        </p:nvGrpSpPr>
        <p:grpSpPr bwMode="auto">
          <a:xfrm>
            <a:off x="4551860" y="3560204"/>
            <a:ext cx="4613402" cy="2333266"/>
            <a:chOff x="24" y="40"/>
            <a:chExt cx="3432" cy="4690"/>
          </a:xfrm>
        </p:grpSpPr>
        <p:grpSp>
          <p:nvGrpSpPr>
            <p:cNvPr id="41" name="Group 5">
              <a:extLst>
                <a:ext uri="{FF2B5EF4-FFF2-40B4-BE49-F238E27FC236}">
                  <a16:creationId xmlns:a16="http://schemas.microsoft.com/office/drawing/2014/main" id="{0EE8FB47-595C-54F3-40E4-86D346120EC1}"/>
                </a:ext>
              </a:extLst>
            </p:cNvPr>
            <p:cNvGrpSpPr>
              <a:grpSpLocks/>
            </p:cNvGrpSpPr>
            <p:nvPr/>
          </p:nvGrpSpPr>
          <p:grpSpPr bwMode="auto">
            <a:xfrm>
              <a:off x="24" y="40"/>
              <a:ext cx="3432" cy="4662"/>
              <a:chOff x="528" y="1098"/>
              <a:chExt cx="4789" cy="3414"/>
            </a:xfrm>
          </p:grpSpPr>
          <p:grpSp>
            <p:nvGrpSpPr>
              <p:cNvPr id="43" name="Group 42">
                <a:extLst>
                  <a:ext uri="{FF2B5EF4-FFF2-40B4-BE49-F238E27FC236}">
                    <a16:creationId xmlns:a16="http://schemas.microsoft.com/office/drawing/2014/main" id="{02FDA881-A8F2-8C15-8E79-2BEB629D6482}"/>
                  </a:ext>
                </a:extLst>
              </p:cNvPr>
              <p:cNvGrpSpPr>
                <a:grpSpLocks/>
              </p:cNvGrpSpPr>
              <p:nvPr/>
            </p:nvGrpSpPr>
            <p:grpSpPr bwMode="auto">
              <a:xfrm>
                <a:off x="528" y="1098"/>
                <a:ext cx="4789" cy="3414"/>
                <a:chOff x="328" y="481"/>
                <a:chExt cx="5229" cy="4022"/>
              </a:xfrm>
            </p:grpSpPr>
            <p:grpSp>
              <p:nvGrpSpPr>
                <p:cNvPr id="45" name="Group 7">
                  <a:extLst>
                    <a:ext uri="{FF2B5EF4-FFF2-40B4-BE49-F238E27FC236}">
                      <a16:creationId xmlns:a16="http://schemas.microsoft.com/office/drawing/2014/main" id="{BF36191D-9FF4-88B2-6263-0558F80478C7}"/>
                    </a:ext>
                  </a:extLst>
                </p:cNvPr>
                <p:cNvGrpSpPr>
                  <a:grpSpLocks/>
                </p:cNvGrpSpPr>
                <p:nvPr/>
              </p:nvGrpSpPr>
              <p:grpSpPr bwMode="auto">
                <a:xfrm>
                  <a:off x="328" y="481"/>
                  <a:ext cx="5229" cy="4022"/>
                  <a:chOff x="328" y="481"/>
                  <a:chExt cx="5229" cy="4022"/>
                </a:xfrm>
              </p:grpSpPr>
              <p:sp>
                <p:nvSpPr>
                  <p:cNvPr id="47" name="Freeform 8">
                    <a:extLst>
                      <a:ext uri="{FF2B5EF4-FFF2-40B4-BE49-F238E27FC236}">
                        <a16:creationId xmlns:a16="http://schemas.microsoft.com/office/drawing/2014/main" id="{2AEBEC53-FCF0-8865-CF31-FF112A34627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8" name="Freeform 9">
                    <a:extLst>
                      <a:ext uri="{FF2B5EF4-FFF2-40B4-BE49-F238E27FC236}">
                        <a16:creationId xmlns:a16="http://schemas.microsoft.com/office/drawing/2014/main" id="{3D5E9E34-0E48-101C-74FA-D5B9F41A4595}"/>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9" name="Freeform 10">
                    <a:extLst>
                      <a:ext uri="{FF2B5EF4-FFF2-40B4-BE49-F238E27FC236}">
                        <a16:creationId xmlns:a16="http://schemas.microsoft.com/office/drawing/2014/main" id="{8E666F04-DEF3-BABE-8768-05697B78B10A}"/>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0" name="Freeform 11">
                    <a:extLst>
                      <a:ext uri="{FF2B5EF4-FFF2-40B4-BE49-F238E27FC236}">
                        <a16:creationId xmlns:a16="http://schemas.microsoft.com/office/drawing/2014/main" id="{0DD679FE-1477-35C1-C464-97CE0818956B}"/>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1" name="Freeform 12">
                    <a:extLst>
                      <a:ext uri="{FF2B5EF4-FFF2-40B4-BE49-F238E27FC236}">
                        <a16:creationId xmlns:a16="http://schemas.microsoft.com/office/drawing/2014/main" id="{B77A9914-0549-B2B6-582E-87E05C3F32C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52" name="Group 13">
                    <a:extLst>
                      <a:ext uri="{FF2B5EF4-FFF2-40B4-BE49-F238E27FC236}">
                        <a16:creationId xmlns:a16="http://schemas.microsoft.com/office/drawing/2014/main" id="{EFD01D20-FE7F-F559-5751-B6D6933C864E}"/>
                      </a:ext>
                    </a:extLst>
                  </p:cNvPr>
                  <p:cNvGrpSpPr>
                    <a:grpSpLocks/>
                  </p:cNvGrpSpPr>
                  <p:nvPr/>
                </p:nvGrpSpPr>
                <p:grpSpPr bwMode="auto">
                  <a:xfrm>
                    <a:off x="469" y="481"/>
                    <a:ext cx="4931" cy="3697"/>
                    <a:chOff x="451" y="481"/>
                    <a:chExt cx="4931" cy="3697"/>
                  </a:xfrm>
                </p:grpSpPr>
                <p:sp>
                  <p:nvSpPr>
                    <p:cNvPr id="53" name="Freeform 14">
                      <a:extLst>
                        <a:ext uri="{FF2B5EF4-FFF2-40B4-BE49-F238E27FC236}">
                          <a16:creationId xmlns:a16="http://schemas.microsoft.com/office/drawing/2014/main" id="{56FEE6CC-3750-1B37-3672-4F5CC5CB5B78}"/>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Line 15">
                      <a:extLst>
                        <a:ext uri="{FF2B5EF4-FFF2-40B4-BE49-F238E27FC236}">
                          <a16:creationId xmlns:a16="http://schemas.microsoft.com/office/drawing/2014/main" id="{CACCA222-1909-C41A-9EC0-5B9E6849FC5A}"/>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46" name="Line 16">
                  <a:extLst>
                    <a:ext uri="{FF2B5EF4-FFF2-40B4-BE49-F238E27FC236}">
                      <a16:creationId xmlns:a16="http://schemas.microsoft.com/office/drawing/2014/main" id="{3FF6C17D-3AD5-311F-131A-3E5B462B9D8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4" name="Text Box 17">
                <a:extLst>
                  <a:ext uri="{FF2B5EF4-FFF2-40B4-BE49-F238E27FC236}">
                    <a16:creationId xmlns:a16="http://schemas.microsoft.com/office/drawing/2014/main" id="{64612CD1-3915-6762-2E64-827217ABFFC2}"/>
                  </a:ext>
                </a:extLst>
              </p:cNvPr>
              <p:cNvSpPr txBox="1">
                <a:spLocks noChangeArrowheads="1"/>
              </p:cNvSpPr>
              <p:nvPr/>
            </p:nvSpPr>
            <p:spPr bwMode="auto">
              <a:xfrm>
                <a:off x="662" y="1101"/>
                <a:ext cx="4426" cy="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2" name="Rectangle 18">
              <a:extLst>
                <a:ext uri="{FF2B5EF4-FFF2-40B4-BE49-F238E27FC236}">
                  <a16:creationId xmlns:a16="http://schemas.microsoft.com/office/drawing/2014/main" id="{95AA1E8D-BD9A-EC61-D667-C8813F6819B2}"/>
                </a:ext>
              </a:extLst>
            </p:cNvPr>
            <p:cNvSpPr>
              <a:spLocks noChangeArrowheads="1"/>
            </p:cNvSpPr>
            <p:nvPr/>
          </p:nvSpPr>
          <p:spPr bwMode="auto">
            <a:xfrm>
              <a:off x="143" y="90"/>
              <a:ext cx="3313" cy="4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Daniel 2:21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NKJV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He changes the times and the 	seasons;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removes kings and raises up kings;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gives wisdom to the wise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knowledge to those who have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understanding</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t>
              </a:r>
            </a:p>
            <a:p>
              <a:pPr marL="0" marR="0" lvl="0" indent="0" algn="l" defTabSz="234950" rtl="0" eaLnBrk="1" fontAlgn="auto" latinLnBrk="0" hangingPunct="1">
                <a:lnSpc>
                  <a:spcPct val="100000"/>
                </a:lnSpc>
                <a:spcBef>
                  <a:spcPts val="0"/>
                </a:spcBef>
                <a:spcAft>
                  <a:spcPts val="0"/>
                </a:spcAft>
                <a:buClrTx/>
                <a:buSzTx/>
                <a:buFontTx/>
                <a:buNone/>
                <a:tabLst/>
                <a:defRPr/>
              </a:pP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3852242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ask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who gives to all liberally and without reproach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it will be given to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ask in 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no doubting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3. Trials Test and Strengthen our Faith</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FD37C08D-3540-BB76-1259-E9685A04A82E}"/>
              </a:ext>
            </a:extLst>
          </p:cNvPr>
          <p:cNvSpPr txBox="1"/>
          <p:nvPr/>
        </p:nvSpPr>
        <p:spPr>
          <a:xfrm>
            <a:off x="4851620" y="2537872"/>
            <a:ext cx="4554289"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Trials “test our faith” and “produces patience” / develops character</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9C0F18D9-710D-4933-B3D4-461836319DD4}"/>
              </a:ext>
            </a:extLst>
          </p:cNvPr>
          <p:cNvSpPr txBox="1"/>
          <p:nvPr/>
        </p:nvSpPr>
        <p:spPr>
          <a:xfrm>
            <a:off x="4739537" y="3170386"/>
            <a:ext cx="454701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Wisdom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revealed by God –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Prov. 2:1-11</a:t>
            </a:r>
          </a:p>
        </p:txBody>
      </p:sp>
      <p:grpSp>
        <p:nvGrpSpPr>
          <p:cNvPr id="40" name="Group 4">
            <a:extLst>
              <a:ext uri="{FF2B5EF4-FFF2-40B4-BE49-F238E27FC236}">
                <a16:creationId xmlns:a16="http://schemas.microsoft.com/office/drawing/2014/main" id="{5C2107D4-01FE-5F4A-49BB-C7889EE0370F}"/>
              </a:ext>
            </a:extLst>
          </p:cNvPr>
          <p:cNvGrpSpPr>
            <a:grpSpLocks/>
          </p:cNvGrpSpPr>
          <p:nvPr/>
        </p:nvGrpSpPr>
        <p:grpSpPr bwMode="auto">
          <a:xfrm>
            <a:off x="4551860" y="3560204"/>
            <a:ext cx="4613402" cy="2333266"/>
            <a:chOff x="24" y="40"/>
            <a:chExt cx="3432" cy="4690"/>
          </a:xfrm>
        </p:grpSpPr>
        <p:grpSp>
          <p:nvGrpSpPr>
            <p:cNvPr id="41" name="Group 5">
              <a:extLst>
                <a:ext uri="{FF2B5EF4-FFF2-40B4-BE49-F238E27FC236}">
                  <a16:creationId xmlns:a16="http://schemas.microsoft.com/office/drawing/2014/main" id="{0EE8FB47-595C-54F3-40E4-86D346120EC1}"/>
                </a:ext>
              </a:extLst>
            </p:cNvPr>
            <p:cNvGrpSpPr>
              <a:grpSpLocks/>
            </p:cNvGrpSpPr>
            <p:nvPr/>
          </p:nvGrpSpPr>
          <p:grpSpPr bwMode="auto">
            <a:xfrm>
              <a:off x="24" y="40"/>
              <a:ext cx="3432" cy="4662"/>
              <a:chOff x="528" y="1098"/>
              <a:chExt cx="4789" cy="3414"/>
            </a:xfrm>
          </p:grpSpPr>
          <p:grpSp>
            <p:nvGrpSpPr>
              <p:cNvPr id="43" name="Group 42">
                <a:extLst>
                  <a:ext uri="{FF2B5EF4-FFF2-40B4-BE49-F238E27FC236}">
                    <a16:creationId xmlns:a16="http://schemas.microsoft.com/office/drawing/2014/main" id="{02FDA881-A8F2-8C15-8E79-2BEB629D6482}"/>
                  </a:ext>
                </a:extLst>
              </p:cNvPr>
              <p:cNvGrpSpPr>
                <a:grpSpLocks/>
              </p:cNvGrpSpPr>
              <p:nvPr/>
            </p:nvGrpSpPr>
            <p:grpSpPr bwMode="auto">
              <a:xfrm>
                <a:off x="528" y="1098"/>
                <a:ext cx="4789" cy="3414"/>
                <a:chOff x="328" y="481"/>
                <a:chExt cx="5229" cy="4022"/>
              </a:xfrm>
            </p:grpSpPr>
            <p:grpSp>
              <p:nvGrpSpPr>
                <p:cNvPr id="45" name="Group 7">
                  <a:extLst>
                    <a:ext uri="{FF2B5EF4-FFF2-40B4-BE49-F238E27FC236}">
                      <a16:creationId xmlns:a16="http://schemas.microsoft.com/office/drawing/2014/main" id="{BF36191D-9FF4-88B2-6263-0558F80478C7}"/>
                    </a:ext>
                  </a:extLst>
                </p:cNvPr>
                <p:cNvGrpSpPr>
                  <a:grpSpLocks/>
                </p:cNvGrpSpPr>
                <p:nvPr/>
              </p:nvGrpSpPr>
              <p:grpSpPr bwMode="auto">
                <a:xfrm>
                  <a:off x="328" y="481"/>
                  <a:ext cx="5229" cy="4022"/>
                  <a:chOff x="328" y="481"/>
                  <a:chExt cx="5229" cy="4022"/>
                </a:xfrm>
              </p:grpSpPr>
              <p:sp>
                <p:nvSpPr>
                  <p:cNvPr id="47" name="Freeform 8">
                    <a:extLst>
                      <a:ext uri="{FF2B5EF4-FFF2-40B4-BE49-F238E27FC236}">
                        <a16:creationId xmlns:a16="http://schemas.microsoft.com/office/drawing/2014/main" id="{2AEBEC53-FCF0-8865-CF31-FF112A34627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8" name="Freeform 9">
                    <a:extLst>
                      <a:ext uri="{FF2B5EF4-FFF2-40B4-BE49-F238E27FC236}">
                        <a16:creationId xmlns:a16="http://schemas.microsoft.com/office/drawing/2014/main" id="{3D5E9E34-0E48-101C-74FA-D5B9F41A4595}"/>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9" name="Freeform 10">
                    <a:extLst>
                      <a:ext uri="{FF2B5EF4-FFF2-40B4-BE49-F238E27FC236}">
                        <a16:creationId xmlns:a16="http://schemas.microsoft.com/office/drawing/2014/main" id="{8E666F04-DEF3-BABE-8768-05697B78B10A}"/>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0" name="Freeform 11">
                    <a:extLst>
                      <a:ext uri="{FF2B5EF4-FFF2-40B4-BE49-F238E27FC236}">
                        <a16:creationId xmlns:a16="http://schemas.microsoft.com/office/drawing/2014/main" id="{0DD679FE-1477-35C1-C464-97CE0818956B}"/>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1" name="Freeform 12">
                    <a:extLst>
                      <a:ext uri="{FF2B5EF4-FFF2-40B4-BE49-F238E27FC236}">
                        <a16:creationId xmlns:a16="http://schemas.microsoft.com/office/drawing/2014/main" id="{B77A9914-0549-B2B6-582E-87E05C3F32C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52" name="Group 13">
                    <a:extLst>
                      <a:ext uri="{FF2B5EF4-FFF2-40B4-BE49-F238E27FC236}">
                        <a16:creationId xmlns:a16="http://schemas.microsoft.com/office/drawing/2014/main" id="{EFD01D20-FE7F-F559-5751-B6D6933C864E}"/>
                      </a:ext>
                    </a:extLst>
                  </p:cNvPr>
                  <p:cNvGrpSpPr>
                    <a:grpSpLocks/>
                  </p:cNvGrpSpPr>
                  <p:nvPr/>
                </p:nvGrpSpPr>
                <p:grpSpPr bwMode="auto">
                  <a:xfrm>
                    <a:off x="469" y="481"/>
                    <a:ext cx="4931" cy="3697"/>
                    <a:chOff x="451" y="481"/>
                    <a:chExt cx="4931" cy="3697"/>
                  </a:xfrm>
                </p:grpSpPr>
                <p:sp>
                  <p:nvSpPr>
                    <p:cNvPr id="53" name="Freeform 14">
                      <a:extLst>
                        <a:ext uri="{FF2B5EF4-FFF2-40B4-BE49-F238E27FC236}">
                          <a16:creationId xmlns:a16="http://schemas.microsoft.com/office/drawing/2014/main" id="{56FEE6CC-3750-1B37-3672-4F5CC5CB5B78}"/>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54" name="Line 15">
                      <a:extLst>
                        <a:ext uri="{FF2B5EF4-FFF2-40B4-BE49-F238E27FC236}">
                          <a16:creationId xmlns:a16="http://schemas.microsoft.com/office/drawing/2014/main" id="{CACCA222-1909-C41A-9EC0-5B9E6849FC5A}"/>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46" name="Line 16">
                  <a:extLst>
                    <a:ext uri="{FF2B5EF4-FFF2-40B4-BE49-F238E27FC236}">
                      <a16:creationId xmlns:a16="http://schemas.microsoft.com/office/drawing/2014/main" id="{3FF6C17D-3AD5-311F-131A-3E5B462B9D8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4" name="Text Box 17">
                <a:extLst>
                  <a:ext uri="{FF2B5EF4-FFF2-40B4-BE49-F238E27FC236}">
                    <a16:creationId xmlns:a16="http://schemas.microsoft.com/office/drawing/2014/main" id="{64612CD1-3915-6762-2E64-827217ABFFC2}"/>
                  </a:ext>
                </a:extLst>
              </p:cNvPr>
              <p:cNvSpPr txBox="1">
                <a:spLocks noChangeArrowheads="1"/>
              </p:cNvSpPr>
              <p:nvPr/>
            </p:nvSpPr>
            <p:spPr bwMode="auto">
              <a:xfrm>
                <a:off x="662" y="1101"/>
                <a:ext cx="4426" cy="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2" name="Rectangle 18">
              <a:extLst>
                <a:ext uri="{FF2B5EF4-FFF2-40B4-BE49-F238E27FC236}">
                  <a16:creationId xmlns:a16="http://schemas.microsoft.com/office/drawing/2014/main" id="{95AA1E8D-BD9A-EC61-D667-C8813F6819B2}"/>
                </a:ext>
              </a:extLst>
            </p:cNvPr>
            <p:cNvSpPr>
              <a:spLocks noChangeArrowheads="1"/>
            </p:cNvSpPr>
            <p:nvPr/>
          </p:nvSpPr>
          <p:spPr bwMode="auto">
            <a:xfrm>
              <a:off x="143" y="90"/>
              <a:ext cx="3313" cy="4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Daniel 2:21 </a:t>
              </a:r>
              <a:r>
                <a:rPr kumimoji="0" lang="en-US" sz="1800" b="0" i="0" u="none" strike="noStrike" kern="100" cap="none" spc="0" normalizeH="0" baseline="3000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NKJV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He changes the times and the 	seasons;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removes kings and raises up kings;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He gives wisdom to the wise </a:t>
              </a:r>
            </a:p>
            <a:p>
              <a:pPr marL="0" marR="0" lvl="0" indent="0" algn="l" defTabSz="234950" rtl="0" eaLnBrk="1" fontAlgn="auto" latinLnBrk="0" hangingPunct="1">
                <a:lnSpc>
                  <a:spcPct val="100000"/>
                </a:lnSpc>
                <a:spcBef>
                  <a:spcPts val="0"/>
                </a:spcBef>
                <a:spcAft>
                  <a:spcPts val="0"/>
                </a:spcAft>
                <a:buClrTx/>
                <a:buSzTx/>
                <a:buFontTx/>
                <a:buNone/>
                <a:tabLst/>
                <a:defRPr/>
              </a:pP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And knowledge to those who have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understanding</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t>
              </a:r>
            </a:p>
            <a:p>
              <a:pPr marL="0" marR="0" lvl="0" indent="0" algn="l" defTabSz="234950" rtl="0" eaLnBrk="1" fontAlgn="auto" latinLnBrk="0" hangingPunct="1">
                <a:lnSpc>
                  <a:spcPct val="100000"/>
                </a:lnSpc>
                <a:spcBef>
                  <a:spcPts val="0"/>
                </a:spcBef>
                <a:spcAft>
                  <a:spcPts val="0"/>
                </a:spcAft>
                <a:buClrTx/>
                <a:buSzTx/>
                <a:buFontTx/>
                <a:buNone/>
                <a:tabLst/>
                <a:defRPr/>
              </a:pP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120971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patience have its perfect work</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that you may be perfect and complete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lacking nothing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heavy" strike="noStrike" kern="0" cap="none" spc="0" normalizeH="0" baseline="0" noProof="0" dirty="0">
                  <a:ln>
                    <a:noFill/>
                  </a:ln>
                  <a:solidFill>
                    <a:prstClr val="black"/>
                  </a:solidFill>
                  <a:effectLst/>
                  <a:uLnTx/>
                  <a:uFillTx/>
                  <a:latin typeface="Arial" panose="020B0604020202020204" pitchFamily="34" charset="0"/>
                  <a:ea typeface="+mn-ea"/>
                  <a:cs typeface="+mn-cs"/>
                </a:rPr>
                <a:t>let him </a:t>
              </a:r>
              <a:r>
                <a:rPr kumimoji="0" lang="en-US" altLang="en-US" sz="1800" b="1" i="0" u="heavy" strike="noStrike" kern="0" cap="none" spc="0" normalizeH="0" baseline="0" noProof="0" dirty="0">
                  <a:ln>
                    <a:noFill/>
                  </a:ln>
                  <a:solidFill>
                    <a:prstClr val="black"/>
                  </a:solidFill>
                  <a:effectLst/>
                  <a:uLnTx/>
                  <a:uFillTx/>
                  <a:latin typeface="Arial" panose="020B0604020202020204" pitchFamily="34" charset="0"/>
                  <a:ea typeface="+mn-ea"/>
                  <a:cs typeface="+mn-cs"/>
                </a:rPr>
                <a:t>ask of God</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who gives to all liberally and without reproach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and it will be given to him</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ask in 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no doubting</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14359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1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824644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3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lang="en-US" altLang="en-US" sz="900" kern="0" dirty="0"/>
            </a:p>
            <a:p>
              <a:pPr fontAlgn="base">
                <a:spcBef>
                  <a:spcPct val="0"/>
                </a:spcBef>
                <a:spcAft>
                  <a:spcPct val="0"/>
                </a:spcAft>
                <a:defRPr/>
              </a:pPr>
              <a:r>
                <a:rPr lang="en-US" altLang="en-US" sz="1800" kern="0" baseline="30000" dirty="0">
                  <a:solidFill>
                    <a:srgbClr val="333399"/>
                  </a:solidFill>
                </a:rPr>
                <a:t>9 </a:t>
              </a:r>
              <a:r>
                <a:rPr lang="en-US" altLang="en-US" sz="1800" kern="0" dirty="0"/>
                <a:t>Let the lowly brother glory in his exaltation, </a:t>
              </a:r>
            </a:p>
            <a:p>
              <a:pPr fontAlgn="base">
                <a:spcBef>
                  <a:spcPct val="0"/>
                </a:spcBef>
                <a:spcAft>
                  <a:spcPct val="0"/>
                </a:spcAft>
                <a:defRPr/>
              </a:pPr>
              <a:r>
                <a:rPr lang="en-US" altLang="en-US" sz="1800" kern="0" baseline="30000" dirty="0">
                  <a:solidFill>
                    <a:srgbClr val="333399"/>
                  </a:solidFill>
                </a:rPr>
                <a:t>10 </a:t>
              </a:r>
              <a:r>
                <a:rPr lang="en-US" altLang="en-US" sz="1800" kern="0" dirty="0"/>
                <a:t>but the rich in his humiliation, because as a flower of the field he will pass away.</a:t>
              </a:r>
              <a:r>
                <a:rPr lang="en-US" altLang="en-US" sz="1800" kern="0" baseline="30000" dirty="0">
                  <a:solidFill>
                    <a:srgbClr val="333399"/>
                  </a:solidFill>
                </a:rPr>
                <a:t> </a:t>
              </a:r>
            </a:p>
            <a:p>
              <a:pPr fontAlgn="base">
                <a:spcBef>
                  <a:spcPct val="0"/>
                </a:spcBef>
                <a:spcAft>
                  <a:spcPct val="0"/>
                </a:spcAft>
                <a:defRPr/>
              </a:pPr>
              <a:r>
                <a:rPr lang="en-US" altLang="en-US" sz="1800" kern="0" baseline="30000" dirty="0">
                  <a:solidFill>
                    <a:srgbClr val="333399"/>
                  </a:solidFill>
                </a:rPr>
                <a:t>11 </a:t>
              </a:r>
              <a:r>
                <a:rPr lang="en-US" altLang="en-US" sz="1800" kern="0" dirty="0"/>
                <a:t>For no sooner has the sun risen with a burning heat than it withers the grass; its flower falls, and its beautiful appearance perishes. So the rich man also will fade away in his pursuits.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FC625011-A9EB-1313-C635-5255A4897C91}"/>
              </a:ext>
            </a:extLst>
          </p:cNvPr>
          <p:cNvSpPr txBox="1"/>
          <p:nvPr/>
        </p:nvSpPr>
        <p:spPr>
          <a:xfrm>
            <a:off x="4863228" y="333043"/>
            <a:ext cx="4121706" cy="646331"/>
          </a:xfrm>
          <a:prstGeom prst="rect">
            <a:avLst/>
          </a:prstGeom>
          <a:noFill/>
        </p:spPr>
        <p:txBody>
          <a:bodyPr wrap="none" rtlCol="0">
            <a:spAutoFit/>
          </a:bodyPr>
          <a:lstStyle/>
          <a:p>
            <a:pPr algn="ctr"/>
            <a:r>
              <a:rPr lang="en-US" b="1" dirty="0">
                <a:latin typeface="Arial" panose="020B0604020202020204" pitchFamily="34" charset="0"/>
                <a:cs typeface="Arial" panose="020B0604020202020204" pitchFamily="34" charset="0"/>
              </a:rPr>
              <a:t>Trials develop new dignity in Christ </a:t>
            </a:r>
            <a:endParaRPr lang="en-US" b="1" dirty="0">
              <a:solidFill>
                <a:srgbClr val="333399"/>
              </a:solidFill>
              <a:latin typeface="Arial" panose="020B0604020202020204" pitchFamily="34" charset="0"/>
              <a:cs typeface="Arial" panose="020B0604020202020204" pitchFamily="34" charset="0"/>
            </a:endParaRPr>
          </a:p>
          <a:p>
            <a:pPr algn="ctr"/>
            <a:r>
              <a:rPr lang="en-US" b="1" dirty="0">
                <a:solidFill>
                  <a:srgbClr val="333399"/>
                </a:solidFill>
                <a:latin typeface="Arial" panose="020B0604020202020204" pitchFamily="34" charset="0"/>
                <a:cs typeface="Arial" panose="020B0604020202020204" pitchFamily="34" charset="0"/>
              </a:rPr>
              <a:t>vv. 9-11</a:t>
            </a:r>
          </a:p>
        </p:txBody>
      </p:sp>
      <p:sp>
        <p:nvSpPr>
          <p:cNvPr id="3" name="TextBox 2">
            <a:extLst>
              <a:ext uri="{FF2B5EF4-FFF2-40B4-BE49-F238E27FC236}">
                <a16:creationId xmlns:a16="http://schemas.microsoft.com/office/drawing/2014/main" id="{68B691AB-2992-6639-023A-25DFBEDD881D}"/>
              </a:ext>
            </a:extLst>
          </p:cNvPr>
          <p:cNvSpPr txBox="1"/>
          <p:nvPr/>
        </p:nvSpPr>
        <p:spPr>
          <a:xfrm>
            <a:off x="4542309" y="897618"/>
            <a:ext cx="4711164" cy="397031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Our new glory </a:t>
            </a:r>
            <a:r>
              <a:rPr lang="en-US" sz="1600" dirty="0">
                <a:latin typeface="Arial" panose="020B0604020202020204" pitchFamily="34" charset="0"/>
                <a:cs typeface="Arial" panose="020B0604020202020204" pitchFamily="34" charset="0"/>
              </a:rPr>
              <a:t>(identification/dignity/character)</a:t>
            </a:r>
            <a:r>
              <a:rPr lang="en-US" dirty="0">
                <a:latin typeface="Arial" panose="020B0604020202020204" pitchFamily="34" charset="0"/>
                <a:cs typeface="Arial" panose="020B0604020202020204" pitchFamily="34" charset="0"/>
              </a:rPr>
              <a:t>  is “in Christ;” it is not determined by poverty, or wealth.</a:t>
            </a:r>
          </a:p>
          <a:p>
            <a:r>
              <a:rPr lang="en-US" dirty="0">
                <a:latin typeface="Arial" panose="020B0604020202020204" pitchFamily="34" charset="0"/>
                <a:cs typeface="Arial" panose="020B0604020202020204" pitchFamily="34" charset="0"/>
              </a:rPr>
              <a:t>The wisdom that is from above has taught us that it is impossible to serve two masters (like the double-minded person of </a:t>
            </a:r>
            <a:r>
              <a:rPr lang="en-US" dirty="0">
                <a:solidFill>
                  <a:srgbClr val="333399"/>
                </a:solidFill>
                <a:latin typeface="Arial" panose="020B0604020202020204" pitchFamily="34" charset="0"/>
                <a:cs typeface="Arial" panose="020B0604020202020204" pitchFamily="34" charset="0"/>
              </a:rPr>
              <a:t>verse 8</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The rich have learned that they cannot trust in their riches, but must thank God for them and use them to His glory.</a:t>
            </a:r>
          </a:p>
          <a:p>
            <a:r>
              <a:rPr lang="en-US" dirty="0">
                <a:latin typeface="Arial" panose="020B0604020202020204" pitchFamily="34" charset="0"/>
                <a:cs typeface="Arial" panose="020B0604020202020204" pitchFamily="34" charset="0"/>
              </a:rPr>
              <a:t>Trials may be such for the rich that they experience a financial reversal, and their riches “fade away.” However, they, long ago, ceased to glory in their wealth; they have learned to put all of their trust in God.</a:t>
            </a:r>
          </a:p>
        </p:txBody>
      </p:sp>
      <p:grpSp>
        <p:nvGrpSpPr>
          <p:cNvPr id="4" name="Group 3">
            <a:extLst>
              <a:ext uri="{FF2B5EF4-FFF2-40B4-BE49-F238E27FC236}">
                <a16:creationId xmlns:a16="http://schemas.microsoft.com/office/drawing/2014/main" id="{226F271D-8C68-2B25-638C-B8ED8BFD91E8}"/>
              </a:ext>
            </a:extLst>
          </p:cNvPr>
          <p:cNvGrpSpPr>
            <a:grpSpLocks/>
          </p:cNvGrpSpPr>
          <p:nvPr/>
        </p:nvGrpSpPr>
        <p:grpSpPr bwMode="auto">
          <a:xfrm>
            <a:off x="4542309" y="3422255"/>
            <a:ext cx="4626517" cy="3052032"/>
            <a:chOff x="24" y="40"/>
            <a:chExt cx="3432" cy="5300"/>
          </a:xfrm>
        </p:grpSpPr>
        <p:grpSp>
          <p:nvGrpSpPr>
            <p:cNvPr id="5" name="Group 4">
              <a:extLst>
                <a:ext uri="{FF2B5EF4-FFF2-40B4-BE49-F238E27FC236}">
                  <a16:creationId xmlns:a16="http://schemas.microsoft.com/office/drawing/2014/main" id="{B0E90C3A-E943-D158-AA85-7E04841D86F9}"/>
                </a:ext>
              </a:extLst>
            </p:cNvPr>
            <p:cNvGrpSpPr>
              <a:grpSpLocks/>
            </p:cNvGrpSpPr>
            <p:nvPr/>
          </p:nvGrpSpPr>
          <p:grpSpPr bwMode="auto">
            <a:xfrm>
              <a:off x="24" y="40"/>
              <a:ext cx="3432" cy="4662"/>
              <a:chOff x="528" y="1098"/>
              <a:chExt cx="4789" cy="3414"/>
            </a:xfrm>
          </p:grpSpPr>
          <p:grpSp>
            <p:nvGrpSpPr>
              <p:cNvPr id="24" name="Group 23">
                <a:extLst>
                  <a:ext uri="{FF2B5EF4-FFF2-40B4-BE49-F238E27FC236}">
                    <a16:creationId xmlns:a16="http://schemas.microsoft.com/office/drawing/2014/main" id="{2C0534B4-B252-AA52-F1F8-6476A6C8A20F}"/>
                  </a:ext>
                </a:extLst>
              </p:cNvPr>
              <p:cNvGrpSpPr>
                <a:grpSpLocks/>
              </p:cNvGrpSpPr>
              <p:nvPr/>
            </p:nvGrpSpPr>
            <p:grpSpPr bwMode="auto">
              <a:xfrm>
                <a:off x="528" y="1098"/>
                <a:ext cx="4789" cy="3414"/>
                <a:chOff x="328" y="481"/>
                <a:chExt cx="5229" cy="4022"/>
              </a:xfrm>
            </p:grpSpPr>
            <p:grpSp>
              <p:nvGrpSpPr>
                <p:cNvPr id="26" name="Group 7">
                  <a:extLst>
                    <a:ext uri="{FF2B5EF4-FFF2-40B4-BE49-F238E27FC236}">
                      <a16:creationId xmlns:a16="http://schemas.microsoft.com/office/drawing/2014/main" id="{8E1D7EAD-7EC8-004D-2834-66EC91016A8D}"/>
                    </a:ext>
                  </a:extLst>
                </p:cNvPr>
                <p:cNvGrpSpPr>
                  <a:grpSpLocks/>
                </p:cNvGrpSpPr>
                <p:nvPr/>
              </p:nvGrpSpPr>
              <p:grpSpPr bwMode="auto">
                <a:xfrm>
                  <a:off x="328" y="481"/>
                  <a:ext cx="5229" cy="4022"/>
                  <a:chOff x="328" y="481"/>
                  <a:chExt cx="5229" cy="4022"/>
                </a:xfrm>
              </p:grpSpPr>
              <p:sp>
                <p:nvSpPr>
                  <p:cNvPr id="28" name="Freeform 8">
                    <a:extLst>
                      <a:ext uri="{FF2B5EF4-FFF2-40B4-BE49-F238E27FC236}">
                        <a16:creationId xmlns:a16="http://schemas.microsoft.com/office/drawing/2014/main" id="{15824AF0-9055-6350-E2F1-2F76C1222180}"/>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9" name="Freeform 9">
                    <a:extLst>
                      <a:ext uri="{FF2B5EF4-FFF2-40B4-BE49-F238E27FC236}">
                        <a16:creationId xmlns:a16="http://schemas.microsoft.com/office/drawing/2014/main" id="{5B59381B-6DA7-6D99-23ED-CC4227E1C4A1}"/>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0" name="Freeform 10">
                    <a:extLst>
                      <a:ext uri="{FF2B5EF4-FFF2-40B4-BE49-F238E27FC236}">
                        <a16:creationId xmlns:a16="http://schemas.microsoft.com/office/drawing/2014/main" id="{AFE2229D-3495-4E4B-310E-AE59764582B2}"/>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1" name="Freeform 11">
                    <a:extLst>
                      <a:ext uri="{FF2B5EF4-FFF2-40B4-BE49-F238E27FC236}">
                        <a16:creationId xmlns:a16="http://schemas.microsoft.com/office/drawing/2014/main" id="{073EDA19-3AF3-50AC-744C-8354AFA342FE}"/>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2" name="Freeform 12">
                    <a:extLst>
                      <a:ext uri="{FF2B5EF4-FFF2-40B4-BE49-F238E27FC236}">
                        <a16:creationId xmlns:a16="http://schemas.microsoft.com/office/drawing/2014/main" id="{24411B7A-3320-9785-B02B-894F497C7634}"/>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33" name="Group 13">
                    <a:extLst>
                      <a:ext uri="{FF2B5EF4-FFF2-40B4-BE49-F238E27FC236}">
                        <a16:creationId xmlns:a16="http://schemas.microsoft.com/office/drawing/2014/main" id="{663E3E19-C0E3-2683-57EE-352E8B7816A2}"/>
                      </a:ext>
                    </a:extLst>
                  </p:cNvPr>
                  <p:cNvGrpSpPr>
                    <a:grpSpLocks/>
                  </p:cNvGrpSpPr>
                  <p:nvPr/>
                </p:nvGrpSpPr>
                <p:grpSpPr bwMode="auto">
                  <a:xfrm>
                    <a:off x="469" y="481"/>
                    <a:ext cx="4931" cy="3697"/>
                    <a:chOff x="451" y="481"/>
                    <a:chExt cx="4931" cy="3697"/>
                  </a:xfrm>
                </p:grpSpPr>
                <p:sp>
                  <p:nvSpPr>
                    <p:cNvPr id="34" name="Freeform 14">
                      <a:extLst>
                        <a:ext uri="{FF2B5EF4-FFF2-40B4-BE49-F238E27FC236}">
                          <a16:creationId xmlns:a16="http://schemas.microsoft.com/office/drawing/2014/main" id="{83C85B77-FF77-C78C-6354-63D99304A48B}"/>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35" name="Line 15">
                      <a:extLst>
                        <a:ext uri="{FF2B5EF4-FFF2-40B4-BE49-F238E27FC236}">
                          <a16:creationId xmlns:a16="http://schemas.microsoft.com/office/drawing/2014/main" id="{B042FDB9-27B1-D4D5-9D0C-8A2E043D4DC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27" name="Line 16">
                  <a:extLst>
                    <a:ext uri="{FF2B5EF4-FFF2-40B4-BE49-F238E27FC236}">
                      <a16:creationId xmlns:a16="http://schemas.microsoft.com/office/drawing/2014/main" id="{AE041110-26C5-B88A-D4E2-6A505D0F0ACC}"/>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25" name="Text Box 17">
                <a:extLst>
                  <a:ext uri="{FF2B5EF4-FFF2-40B4-BE49-F238E27FC236}">
                    <a16:creationId xmlns:a16="http://schemas.microsoft.com/office/drawing/2014/main" id="{00100CAD-F805-0D88-D3F9-5E7DB0EA6C15}"/>
                  </a:ext>
                </a:extLst>
              </p:cNvPr>
              <p:cNvSpPr txBox="1">
                <a:spLocks noChangeArrowheads="1"/>
              </p:cNvSpPr>
              <p:nvPr/>
            </p:nvSpPr>
            <p:spPr bwMode="auto">
              <a:xfrm>
                <a:off x="662" y="1101"/>
                <a:ext cx="4426" cy="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6" name="Rectangle 18">
              <a:extLst>
                <a:ext uri="{FF2B5EF4-FFF2-40B4-BE49-F238E27FC236}">
                  <a16:creationId xmlns:a16="http://schemas.microsoft.com/office/drawing/2014/main" id="{C2590CAF-DADE-D64F-5582-5DD00DEB24B7}"/>
                </a:ext>
              </a:extLst>
            </p:cNvPr>
            <p:cNvSpPr>
              <a:spLocks noChangeArrowheads="1"/>
            </p:cNvSpPr>
            <p:nvPr/>
          </p:nvSpPr>
          <p:spPr bwMode="auto">
            <a:xfrm>
              <a:off x="143" y="90"/>
              <a:ext cx="3313" cy="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a:defRPr/>
              </a:pPr>
              <a:r>
                <a:rPr lang="en-US" kern="100" dirty="0">
                  <a:solidFill>
                    <a:srgbClr val="333399"/>
                  </a:solidFill>
                  <a:ea typeface="Aptos" panose="020B0004020202020204" pitchFamily="34" charset="0"/>
                  <a:cs typeface="Times New Roman" panose="02020603050405020304" pitchFamily="18" charset="0"/>
                </a:rPr>
                <a:t>1 Timothy 6:17-18 </a:t>
              </a:r>
              <a:r>
                <a:rPr lang="en-US" kern="100" baseline="30000" dirty="0">
                  <a:solidFill>
                    <a:srgbClr val="333399"/>
                  </a:solidFill>
                  <a:ea typeface="Aptos" panose="020B0004020202020204" pitchFamily="34" charset="0"/>
                  <a:cs typeface="Times New Roman" panose="02020603050405020304" pitchFamily="18" charset="0"/>
                </a:rPr>
                <a:t>NKJV </a:t>
              </a:r>
            </a:p>
            <a:p>
              <a:pPr>
                <a:defRPr/>
              </a:pPr>
              <a:r>
                <a:rPr lang="en-US" kern="100" dirty="0">
                  <a:ea typeface="Aptos" panose="020B0004020202020204" pitchFamily="34" charset="0"/>
                  <a:cs typeface="Times New Roman" panose="02020603050405020304" pitchFamily="18" charset="0"/>
                </a:rPr>
                <a:t>Command those who are rich in this present age not to be haughty, nor to trust in uncertain riches but in the living God, who gives us richly all things to enjoy.      </a:t>
              </a:r>
              <a:r>
                <a:rPr lang="en-US" kern="100" baseline="30000" dirty="0">
                  <a:solidFill>
                    <a:srgbClr val="333399"/>
                  </a:solidFill>
                  <a:ea typeface="Aptos" panose="020B0004020202020204" pitchFamily="34" charset="0"/>
                  <a:cs typeface="Times New Roman" panose="02020603050405020304" pitchFamily="18" charset="0"/>
                </a:rPr>
                <a:t>18 </a:t>
              </a:r>
              <a:r>
                <a:rPr lang="en-US" kern="100" dirty="0">
                  <a:ea typeface="Aptos" panose="020B0004020202020204" pitchFamily="34" charset="0"/>
                  <a:cs typeface="Times New Roman" panose="02020603050405020304" pitchFamily="18" charset="0"/>
                </a:rPr>
                <a:t>Let them do good, that they be rich in good works, ready to give, willing to share,</a:t>
              </a:r>
            </a:p>
            <a:p>
              <a:pPr>
                <a:defRPr/>
              </a:pPr>
              <a:endParaRPr lang="en-US" kern="100" dirty="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2962634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arn(outVertic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nodeType="clickEffect">
                                  <p:stCondLst>
                                    <p:cond delay="0"/>
                                  </p:stCondLst>
                                  <p:childTnLst>
                                    <p:animEffect transition="out" filter="barn(inVertical)">
                                      <p:cBhvr>
                                        <p:cTn id="31" dur="500"/>
                                        <p:tgtEl>
                                          <p:spTgt spid="4"/>
                                        </p:tgtEl>
                                      </p:cBhvr>
                                    </p:animEffect>
                                    <p:set>
                                      <p:cBhvr>
                                        <p:cTn id="32" dur="1" fill="hold">
                                          <p:stCondLst>
                                            <p:cond delay="499"/>
                                          </p:stCondLst>
                                        </p:cTn>
                                        <p:tgtEl>
                                          <p:spTgt spid="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up)">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3">
                                            <p:txEl>
                                              <p:pRg st="0" end="0"/>
                                            </p:txEl>
                                          </p:spTgt>
                                        </p:tgtEl>
                                      </p:cBhvr>
                                    </p:animEffect>
                                    <p:set>
                                      <p:cBhvr>
                                        <p:cTn id="45" dur="1" fill="hold">
                                          <p:stCondLst>
                                            <p:cond delay="499"/>
                                          </p:stCondLst>
                                        </p:cTn>
                                        <p:tgtEl>
                                          <p:spTgt spid="3">
                                            <p:txEl>
                                              <p:pRg st="0" end="0"/>
                                            </p:txEl>
                                          </p:spTgt>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3">
                                            <p:txEl>
                                              <p:pRg st="1" end="1"/>
                                            </p:txEl>
                                          </p:spTgt>
                                        </p:tgtEl>
                                      </p:cBhvr>
                                    </p:animEffect>
                                    <p:set>
                                      <p:cBhvr>
                                        <p:cTn id="48" dur="1" fill="hold">
                                          <p:stCondLst>
                                            <p:cond delay="499"/>
                                          </p:stCondLst>
                                        </p:cTn>
                                        <p:tgtEl>
                                          <p:spTgt spid="3">
                                            <p:txEl>
                                              <p:pRg st="1" end="1"/>
                                            </p:txEl>
                                          </p:spTgt>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3">
                                            <p:txEl>
                                              <p:pRg st="3" end="3"/>
                                            </p:txEl>
                                          </p:spTgt>
                                        </p:tgtEl>
                                      </p:cBhvr>
                                    </p:animEffect>
                                    <p:set>
                                      <p:cBhvr>
                                        <p:cTn id="54"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uiExpand="1" build="p"/>
      <p:bldP spid="3" grpId="1"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1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3184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a:t>
              </a:r>
              <a:r>
                <a:rPr kumimoji="0" lang="en-US" altLang="en-US" sz="18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count it all joy when you fall into various </a:t>
              </a:r>
              <a:r>
                <a:rPr kumimoji="0" lang="en-US" altLang="en-US" sz="1800" b="1" i="0" u="sng"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2" name="TextBox 1">
            <a:extLst>
              <a:ext uri="{FF2B5EF4-FFF2-40B4-BE49-F238E27FC236}">
                <a16:creationId xmlns:a16="http://schemas.microsoft.com/office/drawing/2014/main" id="{7725CA73-8F13-6E4F-DF0F-F429688DCA13}"/>
              </a:ext>
            </a:extLst>
          </p:cNvPr>
          <p:cNvSpPr txBox="1"/>
          <p:nvPr/>
        </p:nvSpPr>
        <p:spPr>
          <a:xfrm>
            <a:off x="4558098" y="490723"/>
            <a:ext cx="4743218" cy="1477328"/>
          </a:xfrm>
          <a:prstGeom prst="rect">
            <a:avLst/>
          </a:prstGeom>
          <a:noFill/>
        </p:spPr>
        <p:txBody>
          <a:bodyPr wrap="square" rtlCol="0">
            <a:spAutoFit/>
          </a:bodyPr>
          <a:lstStyle/>
          <a:p>
            <a:r>
              <a:rPr lang="en-US" kern="100" dirty="0">
                <a:latin typeface="Arial" panose="020B0604020202020204" pitchFamily="34" charset="0"/>
                <a:ea typeface="Aptos" panose="020B0004020202020204" pitchFamily="34" charset="0"/>
                <a:cs typeface="Times New Roman" panose="02020603050405020304" pitchFamily="18" charset="0"/>
              </a:rPr>
              <a:t>Whether James has the trials of persecution in mind, or how a Christian is to face the general trials of life, Christians are to, “count it all joy when you fall into various </a:t>
            </a:r>
            <a:r>
              <a:rPr lang="en-US" u="sng" kern="100" dirty="0">
                <a:latin typeface="Arial" panose="020B0604020202020204" pitchFamily="34" charset="0"/>
                <a:ea typeface="Aptos" panose="020B0004020202020204" pitchFamily="34" charset="0"/>
                <a:cs typeface="Times New Roman" panose="02020603050405020304" pitchFamily="18" charset="0"/>
              </a:rPr>
              <a:t>trials</a:t>
            </a:r>
            <a:r>
              <a:rPr lang="en-US" kern="100" dirty="0">
                <a:latin typeface="Arial" panose="020B0604020202020204" pitchFamily="34" charset="0"/>
                <a:ea typeface="Aptos" panose="020B0004020202020204" pitchFamily="34" charset="0"/>
                <a:cs typeface="Times New Roman" panose="02020603050405020304" pitchFamily="18" charset="0"/>
              </a:rPr>
              <a:t>” </a:t>
            </a:r>
            <a:r>
              <a:rPr lang="en-US" kern="100" dirty="0">
                <a:solidFill>
                  <a:srgbClr val="333399"/>
                </a:solidFill>
                <a:latin typeface="Arial" panose="020B0604020202020204" pitchFamily="34" charset="0"/>
                <a:ea typeface="Aptos" panose="020B0004020202020204" pitchFamily="34" charset="0"/>
                <a:cs typeface="Times New Roman" panose="02020603050405020304" pitchFamily="18" charset="0"/>
              </a:rPr>
              <a:t>(James 1:2)</a:t>
            </a:r>
            <a:r>
              <a:rPr lang="en-US" kern="100" dirty="0">
                <a:latin typeface="Arial" panose="020B0604020202020204" pitchFamily="34" charset="0"/>
                <a:ea typeface="Aptos" panose="020B0004020202020204" pitchFamily="34" charset="0"/>
                <a:cs typeface="Times New Roman" panose="02020603050405020304" pitchFamily="18" charset="0"/>
              </a:rPr>
              <a:t>.</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29090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fontAlgn="base">
                <a:spcBef>
                  <a:spcPct val="0"/>
                </a:spcBef>
                <a:spcAft>
                  <a:spcPct val="0"/>
                </a:spcAft>
                <a:defRPr/>
              </a:pPr>
              <a:r>
                <a:rPr lang="en-US" altLang="en-US" sz="1600" kern="0" baseline="30000" dirty="0">
                  <a:solidFill>
                    <a:srgbClr val="333399"/>
                  </a:solidFill>
                </a:rPr>
                <a:t>12 </a:t>
              </a:r>
              <a:r>
                <a:rPr lang="en-US" altLang="en-US" sz="1600" kern="0" dirty="0">
                  <a:solidFill>
                    <a:prstClr val="black"/>
                  </a:solidFill>
                </a:rPr>
                <a:t>Blessed is the man who endures temptation; for when he has been approved, he will receive the crown of life which the Lord has promised to those who love Him.</a:t>
              </a:r>
              <a:r>
                <a:rPr lang="en-US" altLang="en-US" sz="1600" kern="0" baseline="30000" dirty="0">
                  <a:solidFill>
                    <a:srgbClr val="333399"/>
                  </a:solidFill>
                </a:rPr>
                <a:t>     13 </a:t>
              </a:r>
              <a:r>
                <a:rPr lang="en-US" altLang="en-US" sz="1600" kern="0" dirty="0">
                  <a:solidFill>
                    <a:prstClr val="black"/>
                  </a:solidFill>
                </a:rPr>
                <a:t>Let no one say when he is tempted, "I am tempted by God"; for God cannot be tempted by evil, nor does He Himself tempt anyone.</a:t>
              </a:r>
              <a:r>
                <a:rPr lang="en-US" altLang="en-US" sz="1600" kern="0" baseline="30000" dirty="0">
                  <a:solidFill>
                    <a:srgbClr val="333399"/>
                  </a:solidFill>
                </a:rPr>
                <a:t>   14 </a:t>
              </a:r>
              <a:r>
                <a:rPr lang="en-US" altLang="en-US" sz="1600" kern="0" dirty="0">
                  <a:solidFill>
                    <a:prstClr val="black"/>
                  </a:solidFill>
                </a:rPr>
                <a:t>But each one is tempted when he is drawn away by his own desires and enticed. </a:t>
              </a:r>
            </a:p>
            <a:p>
              <a:pPr fontAlgn="base">
                <a:spcBef>
                  <a:spcPct val="0"/>
                </a:spcBef>
                <a:spcAft>
                  <a:spcPct val="0"/>
                </a:spcAft>
                <a:defRPr/>
              </a:pPr>
              <a:r>
                <a:rPr lang="en-US" altLang="en-US" sz="1600" kern="0" baseline="30000" dirty="0">
                  <a:solidFill>
                    <a:srgbClr val="333399"/>
                  </a:solidFill>
                </a:rPr>
                <a:t>15 </a:t>
              </a:r>
              <a:r>
                <a:rPr lang="en-US" altLang="en-US" sz="1600" kern="0" dirty="0">
                  <a:solidFill>
                    <a:prstClr val="black"/>
                  </a:solidFill>
                </a:rPr>
                <a:t>Then, when desire has conceived, it gives  birth to sin; and sin, when it is full-grown, brings forth death.</a:t>
              </a:r>
              <a:r>
                <a:rPr lang="en-US" altLang="en-US" sz="1600" kern="0" baseline="30000" dirty="0">
                  <a:solidFill>
                    <a:srgbClr val="333399"/>
                  </a:solidFill>
                </a:rPr>
                <a:t> </a:t>
              </a:r>
            </a:p>
            <a:p>
              <a:pPr fontAlgn="base">
                <a:spcBef>
                  <a:spcPct val="0"/>
                </a:spcBef>
                <a:spcAft>
                  <a:spcPct val="0"/>
                </a:spcAft>
                <a:defRPr/>
              </a:pPr>
              <a:r>
                <a:rPr lang="en-US" altLang="en-US" sz="1600" kern="0" baseline="30000" dirty="0">
                  <a:solidFill>
                    <a:srgbClr val="333399"/>
                  </a:solidFill>
                </a:rPr>
                <a:t>16 </a:t>
              </a:r>
              <a:r>
                <a:rPr lang="en-US" altLang="en-US" sz="1600" kern="0" dirty="0">
                  <a:solidFill>
                    <a:prstClr val="black"/>
                  </a:solidFill>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47598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 "I am tempted by God"; for God cannot be tempted by evil, nor does He Himself tempt anyone.</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each one is tempted when he is drawn away by his own desires and enticed.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369331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Both “trials” </a:t>
            </a:r>
            <a:r>
              <a:rPr lang="en-US" dirty="0">
                <a:solidFill>
                  <a:srgbClr val="333399"/>
                </a:solidFill>
                <a:latin typeface="Arial" panose="020B0604020202020204" pitchFamily="34" charset="0"/>
                <a:cs typeface="Arial" panose="020B0604020202020204" pitchFamily="34" charset="0"/>
              </a:rPr>
              <a:t>(v.2) </a:t>
            </a:r>
            <a:r>
              <a:rPr lang="en-US" dirty="0">
                <a:latin typeface="Arial" panose="020B0604020202020204" pitchFamily="34" charset="0"/>
                <a:cs typeface="Arial" panose="020B0604020202020204" pitchFamily="34" charset="0"/>
              </a:rPr>
              <a:t>and “temptation” </a:t>
            </a:r>
            <a:r>
              <a:rPr lang="en-US" dirty="0">
                <a:solidFill>
                  <a:srgbClr val="333399"/>
                </a:solidFill>
                <a:latin typeface="Arial" panose="020B0604020202020204" pitchFamily="34" charset="0"/>
                <a:cs typeface="Arial" panose="020B0604020202020204" pitchFamily="34" charset="0"/>
              </a:rPr>
              <a:t>(v. 12)</a:t>
            </a:r>
            <a:r>
              <a:rPr lang="en-US" dirty="0">
                <a:latin typeface="Arial" panose="020B0604020202020204" pitchFamily="34" charset="0"/>
                <a:cs typeface="Arial" panose="020B0604020202020204" pitchFamily="34" charset="0"/>
              </a:rPr>
              <a:t>                      are from the same Greek word. Their meaning is not inherent in the word, but in the context in which the word is used.</a:t>
            </a:r>
          </a:p>
          <a:p>
            <a:r>
              <a:rPr lang="en-US" dirty="0">
                <a:latin typeface="Arial" panose="020B0604020202020204" pitchFamily="34" charset="0"/>
                <a:cs typeface="Arial" panose="020B0604020202020204" pitchFamily="34" charset="0"/>
              </a:rPr>
              <a:t>As used in </a:t>
            </a:r>
            <a:r>
              <a:rPr lang="en-US" dirty="0">
                <a:solidFill>
                  <a:srgbClr val="333399"/>
                </a:solidFill>
                <a:latin typeface="Arial" panose="020B0604020202020204" pitchFamily="34" charset="0"/>
                <a:cs typeface="Arial" panose="020B0604020202020204" pitchFamily="34" charset="0"/>
              </a:rPr>
              <a:t>verse 2</a:t>
            </a:r>
            <a:r>
              <a:rPr lang="en-US" dirty="0">
                <a:latin typeface="Arial" panose="020B0604020202020204" pitchFamily="34" charset="0"/>
                <a:cs typeface="Arial" panose="020B0604020202020204" pitchFamily="34" charset="0"/>
              </a:rPr>
              <a:t>, “trials” are things which we happen to fall into through no choice of our own; they are a test of our faith; their intention is to make us stronger and develop our character.</a:t>
            </a:r>
          </a:p>
          <a:p>
            <a:r>
              <a:rPr lang="en-US" dirty="0">
                <a:latin typeface="Arial" panose="020B0604020202020204" pitchFamily="34" charset="0"/>
                <a:cs typeface="Arial" panose="020B0604020202020204" pitchFamily="34" charset="0"/>
              </a:rPr>
              <a:t>As used in </a:t>
            </a:r>
            <a:r>
              <a:rPr lang="en-US" dirty="0">
                <a:solidFill>
                  <a:srgbClr val="333399"/>
                </a:solidFill>
                <a:latin typeface="Arial" panose="020B0604020202020204" pitchFamily="34" charset="0"/>
                <a:cs typeface="Arial" panose="020B0604020202020204" pitchFamily="34" charset="0"/>
              </a:rPr>
              <a:t>verse 12</a:t>
            </a:r>
            <a:r>
              <a:rPr lang="en-US" dirty="0">
                <a:latin typeface="Arial" panose="020B0604020202020204" pitchFamily="34" charset="0"/>
                <a:cs typeface="Arial" panose="020B0604020202020204" pitchFamily="34" charset="0"/>
              </a:rPr>
              <a:t>, “temptation” is that which we have brought on ourselves; each one is drawn away of his own desires and enticed.</a:t>
            </a:r>
          </a:p>
        </p:txBody>
      </p:sp>
    </p:spTree>
    <p:extLst>
      <p:ext uri="{BB962C8B-B14F-4D97-AF65-F5344CB8AC3E}">
        <p14:creationId xmlns:p14="http://schemas.microsoft.com/office/powerpoint/2010/main" val="79647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up)">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 "I am tempted by God"; for God cannot be tempted by evil, nor does He Himself tempt anyone.</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each one is tempted when he is drawn away by his own desires and enticed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369331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Both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from the same Greek word. Their meaning is not inherent in the word, but in the context in which the word is used.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“trials” are things which we happen to fall into through no choice of our own; they are a test of our faith; their intention is to make us stronger and develop our character.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“temptation” is that which we have brought on ourselves; each one is drawn away of his own desires and enticed.</a:t>
            </a:r>
          </a:p>
        </p:txBody>
      </p:sp>
    </p:spTree>
    <p:extLst>
      <p:ext uri="{BB962C8B-B14F-4D97-AF65-F5344CB8AC3E}">
        <p14:creationId xmlns:p14="http://schemas.microsoft.com/office/powerpoint/2010/main" val="4201048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a:t>
              </a:r>
              <a:r>
                <a:rPr kumimoji="0" lang="en-US" altLang="en-US" sz="16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 am tempted by God</a:t>
              </a:r>
              <a:r>
                <a:rPr kumimoji="0" lang="en-US" altLang="en-US" sz="16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 God cannot be tempted by evil, nor does He Himself tempt anyone</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each one is tempted when he is drawn away by his own desires and enticed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369331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Both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from the same Greek word. Their meaning is not inherent in the word, but in the context in which the word is used.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“trials” are things which we happen to fall into through no choice of our own; they are a test of our faith; their intention is to make us stronger and develop our character.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“temptation” is that which we have brought on ourselves; each one is drawn away of his own desires and enticed.</a:t>
            </a:r>
          </a:p>
        </p:txBody>
      </p:sp>
    </p:spTree>
    <p:extLst>
      <p:ext uri="{BB962C8B-B14F-4D97-AF65-F5344CB8AC3E}">
        <p14:creationId xmlns:p14="http://schemas.microsoft.com/office/powerpoint/2010/main" val="1194130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 am tempted by God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 God cannot be tempted by evil, nor does He Himself tempt anyone</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each one is tempted when he is drawn away by his own desires and enticed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507831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Both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from the same Greek word. Their meaning is not inherent in the word, but in the context in which the word is used.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“trials” are things which we happen to fall into through no choice of our own; they are a test of our faith; their intention is to make us stronger and develop our character.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“temptation” is that which we have brought on ourselves; each one is drawn away of his own desires and enticed.</a:t>
            </a:r>
          </a:p>
          <a:p>
            <a:r>
              <a:rPr lang="en-US" sz="1800" dirty="0">
                <a:solidFill>
                  <a:prstClr val="black"/>
                </a:solidFill>
                <a:latin typeface="Arial" panose="020B0604020202020204" pitchFamily="34" charset="0"/>
                <a:cs typeface="Arial" panose="020B0604020202020204" pitchFamily="34" charset="0"/>
              </a:rPr>
              <a:t>Unlike “trials” </a:t>
            </a:r>
            <a:r>
              <a:rPr lang="en-US" sz="1800" dirty="0">
                <a:solidFill>
                  <a:srgbClr val="333399"/>
                </a:solidFill>
                <a:latin typeface="Arial" panose="020B0604020202020204" pitchFamily="34" charset="0"/>
                <a:cs typeface="Arial" panose="020B0604020202020204" pitchFamily="34" charset="0"/>
              </a:rPr>
              <a:t>(verse 2)</a:t>
            </a:r>
            <a:r>
              <a:rPr lang="en-US" sz="1800" dirty="0">
                <a:solidFill>
                  <a:prstClr val="black"/>
                </a:solidFill>
                <a:latin typeface="Arial" panose="020B0604020202020204" pitchFamily="34" charset="0"/>
                <a:cs typeface="Arial" panose="020B0604020202020204" pitchFamily="34" charset="0"/>
              </a:rPr>
              <a:t>, we do not “fall into” “temptation” </a:t>
            </a:r>
            <a:r>
              <a:rPr lang="en-US" sz="1800" dirty="0">
                <a:solidFill>
                  <a:srgbClr val="333399"/>
                </a:solidFill>
                <a:latin typeface="Arial" panose="020B0604020202020204" pitchFamily="34" charset="0"/>
                <a:cs typeface="Arial" panose="020B0604020202020204" pitchFamily="34" charset="0"/>
              </a:rPr>
              <a:t>(verse 12)</a:t>
            </a:r>
            <a:r>
              <a:rPr lang="en-US" sz="1800" dirty="0">
                <a:solidFill>
                  <a:prstClr val="black"/>
                </a:solidFill>
                <a:latin typeface="Arial" panose="020B0604020202020204" pitchFamily="34" charset="0"/>
                <a:cs typeface="Arial" panose="020B0604020202020204" pitchFamily="34" charset="0"/>
              </a:rPr>
              <a:t>; rather, each one is “drawn away by his own desires and enticed.”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10863153"/>
      </p:ext>
    </p:extLst>
  </p:cSld>
  <p:clrMapOvr>
    <a:masterClrMapping/>
  </p:clrMapOvr>
  <p:transition spd="slow">
    <p:wipe dir="d"/>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 am tempted by God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 God cannot be tempted by evil, nor does He Himself tempt anyone</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each one is tempted when he is drawn away by his own desires and enticed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618630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Both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from the same Greek word. Their meaning is not inherent in the word, but in the context in which the word is used.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“trials” are things which we happen to fall into through no choice of our own; they are a test of our faith; their intention is to make us stronger and develop our character.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“temptation” is that which we have brought on ourselves; each one is drawn away of his own desires and enticed.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Unlike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we do not “fall into”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rather, each one is “drawn away by his own desires and enticed.”</a:t>
            </a:r>
          </a:p>
          <a:p>
            <a:r>
              <a:rPr lang="en-US" sz="1800" dirty="0">
                <a:solidFill>
                  <a:prstClr val="black"/>
                </a:solidFill>
                <a:latin typeface="Arial" panose="020B0604020202020204" pitchFamily="34" charset="0"/>
                <a:cs typeface="Arial" panose="020B0604020202020204" pitchFamily="34" charset="0"/>
              </a:rPr>
              <a:t>The character of godliness will abstain from the conception of sin, abort it, and not allow it to separate it from God.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35242617"/>
      </p:ext>
    </p:extLst>
  </p:cSld>
  <p:clrMapOvr>
    <a:masterClrMapping/>
  </p:clrMapOvr>
  <p:transition spd="slow">
    <p:wipe dir="d"/>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12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Blessed is the man who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endures temptation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for when he has been approved, he will receive the crown of life which the Lord has promised to those who love Him.</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13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no one say when he is tempted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I am tempted by God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for God cannot be tempted by evil, nor does He Himself tempt anyone</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14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each one is tempted when he is drawn away by his own desires and enticed</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15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Then, when desire has conceived, it gives  birth to sin; and sin, when it is full-grown, brings forth death.</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16 </a:t>
              </a:r>
              <a:r>
                <a:rPr kumimoji="0" lang="en-US" altLang="en-US" sz="16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Do not be deceived, my beloved brethren.</a:t>
              </a: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
        <p:nvSpPr>
          <p:cNvPr id="2" name="TextBox 1">
            <a:extLst>
              <a:ext uri="{FF2B5EF4-FFF2-40B4-BE49-F238E27FC236}">
                <a16:creationId xmlns:a16="http://schemas.microsoft.com/office/drawing/2014/main" id="{2E97661E-C86E-73CF-6E90-CC81F51D096F}"/>
              </a:ext>
            </a:extLst>
          </p:cNvPr>
          <p:cNvSpPr txBox="1"/>
          <p:nvPr/>
        </p:nvSpPr>
        <p:spPr>
          <a:xfrm>
            <a:off x="4607418" y="379009"/>
            <a:ext cx="4617076" cy="618630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Both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from the same Greek word. Their meaning is not inherent in the word, but in the context in which the word is used.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“trials” are things which we happen to fall into through no choice of our own; they are a test of our faith; their intention is to make us stronger and develop our character.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 used in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“temptation” is that which we have brought on ourselves; each one is drawn away of his own desires and enticed.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Unlike “trials”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we do not “fall into” “temptation”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(verse 12)</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rather, each one is “drawn away by his own desires and enticed.”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character of godliness will abstain from the conception of sin, abort it, and not allow it to separate it from God.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79261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1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9256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fontAlgn="base">
                <a:spcBef>
                  <a:spcPct val="0"/>
                </a:spcBef>
                <a:spcAft>
                  <a:spcPct val="0"/>
                </a:spcAft>
                <a:defRPr/>
              </a:pPr>
              <a:r>
                <a:rPr lang="en-US" altLang="en-US" sz="1600" kern="0" baseline="30000" dirty="0">
                  <a:solidFill>
                    <a:srgbClr val="333399"/>
                  </a:solidFill>
                </a:rPr>
                <a:t>17 </a:t>
              </a:r>
              <a:r>
                <a:rPr lang="en-US" altLang="en-US" sz="1600" kern="0" dirty="0"/>
                <a:t>Every good gift and every perfect gift is from above, and comes down from the Father of lights, with whom there is no variation or shadow of turning.</a:t>
              </a:r>
              <a:r>
                <a:rPr lang="en-US" altLang="en-US" sz="1600" kern="0" baseline="30000" dirty="0">
                  <a:solidFill>
                    <a:srgbClr val="333399"/>
                  </a:solidFill>
                </a:rPr>
                <a:t> 18 </a:t>
              </a:r>
              <a:r>
                <a:rPr lang="en-US" altLang="en-US" sz="1600" kern="0" dirty="0"/>
                <a:t>Of His own will He brought us forth by the word of truth, that we might be a kind of </a:t>
              </a:r>
              <a:r>
                <a:rPr lang="en-US" altLang="en-US" sz="1600" kern="0" dirty="0" err="1"/>
                <a:t>firstfruits</a:t>
              </a:r>
              <a:r>
                <a:rPr lang="en-US" altLang="en-US" sz="1600" kern="0" dirty="0"/>
                <a:t> of His creatures.</a:t>
              </a:r>
              <a:r>
                <a:rPr lang="en-US" altLang="en-US" sz="1600" kern="0" dirty="0">
                  <a:solidFill>
                    <a:srgbClr val="333399"/>
                  </a:solidFill>
                </a:rPr>
                <a:t> </a:t>
              </a:r>
            </a:p>
            <a:p>
              <a:pPr fontAlgn="base">
                <a:spcBef>
                  <a:spcPct val="0"/>
                </a:spcBef>
                <a:spcAft>
                  <a:spcPct val="0"/>
                </a:spcAft>
                <a:defRPr/>
              </a:pPr>
              <a:r>
                <a:rPr lang="en-US" altLang="en-US" sz="1600" kern="0" baseline="30000" dirty="0">
                  <a:solidFill>
                    <a:srgbClr val="333399"/>
                  </a:solidFill>
                </a:rPr>
                <a:t>19 </a:t>
              </a:r>
              <a:r>
                <a:rPr lang="en-US" altLang="en-US" sz="1600" kern="0" dirty="0"/>
                <a:t>So then, my beloved brethren, let every man be swift to hear, slow to speak, slow to wrath;</a:t>
              </a:r>
              <a:r>
                <a:rPr lang="en-US" altLang="en-US" sz="1600" kern="0" dirty="0">
                  <a:solidFill>
                    <a:srgbClr val="333399"/>
                  </a:solidFill>
                </a:rPr>
                <a:t> </a:t>
              </a:r>
              <a:r>
                <a:rPr lang="en-US" altLang="en-US" sz="1600" kern="0" baseline="30000" dirty="0">
                  <a:solidFill>
                    <a:srgbClr val="333399"/>
                  </a:solidFill>
                </a:rPr>
                <a:t>20 </a:t>
              </a:r>
              <a:r>
                <a:rPr lang="en-US" altLang="en-US" sz="1600" kern="0" dirty="0"/>
                <a:t>for the wrath of man does not produce the righteousness of God. </a:t>
              </a:r>
            </a:p>
            <a:p>
              <a:pPr fontAlgn="base">
                <a:spcBef>
                  <a:spcPct val="0"/>
                </a:spcBef>
                <a:spcAft>
                  <a:spcPct val="0"/>
                </a:spcAft>
                <a:defRPr/>
              </a:pPr>
              <a:r>
                <a:rPr lang="en-US" altLang="en-US" sz="1600" kern="0" baseline="30000" dirty="0">
                  <a:solidFill>
                    <a:srgbClr val="333399"/>
                  </a:solidFill>
                </a:rPr>
                <a:t>21 </a:t>
              </a:r>
              <a:r>
                <a:rPr lang="en-US" altLang="en-US" sz="1600" kern="0" dirty="0"/>
                <a:t>Therefore lay aside all filthiness and overflow of wickedness, and receive with meekness the implanted word, which is able to save your souls.</a:t>
              </a:r>
              <a:r>
                <a:rPr lang="en-US" altLang="en-US" sz="1600" kern="0" baseline="30000" dirty="0"/>
                <a:t> </a:t>
              </a:r>
              <a:endParaRPr kumimoji="0" lang="en-US" altLang="en-US" sz="1600" b="0" i="0" u="none" strike="noStrike" kern="0" cap="none" spc="0" normalizeH="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80785358"/>
      </p:ext>
    </p:extLst>
  </p:cSld>
  <p:clrMapOvr>
    <a:masterClrMapping/>
  </p:clrMapOvr>
  <p:transition spd="slow">
    <p:wipe dir="d"/>
  </p:transition>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He brought us forth by the word of truth,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let every man be swift to hear,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receive with meekness the implanted word, which is able to save your souls.</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03343511"/>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a:t>
              </a:r>
              <a:r>
                <a:rPr kumimoji="0" lang="en-US" altLang="en-US" sz="1800" b="0" i="0" u="sng" strike="noStrike" kern="0" cap="none" spc="0" normalizeH="0" baseline="0" noProof="0" dirty="0">
                  <a:ln>
                    <a:noFill/>
                  </a:ln>
                  <a:solidFill>
                    <a:srgbClr val="FF0000"/>
                  </a:solidFill>
                  <a:effectLst/>
                  <a:uLnTx/>
                  <a:uFillTx/>
                  <a:latin typeface="Arial" panose="020B0604020202020204" pitchFamily="34" charset="0"/>
                  <a:ea typeface="+mn-ea"/>
                  <a:cs typeface="+mn-cs"/>
                </a:rPr>
                <a:t>count it all joy when you fall into various </a:t>
              </a:r>
              <a:r>
                <a:rPr kumimoji="0" lang="en-US" altLang="en-US" sz="1800" b="1" i="0" u="sng"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2" name="TextBox 1">
            <a:extLst>
              <a:ext uri="{FF2B5EF4-FFF2-40B4-BE49-F238E27FC236}">
                <a16:creationId xmlns:a16="http://schemas.microsoft.com/office/drawing/2014/main" id="{7725CA73-8F13-6E4F-DF0F-F429688DCA13}"/>
              </a:ext>
            </a:extLst>
          </p:cNvPr>
          <p:cNvSpPr txBox="1"/>
          <p:nvPr/>
        </p:nvSpPr>
        <p:spPr>
          <a:xfrm>
            <a:off x="4558098" y="490723"/>
            <a:ext cx="4743218"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Whether James has the trials of persecution in mind, or how a Christian is to face the general trials of life, Christians are to, “count it all joy when you fall into various </a:t>
            </a:r>
            <a:r>
              <a:rPr kumimoji="0" lang="en-US" sz="1800" b="0" i="0" u="sng"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trials</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 </a:t>
            </a:r>
            <a:r>
              <a:rPr kumimoji="0" lang="en-US" sz="1800" b="0" i="0" u="none" strike="noStrike" kern="100" cap="none" spc="0" normalizeH="0" baseline="0" noProof="0" dirty="0">
                <a:ln>
                  <a:noFill/>
                </a:ln>
                <a:solidFill>
                  <a:srgbClr val="333399"/>
                </a:solidFill>
                <a:effectLst/>
                <a:uLnTx/>
                <a:uFillTx/>
                <a:latin typeface="Arial" panose="020B0604020202020204" pitchFamily="34" charset="0"/>
                <a:ea typeface="Aptos" panose="020B0004020202020204" pitchFamily="34" charset="0"/>
                <a:cs typeface="Times New Roman" panose="02020603050405020304" pitchFamily="18" charset="0"/>
              </a:rPr>
              <a:t>(James 1:2)</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5FFB37C0-5FF9-1531-3491-3BAC782C0E38}"/>
              </a:ext>
            </a:extLst>
          </p:cNvPr>
          <p:cNvSpPr txBox="1"/>
          <p:nvPr/>
        </p:nvSpPr>
        <p:spPr>
          <a:xfrm>
            <a:off x="4539458" y="1914913"/>
            <a:ext cx="4742194" cy="4247317"/>
          </a:xfrm>
          <a:prstGeom prst="rect">
            <a:avLst/>
          </a:prstGeom>
          <a:noFill/>
        </p:spPr>
        <p:txBody>
          <a:bodyPr wrap="square" rtlCol="0">
            <a:spAutoFit/>
          </a:bodyPr>
          <a:lstStyle/>
          <a:p>
            <a:r>
              <a:rPr lang="en-US" kern="100" dirty="0">
                <a:latin typeface="Arial" panose="020B0604020202020204" pitchFamily="34" charset="0"/>
                <a:ea typeface="Aptos" panose="020B0004020202020204" pitchFamily="34" charset="0"/>
                <a:cs typeface="Arial" panose="020B0604020202020204" pitchFamily="34" charset="0"/>
              </a:rPr>
              <a:t>The New Testament does not teach that Christians will be free of difficulties and trials; rather, it teaches how to face difficulties and trials from the perspective, and in the character, of godliness.</a:t>
            </a:r>
          </a:p>
          <a:p>
            <a:r>
              <a:rPr lang="en-US" kern="100" dirty="0">
                <a:latin typeface="Arial" panose="020B0604020202020204" pitchFamily="34" charset="0"/>
                <a:ea typeface="Aptos" panose="020B0004020202020204" pitchFamily="34" charset="0"/>
                <a:cs typeface="Arial" panose="020B0604020202020204" pitchFamily="34" charset="0"/>
              </a:rPr>
              <a:t>The joy of Christians is not dependent upon outward circumstances and conditions. Theirs is a joy that continues even in the most trying circumstances:</a:t>
            </a:r>
          </a:p>
          <a:p>
            <a:pPr defTabSz="347663"/>
            <a:r>
              <a:rPr lang="en-US" kern="100" dirty="0">
                <a:latin typeface="Arial" panose="020B0604020202020204" pitchFamily="34" charset="0"/>
                <a:ea typeface="Aptos" panose="020B0004020202020204" pitchFamily="34" charset="0"/>
                <a:cs typeface="Arial" panose="020B0604020202020204" pitchFamily="34" charset="0"/>
              </a:rPr>
              <a:t>	Paul and Silas were praying and singing 	hymns of praise to God while in prison at 	Philippi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(Acts 16:25)</a:t>
            </a:r>
          </a:p>
          <a:p>
            <a:pPr defTabSz="347663"/>
            <a:r>
              <a:rPr lang="en-US" kern="100" dirty="0">
                <a:latin typeface="Arial" panose="020B0604020202020204" pitchFamily="34" charset="0"/>
                <a:ea typeface="Aptos" panose="020B0004020202020204" pitchFamily="34" charset="0"/>
                <a:cs typeface="Arial" panose="020B0604020202020204" pitchFamily="34" charset="0"/>
              </a:rPr>
              <a:t>	The apostles rejoiced, “that they were 	counted worthy to suffer shame for His 	name.”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(Acts 5:41)</a:t>
            </a:r>
          </a:p>
        </p:txBody>
      </p:sp>
    </p:spTree>
    <p:extLst>
      <p:ext uri="{BB962C8B-B14F-4D97-AF65-F5344CB8AC3E}">
        <p14:creationId xmlns:p14="http://schemas.microsoft.com/office/powerpoint/2010/main" val="96511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xEl>
                                              <p:pRg st="0" end="0"/>
                                            </p:txEl>
                                          </p:spTgt>
                                        </p:tgtEl>
                                      </p:cBhvr>
                                    </p:animEffect>
                                    <p:set>
                                      <p:cBhvr>
                                        <p:cTn id="27" dur="1" fill="hold">
                                          <p:stCondLst>
                                            <p:cond delay="499"/>
                                          </p:stCondLst>
                                        </p:cTn>
                                        <p:tgtEl>
                                          <p:spTgt spid="3">
                                            <p:txEl>
                                              <p:pRg st="0" end="0"/>
                                            </p:txEl>
                                          </p:spTgt>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3">
                                            <p:txEl>
                                              <p:pRg st="1" end="1"/>
                                            </p:txEl>
                                          </p:spTgt>
                                        </p:tgtEl>
                                      </p:cBhvr>
                                    </p:animEffect>
                                    <p:set>
                                      <p:cBhvr>
                                        <p:cTn id="30" dur="1" fill="hold">
                                          <p:stCondLst>
                                            <p:cond delay="499"/>
                                          </p:stCondLst>
                                        </p:cTn>
                                        <p:tgtEl>
                                          <p:spTgt spid="3">
                                            <p:txEl>
                                              <p:pRg st="1" end="1"/>
                                            </p:txEl>
                                          </p:spTgt>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3">
                                            <p:txEl>
                                              <p:pRg st="2" end="2"/>
                                            </p:txEl>
                                          </p:spTgt>
                                        </p:tgtEl>
                                      </p:cBhvr>
                                    </p:animEffect>
                                    <p:set>
                                      <p:cBhvr>
                                        <p:cTn id="33" dur="1" fill="hold">
                                          <p:stCondLst>
                                            <p:cond delay="499"/>
                                          </p:stCondLst>
                                        </p:cTn>
                                        <p:tgtEl>
                                          <p:spTgt spid="3">
                                            <p:txEl>
                                              <p:pRg st="2" end="2"/>
                                            </p:txEl>
                                          </p:spTgt>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3">
                                            <p:txEl>
                                              <p:pRg st="3" end="3"/>
                                            </p:txEl>
                                          </p:spTgt>
                                        </p:tgtEl>
                                      </p:cBhvr>
                                    </p:animEffect>
                                    <p:set>
                                      <p:cBhvr>
                                        <p:cTn id="36"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allAtOnce"/>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my beloved brethren, let every man be swift to hear,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receive with meekness the implanted word, which is able to save your souls.</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94973873"/>
      </p:ext>
    </p:extLst>
  </p:cSld>
  <p:clrMapOvr>
    <a:masterClrMapping/>
  </p:clrMapOvr>
  <p:transition spd="slow">
    <p:wipe dir="d"/>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receive with meekness the implanted word, which is able to save your souls.</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33445407"/>
      </p:ext>
    </p:extLst>
  </p:cSld>
  <p:clrMapOvr>
    <a:masterClrMapping/>
  </p:clrMapOvr>
  <p:transition spd="slow">
    <p:wipe dir="d"/>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8008740"/>
            <a:chOff x="24" y="40"/>
            <a:chExt cx="3432" cy="5406"/>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5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r>
                <a:rPr lang="en-US" altLang="en-US" kern="0">
                  <a:solidFill>
                    <a:srgbClr val="333399"/>
                  </a:solidFill>
                </a:rPr>
                <a:t>2 Cor. 12:7-10 </a:t>
              </a:r>
              <a:r>
                <a:rPr lang="en-US" altLang="en-US" kern="0" baseline="30000">
                  <a:solidFill>
                    <a:srgbClr val="333399"/>
                  </a:solidFill>
                </a:rPr>
                <a:t>NKJV </a:t>
              </a:r>
            </a:p>
            <a:p>
              <a:pPr fontAlgn="base">
                <a:spcBef>
                  <a:spcPct val="0"/>
                </a:spcBef>
                <a:spcAft>
                  <a:spcPct val="0"/>
                </a:spcAft>
                <a:defRPr/>
              </a:pPr>
              <a:r>
                <a:rPr lang="en-US" altLang="en-US" kern="0" baseline="30000">
                  <a:solidFill>
                    <a:srgbClr val="333399"/>
                  </a:solidFill>
                </a:rPr>
                <a:t>7 </a:t>
              </a:r>
              <a:r>
                <a:rPr lang="en-US" altLang="en-US" kern="0">
                  <a:solidFill>
                    <a:srgbClr val="000000"/>
                  </a:solidFill>
                </a:rPr>
                <a:t>And lest I should be exalted above measure by the abundance of the revelations, a thorn in the flesh was given to me, a messenger of Satan to buffet me, lest I be exalted above measure.</a:t>
              </a:r>
              <a:r>
                <a:rPr lang="en-US" altLang="en-US" kern="0" baseline="30000">
                  <a:solidFill>
                    <a:srgbClr val="333399"/>
                  </a:solidFill>
                </a:rPr>
                <a:t> </a:t>
              </a:r>
            </a:p>
            <a:p>
              <a:pPr fontAlgn="base">
                <a:spcBef>
                  <a:spcPct val="0"/>
                </a:spcBef>
                <a:spcAft>
                  <a:spcPct val="0"/>
                </a:spcAft>
                <a:defRPr/>
              </a:pPr>
              <a:r>
                <a:rPr lang="en-US" altLang="en-US" kern="0" baseline="30000">
                  <a:solidFill>
                    <a:srgbClr val="333399"/>
                  </a:solidFill>
                </a:rPr>
                <a:t>8 </a:t>
              </a:r>
              <a:r>
                <a:rPr lang="en-US" altLang="en-US" kern="0">
                  <a:solidFill>
                    <a:srgbClr val="000000"/>
                  </a:solidFill>
                </a:rPr>
                <a:t>Concerning this thing I pleaded with the Lord three times that it might depart from me.</a:t>
              </a:r>
              <a:r>
                <a:rPr lang="en-US" altLang="en-US" kern="0" baseline="30000">
                  <a:solidFill>
                    <a:srgbClr val="333399"/>
                  </a:solidFill>
                </a:rPr>
                <a:t> </a:t>
              </a:r>
            </a:p>
            <a:p>
              <a:pPr fontAlgn="base">
                <a:spcBef>
                  <a:spcPct val="0"/>
                </a:spcBef>
                <a:spcAft>
                  <a:spcPct val="0"/>
                </a:spcAft>
                <a:defRPr/>
              </a:pPr>
              <a:r>
                <a:rPr lang="en-US" altLang="en-US" kern="0" baseline="30000">
                  <a:solidFill>
                    <a:srgbClr val="333399"/>
                  </a:solidFill>
                </a:rPr>
                <a:t>9 </a:t>
              </a:r>
              <a:r>
                <a:rPr lang="en-US" altLang="en-US" kern="0">
                  <a:solidFill>
                    <a:srgbClr val="000000"/>
                  </a:solidFill>
                </a:rPr>
                <a:t>And He said to me, "My grace is sufficient for you, for My strength is made perfect in weakness." Therefore most gladly I will rather boast in my infirmities, that the power of Christ may rest upon me.</a:t>
              </a:r>
              <a:r>
                <a:rPr lang="en-US" altLang="en-US" kern="0" baseline="30000">
                  <a:solidFill>
                    <a:srgbClr val="333399"/>
                  </a:solidFill>
                </a:rPr>
                <a:t>                       </a:t>
              </a:r>
            </a:p>
            <a:p>
              <a:pPr fontAlgn="base">
                <a:spcBef>
                  <a:spcPct val="0"/>
                </a:spcBef>
                <a:spcAft>
                  <a:spcPct val="0"/>
                </a:spcAft>
                <a:defRPr/>
              </a:pPr>
              <a:r>
                <a:rPr lang="en-US" altLang="en-US" kern="0" baseline="30000">
                  <a:solidFill>
                    <a:srgbClr val="333399"/>
                  </a:solidFill>
                </a:rPr>
                <a:t>10 </a:t>
              </a:r>
              <a:r>
                <a:rPr lang="en-US" altLang="en-US" kern="0">
                  <a:solidFill>
                    <a:srgbClr val="000000"/>
                  </a:solidFill>
                </a:rPr>
                <a:t>Therefore I take pleasure in infirmities, in reproaches, in needs, in persecutions, in distresses, for Christ's sake. For when I am weak, then I am strong.</a:t>
              </a:r>
              <a:r>
                <a:rPr lang="en-US" altLang="en-US" kern="0" baseline="30000">
                  <a:solidFill>
                    <a:srgbClr val="333399"/>
                  </a:solidFill>
                </a:rPr>
                <a:t> </a:t>
              </a:r>
            </a:p>
          </p:txBody>
        </p:sp>
      </p:grpSp>
    </p:spTree>
    <p:extLst>
      <p:ext uri="{BB962C8B-B14F-4D97-AF65-F5344CB8AC3E}">
        <p14:creationId xmlns:p14="http://schemas.microsoft.com/office/powerpoint/2010/main" val="146364488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I pleaded with the Lord three times that it might depart from me.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"My grace is sufficient for you, for My strength is made perfect in weakness." 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790000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"My grace is sufficient for you, for My strength is made perfect in weakness." 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4002796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grace is sufficient for you</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for My strength is made perfect in weakness." 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3690885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grace is sufficient for you</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for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strength is made perfect in weakness</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908074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grace is sufficient for you</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for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strength is made perfect in weakness</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2165420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grace is sufficient for you</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for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strength is made perfect in weakness</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Therefore I take pleasure in infirmities, in reproaches, in needs, in persecutions, in distresses, for Christ's sake.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For when I am weak, then I am strong.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276820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1886"/>
            <a:ext cx="4543425" cy="6972475"/>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56" cy="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1:17-21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9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17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Every good gift and every perfect gift is from above, and comes down from the Father of lights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with whom there is no variation or shadow of turning.</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18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Of His own will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He brought us forth by the word of truth</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that we might be a kind of </a:t>
              </a:r>
              <a:r>
                <a:rPr kumimoji="0" lang="en-US" altLang="en-US" sz="1600" b="0" i="0" u="none" strike="noStrike" kern="0" cap="none" spc="0" normalizeH="0" baseline="0" noProof="0" dirty="0" err="1">
                  <a:ln>
                    <a:noFill/>
                  </a:ln>
                  <a:solidFill>
                    <a:prstClr val="black"/>
                  </a:solidFill>
                  <a:effectLst/>
                  <a:uLnTx/>
                  <a:uFillTx/>
                  <a:latin typeface="Arial" panose="020B0604020202020204" pitchFamily="34" charset="0"/>
                  <a:ea typeface="+mn-ea"/>
                  <a:cs typeface="+mn-cs"/>
                </a:rPr>
                <a:t>firstfruits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of His creatures.</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19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So then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my beloved brethren</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let every man be swift to hear</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slow to speak, slow to wrath;</a:t>
              </a: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20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the wrath of man does not produce the righteousness of God.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21 </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Therefore lay aside all filthiness and overflow of wickedness, and </a:t>
              </a:r>
              <a:r>
                <a:rPr kumimoji="0" lang="en-US" altLang="en-US" sz="1600" b="0" i="0" u="sng" strike="noStrike" kern="0" cap="none" spc="0" normalizeH="0" baseline="0" noProof="0" dirty="0">
                  <a:ln>
                    <a:noFill/>
                  </a:ln>
                  <a:solidFill>
                    <a:prstClr val="black"/>
                  </a:solidFill>
                  <a:effectLst/>
                  <a:uLnTx/>
                  <a:uFillTx/>
                  <a:latin typeface="Arial" panose="020B0604020202020204" pitchFamily="34" charset="0"/>
                  <a:ea typeface="+mn-ea"/>
                  <a:cs typeface="+mn-cs"/>
                </a:rPr>
                <a:t>receive with meekness the implanted word, which is able to save your souls</a:t>
              </a: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6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7" name="TextBox 6">
            <a:extLst>
              <a:ext uri="{FF2B5EF4-FFF2-40B4-BE49-F238E27FC236}">
                <a16:creationId xmlns:a16="http://schemas.microsoft.com/office/drawing/2014/main" id="{FAE4CC0E-4CDB-DAB8-DBBC-D077A62CD123}"/>
              </a:ext>
            </a:extLst>
          </p:cNvPr>
          <p:cNvSpPr txBox="1"/>
          <p:nvPr/>
        </p:nvSpPr>
        <p:spPr>
          <a:xfrm>
            <a:off x="1231486" y="2676006"/>
            <a:ext cx="12234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nvGrpSpPr>
          <p:cNvPr id="2" name="Group 4">
            <a:extLst>
              <a:ext uri="{FF2B5EF4-FFF2-40B4-BE49-F238E27FC236}">
                <a16:creationId xmlns:a16="http://schemas.microsoft.com/office/drawing/2014/main" id="{E77FD19D-81AF-4BCA-DD42-27BB7015EE4E}"/>
              </a:ext>
            </a:extLst>
          </p:cNvPr>
          <p:cNvGrpSpPr>
            <a:grpSpLocks/>
          </p:cNvGrpSpPr>
          <p:nvPr/>
        </p:nvGrpSpPr>
        <p:grpSpPr bwMode="auto">
          <a:xfrm>
            <a:off x="4542457" y="466666"/>
            <a:ext cx="4572967" cy="6906538"/>
            <a:chOff x="24" y="40"/>
            <a:chExt cx="3432" cy="4662"/>
          </a:xfrm>
        </p:grpSpPr>
        <p:grpSp>
          <p:nvGrpSpPr>
            <p:cNvPr id="3" name="Group 5">
              <a:extLst>
                <a:ext uri="{FF2B5EF4-FFF2-40B4-BE49-F238E27FC236}">
                  <a16:creationId xmlns:a16="http://schemas.microsoft.com/office/drawing/2014/main" id="{375553B6-8A5A-DB1D-0D8B-942DF8315FB6}"/>
                </a:ext>
              </a:extLst>
            </p:cNvPr>
            <p:cNvGrpSpPr>
              <a:grpSpLocks/>
            </p:cNvGrpSpPr>
            <p:nvPr/>
          </p:nvGrpSpPr>
          <p:grpSpPr bwMode="auto">
            <a:xfrm>
              <a:off x="24" y="40"/>
              <a:ext cx="3432" cy="4662"/>
              <a:chOff x="528" y="1098"/>
              <a:chExt cx="4789" cy="3414"/>
            </a:xfrm>
          </p:grpSpPr>
          <p:grpSp>
            <p:nvGrpSpPr>
              <p:cNvPr id="5" name="Group 6">
                <a:extLst>
                  <a:ext uri="{FF2B5EF4-FFF2-40B4-BE49-F238E27FC236}">
                    <a16:creationId xmlns:a16="http://schemas.microsoft.com/office/drawing/2014/main" id="{8D18AF5A-712D-CB80-9BFE-DF6926DB7803}"/>
                  </a:ext>
                </a:extLst>
              </p:cNvPr>
              <p:cNvGrpSpPr>
                <a:grpSpLocks/>
              </p:cNvGrpSpPr>
              <p:nvPr/>
            </p:nvGrpSpPr>
            <p:grpSpPr bwMode="auto">
              <a:xfrm>
                <a:off x="528" y="1098"/>
                <a:ext cx="4789" cy="3414"/>
                <a:chOff x="328" y="481"/>
                <a:chExt cx="5229" cy="4022"/>
              </a:xfrm>
            </p:grpSpPr>
            <p:grpSp>
              <p:nvGrpSpPr>
                <p:cNvPr id="24" name="Group 7">
                  <a:extLst>
                    <a:ext uri="{FF2B5EF4-FFF2-40B4-BE49-F238E27FC236}">
                      <a16:creationId xmlns:a16="http://schemas.microsoft.com/office/drawing/2014/main" id="{C47FABA2-4093-5327-11B4-689D8477A4B2}"/>
                    </a:ext>
                  </a:extLst>
                </p:cNvPr>
                <p:cNvGrpSpPr>
                  <a:grpSpLocks/>
                </p:cNvGrpSpPr>
                <p:nvPr/>
              </p:nvGrpSpPr>
              <p:grpSpPr bwMode="auto">
                <a:xfrm>
                  <a:off x="328" y="481"/>
                  <a:ext cx="5229" cy="4022"/>
                  <a:chOff x="328" y="481"/>
                  <a:chExt cx="5229" cy="4022"/>
                </a:xfrm>
              </p:grpSpPr>
              <p:sp>
                <p:nvSpPr>
                  <p:cNvPr id="26" name="Freeform 8">
                    <a:extLst>
                      <a:ext uri="{FF2B5EF4-FFF2-40B4-BE49-F238E27FC236}">
                        <a16:creationId xmlns:a16="http://schemas.microsoft.com/office/drawing/2014/main" id="{46A31D5A-B88D-61EB-4201-780E4E527A83}"/>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7" name="Freeform 9">
                    <a:extLst>
                      <a:ext uri="{FF2B5EF4-FFF2-40B4-BE49-F238E27FC236}">
                        <a16:creationId xmlns:a16="http://schemas.microsoft.com/office/drawing/2014/main" id="{6FED5365-06E7-4199-5DAF-992254086B0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 name="Freeform 10">
                    <a:extLst>
                      <a:ext uri="{FF2B5EF4-FFF2-40B4-BE49-F238E27FC236}">
                        <a16:creationId xmlns:a16="http://schemas.microsoft.com/office/drawing/2014/main" id="{8ECEEEA1-900E-436C-7194-E9E5333936CE}"/>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 name="Freeform 11">
                    <a:extLst>
                      <a:ext uri="{FF2B5EF4-FFF2-40B4-BE49-F238E27FC236}">
                        <a16:creationId xmlns:a16="http://schemas.microsoft.com/office/drawing/2014/main" id="{ECBD1717-F4A8-5E32-3EBF-35D310BB73A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 name="Freeform 12">
                    <a:extLst>
                      <a:ext uri="{FF2B5EF4-FFF2-40B4-BE49-F238E27FC236}">
                        <a16:creationId xmlns:a16="http://schemas.microsoft.com/office/drawing/2014/main" id="{4EC3B3E6-8473-E3D6-E0BA-DF6587FE277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1" name="Group 13">
                    <a:extLst>
                      <a:ext uri="{FF2B5EF4-FFF2-40B4-BE49-F238E27FC236}">
                        <a16:creationId xmlns:a16="http://schemas.microsoft.com/office/drawing/2014/main" id="{28BF17E8-2768-ACBD-48CE-588ACC3FE34A}"/>
                      </a:ext>
                    </a:extLst>
                  </p:cNvPr>
                  <p:cNvGrpSpPr>
                    <a:grpSpLocks/>
                  </p:cNvGrpSpPr>
                  <p:nvPr/>
                </p:nvGrpSpPr>
                <p:grpSpPr bwMode="auto">
                  <a:xfrm>
                    <a:off x="469" y="481"/>
                    <a:ext cx="4931" cy="3697"/>
                    <a:chOff x="451" y="481"/>
                    <a:chExt cx="4931" cy="3697"/>
                  </a:xfrm>
                </p:grpSpPr>
                <p:sp>
                  <p:nvSpPr>
                    <p:cNvPr id="32" name="Freeform 14">
                      <a:extLst>
                        <a:ext uri="{FF2B5EF4-FFF2-40B4-BE49-F238E27FC236}">
                          <a16:creationId xmlns:a16="http://schemas.microsoft.com/office/drawing/2014/main" id="{3CAC31CB-C646-D162-4962-28B0F5445702}"/>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Line 15">
                      <a:extLst>
                        <a:ext uri="{FF2B5EF4-FFF2-40B4-BE49-F238E27FC236}">
                          <a16:creationId xmlns:a16="http://schemas.microsoft.com/office/drawing/2014/main" id="{B35F6C6E-4AA5-2CDB-4244-7BCA572ED40B}"/>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5" name="Line 16">
                  <a:extLst>
                    <a:ext uri="{FF2B5EF4-FFF2-40B4-BE49-F238E27FC236}">
                      <a16:creationId xmlns:a16="http://schemas.microsoft.com/office/drawing/2014/main" id="{5F35BF7C-A233-EABE-BB51-4D59F222C9A5}"/>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6" name="Text Box 17">
                <a:extLst>
                  <a:ext uri="{FF2B5EF4-FFF2-40B4-BE49-F238E27FC236}">
                    <a16:creationId xmlns:a16="http://schemas.microsoft.com/office/drawing/2014/main" id="{CA2E2B75-00AB-B757-1C6E-E1D3FF8C30E6}"/>
                  </a:ext>
                </a:extLst>
              </p:cNvPr>
              <p:cNvSpPr txBox="1">
                <a:spLocks noChangeArrowheads="1"/>
              </p:cNvSpPr>
              <p:nvPr/>
            </p:nvSpPr>
            <p:spPr bwMode="auto">
              <a:xfrm>
                <a:off x="662" y="1101"/>
                <a:ext cx="4426"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4" name="Rectangle 18">
              <a:extLst>
                <a:ext uri="{FF2B5EF4-FFF2-40B4-BE49-F238E27FC236}">
                  <a16:creationId xmlns:a16="http://schemas.microsoft.com/office/drawing/2014/main" id="{9A42CA42-0386-741E-DA4A-319D8CED924A}"/>
                </a:ext>
              </a:extLst>
            </p:cNvPr>
            <p:cNvSpPr>
              <a:spLocks noChangeArrowheads="1"/>
            </p:cNvSpPr>
            <p:nvPr/>
          </p:nvSpPr>
          <p:spPr bwMode="auto">
            <a:xfrm>
              <a:off x="143" y="90"/>
              <a:ext cx="3165" cy="3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Cor. 12:7-10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7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lest I should be exalted above measure by the abundance of the revelations,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a thorn in the flesh was given to me, a messenger of Satan to buffet me, lest I be exalted above measure</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8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Concerning this thing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I pleaded with the Lord three times that it might depart from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9 </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And He said to me,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grace is sufficient for you</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for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My strength is made perfect in weakness</a:t>
              </a: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Therefore most gladly I will rather boast in my infirmities, that the power of Christ may rest upon me.</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10 </a:t>
              </a:r>
              <a:r>
                <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Therefore I take pleasure in infirmities, in reproaches, in needs, in persecutions, in distresses, for Christ's sake. For when I am weak, then I am strong.</a:t>
              </a:r>
              <a:r>
                <a:rPr kumimoji="0" lang="en-US" altLang="en-US" sz="1800" b="0" i="0" u="none" strike="noStrike" kern="0" cap="none" spc="0" normalizeH="0" baseline="30000" noProof="0" dirty="0">
                  <a:ln>
                    <a:noFill/>
                  </a:ln>
                  <a:solidFill>
                    <a:srgbClr val="FF0000"/>
                  </a:solidFill>
                  <a:effectLst/>
                  <a:uLnTx/>
                  <a:uFillTx/>
                  <a:latin typeface="Arial" panose="020B0604020202020204" pitchFamily="34" charset="0"/>
                  <a:ea typeface="+mn-ea"/>
                  <a:cs typeface="+mn-cs"/>
                </a:rPr>
                <a:t> </a:t>
              </a:r>
            </a:p>
          </p:txBody>
        </p:sp>
      </p:grpSp>
    </p:spTree>
    <p:extLst>
      <p:ext uri="{BB962C8B-B14F-4D97-AF65-F5344CB8AC3E}">
        <p14:creationId xmlns:p14="http://schemas.microsoft.com/office/powerpoint/2010/main" val="1670834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a:t>
              </a:r>
              <a:r>
                <a:rPr kumimoji="0" lang="en-US" altLang="en-US" sz="1800" b="0" i="0" strike="noStrike" kern="0" cap="none" spc="0" normalizeH="0" baseline="0" noProof="0" dirty="0">
                  <a:ln>
                    <a:noFill/>
                  </a:ln>
                  <a:effectLst/>
                  <a:uLnTx/>
                  <a:uFillTx/>
                  <a:latin typeface="Arial" panose="020B0604020202020204" pitchFamily="34" charset="0"/>
                  <a:ea typeface="+mn-ea"/>
                  <a:cs typeface="+mn-cs"/>
                </a:rPr>
                <a:t>count it all joy when you fall into various </a:t>
              </a:r>
              <a:r>
                <a:rPr kumimoji="0" lang="en-US" altLang="en-US" sz="1800" b="1" i="0"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r>
              <a:rPr lang="en-US" kern="100" dirty="0">
                <a:latin typeface="Arial" panose="020B0604020202020204" pitchFamily="34" charset="0"/>
                <a:ea typeface="Aptos" panose="020B0004020202020204" pitchFamily="34" charset="0"/>
                <a:cs typeface="Times New Roman" panose="02020603050405020304" pitchFamily="18" charset="0"/>
              </a:rPr>
              <a:t>James tells us that there are </a:t>
            </a:r>
            <a:r>
              <a:rPr lang="en-US" b="1" kern="100" dirty="0">
                <a:latin typeface="Arial" panose="020B0604020202020204" pitchFamily="34" charset="0"/>
                <a:ea typeface="Aptos" panose="020B0004020202020204" pitchFamily="34" charset="0"/>
                <a:cs typeface="Times New Roman" panose="02020603050405020304" pitchFamily="18" charset="0"/>
              </a:rPr>
              <a:t>Three Things About Trials </a:t>
            </a:r>
            <a:r>
              <a:rPr lang="en-US" kern="100" dirty="0">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defTabSz="280988"/>
            <a:r>
              <a:rPr lang="en-US" b="1" kern="100" dirty="0">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lang="en-US" b="1"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0698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761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various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grpSp>
        <p:nvGrpSpPr>
          <p:cNvPr id="2" name="Group 4">
            <a:extLst>
              <a:ext uri="{FF2B5EF4-FFF2-40B4-BE49-F238E27FC236}">
                <a16:creationId xmlns:a16="http://schemas.microsoft.com/office/drawing/2014/main" id="{42C8FBFA-CF16-FBD6-ED78-C5006D2F20E5}"/>
              </a:ext>
            </a:extLst>
          </p:cNvPr>
          <p:cNvGrpSpPr>
            <a:grpSpLocks/>
          </p:cNvGrpSpPr>
          <p:nvPr/>
        </p:nvGrpSpPr>
        <p:grpSpPr bwMode="auto">
          <a:xfrm>
            <a:off x="4599805" y="2011779"/>
            <a:ext cx="4520055" cy="2977965"/>
            <a:chOff x="24" y="40"/>
            <a:chExt cx="3432" cy="4662"/>
          </a:xfrm>
        </p:grpSpPr>
        <p:grpSp>
          <p:nvGrpSpPr>
            <p:cNvPr id="3" name="Group 5">
              <a:extLst>
                <a:ext uri="{FF2B5EF4-FFF2-40B4-BE49-F238E27FC236}">
                  <a16:creationId xmlns:a16="http://schemas.microsoft.com/office/drawing/2014/main" id="{68C07DA7-DCA7-3817-2513-638A717C39EF}"/>
                </a:ext>
              </a:extLst>
            </p:cNvPr>
            <p:cNvGrpSpPr>
              <a:grpSpLocks/>
            </p:cNvGrpSpPr>
            <p:nvPr/>
          </p:nvGrpSpPr>
          <p:grpSpPr bwMode="auto">
            <a:xfrm>
              <a:off x="24" y="40"/>
              <a:ext cx="3432" cy="4662"/>
              <a:chOff x="528" y="1098"/>
              <a:chExt cx="4789" cy="3414"/>
            </a:xfrm>
          </p:grpSpPr>
          <p:grpSp>
            <p:nvGrpSpPr>
              <p:cNvPr id="7" name="Group 6">
                <a:extLst>
                  <a:ext uri="{FF2B5EF4-FFF2-40B4-BE49-F238E27FC236}">
                    <a16:creationId xmlns:a16="http://schemas.microsoft.com/office/drawing/2014/main" id="{06892583-6683-590C-C9EC-6B94A6DD9FBB}"/>
                  </a:ext>
                </a:extLst>
              </p:cNvPr>
              <p:cNvGrpSpPr>
                <a:grpSpLocks/>
              </p:cNvGrpSpPr>
              <p:nvPr/>
            </p:nvGrpSpPr>
            <p:grpSpPr bwMode="auto">
              <a:xfrm>
                <a:off x="528" y="1098"/>
                <a:ext cx="4789" cy="3414"/>
                <a:chOff x="328" y="481"/>
                <a:chExt cx="5229" cy="4022"/>
              </a:xfrm>
            </p:grpSpPr>
            <p:grpSp>
              <p:nvGrpSpPr>
                <p:cNvPr id="25" name="Group 7">
                  <a:extLst>
                    <a:ext uri="{FF2B5EF4-FFF2-40B4-BE49-F238E27FC236}">
                      <a16:creationId xmlns:a16="http://schemas.microsoft.com/office/drawing/2014/main" id="{5B199107-E5F9-5A6C-38B3-CD61DB730273}"/>
                    </a:ext>
                  </a:extLst>
                </p:cNvPr>
                <p:cNvGrpSpPr>
                  <a:grpSpLocks/>
                </p:cNvGrpSpPr>
                <p:nvPr/>
              </p:nvGrpSpPr>
              <p:grpSpPr bwMode="auto">
                <a:xfrm>
                  <a:off x="328" y="481"/>
                  <a:ext cx="5229" cy="4022"/>
                  <a:chOff x="328" y="481"/>
                  <a:chExt cx="5229" cy="4022"/>
                </a:xfrm>
              </p:grpSpPr>
              <p:sp>
                <p:nvSpPr>
                  <p:cNvPr id="27" name="Freeform 8">
                    <a:extLst>
                      <a:ext uri="{FF2B5EF4-FFF2-40B4-BE49-F238E27FC236}">
                        <a16:creationId xmlns:a16="http://schemas.microsoft.com/office/drawing/2014/main" id="{DEE7E798-EA1A-996C-A016-7C69F7ABAF5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8" name="Freeform 9">
                    <a:extLst>
                      <a:ext uri="{FF2B5EF4-FFF2-40B4-BE49-F238E27FC236}">
                        <a16:creationId xmlns:a16="http://schemas.microsoft.com/office/drawing/2014/main" id="{57D7F3B0-ABAD-87D3-A3BB-2FCE1FEF540F}"/>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29" name="Freeform 10">
                    <a:extLst>
                      <a:ext uri="{FF2B5EF4-FFF2-40B4-BE49-F238E27FC236}">
                        <a16:creationId xmlns:a16="http://schemas.microsoft.com/office/drawing/2014/main" id="{2E396A4E-614E-5AFF-1A66-9350A4876B8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0" name="Freeform 11">
                    <a:extLst>
                      <a:ext uri="{FF2B5EF4-FFF2-40B4-BE49-F238E27FC236}">
                        <a16:creationId xmlns:a16="http://schemas.microsoft.com/office/drawing/2014/main" id="{A8D60E36-50D3-EAC2-80CA-44A2D3563502}"/>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31" name="Freeform 12">
                    <a:extLst>
                      <a:ext uri="{FF2B5EF4-FFF2-40B4-BE49-F238E27FC236}">
                        <a16:creationId xmlns:a16="http://schemas.microsoft.com/office/drawing/2014/main" id="{59FB0C8C-A5FC-3572-DCC7-8C0A56ABD7F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32" name="Group 13">
                    <a:extLst>
                      <a:ext uri="{FF2B5EF4-FFF2-40B4-BE49-F238E27FC236}">
                        <a16:creationId xmlns:a16="http://schemas.microsoft.com/office/drawing/2014/main" id="{828D0A92-1FE9-523A-6FA1-39CD89BF4A08}"/>
                      </a:ext>
                    </a:extLst>
                  </p:cNvPr>
                  <p:cNvGrpSpPr>
                    <a:grpSpLocks/>
                  </p:cNvGrpSpPr>
                  <p:nvPr/>
                </p:nvGrpSpPr>
                <p:grpSpPr bwMode="auto">
                  <a:xfrm>
                    <a:off x="469" y="481"/>
                    <a:ext cx="4931" cy="3697"/>
                    <a:chOff x="451" y="481"/>
                    <a:chExt cx="4931" cy="3697"/>
                  </a:xfrm>
                </p:grpSpPr>
                <p:sp>
                  <p:nvSpPr>
                    <p:cNvPr id="33" name="Freeform 14">
                      <a:extLst>
                        <a:ext uri="{FF2B5EF4-FFF2-40B4-BE49-F238E27FC236}">
                          <a16:creationId xmlns:a16="http://schemas.microsoft.com/office/drawing/2014/main" id="{8650DC46-7287-6091-0C40-CBB1A82DB088}"/>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34" name="Line 15">
                      <a:extLst>
                        <a:ext uri="{FF2B5EF4-FFF2-40B4-BE49-F238E27FC236}">
                          <a16:creationId xmlns:a16="http://schemas.microsoft.com/office/drawing/2014/main" id="{C764CBE5-AA5E-E54D-DFBE-6BB46849C953}"/>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26" name="Line 16">
                  <a:extLst>
                    <a:ext uri="{FF2B5EF4-FFF2-40B4-BE49-F238E27FC236}">
                      <a16:creationId xmlns:a16="http://schemas.microsoft.com/office/drawing/2014/main" id="{1F603A92-4462-35A3-A675-CAC7E615B67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24" name="Text Box 17">
                <a:extLst>
                  <a:ext uri="{FF2B5EF4-FFF2-40B4-BE49-F238E27FC236}">
                    <a16:creationId xmlns:a16="http://schemas.microsoft.com/office/drawing/2014/main" id="{3C028BF5-4CD9-A01F-8BB9-2368CA9BF7E6}"/>
                  </a:ext>
                </a:extLst>
              </p:cNvPr>
              <p:cNvSpPr txBox="1">
                <a:spLocks noChangeArrowheads="1"/>
              </p:cNvSpPr>
              <p:nvPr/>
            </p:nvSpPr>
            <p:spPr bwMode="auto">
              <a:xfrm>
                <a:off x="662" y="1101"/>
                <a:ext cx="4426" cy="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6" name="Rectangle 18">
              <a:extLst>
                <a:ext uri="{FF2B5EF4-FFF2-40B4-BE49-F238E27FC236}">
                  <a16:creationId xmlns:a16="http://schemas.microsoft.com/office/drawing/2014/main" id="{9531176F-9D02-C561-2A52-542ED9B4EFC6}"/>
                </a:ext>
              </a:extLst>
            </p:cNvPr>
            <p:cNvSpPr>
              <a:spLocks noChangeArrowheads="1"/>
            </p:cNvSpPr>
            <p:nvPr/>
          </p:nvSpPr>
          <p:spPr bwMode="auto">
            <a:xfrm>
              <a:off x="143" y="90"/>
              <a:ext cx="3294" cy="2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r>
                <a:rPr lang="en-US" kern="100" dirty="0">
                  <a:solidFill>
                    <a:srgbClr val="333399"/>
                  </a:solidFill>
                  <a:ea typeface="Aptos" panose="020B0004020202020204" pitchFamily="34" charset="0"/>
                  <a:cs typeface="Times New Roman" panose="02020603050405020304" pitchFamily="18" charset="0"/>
                </a:rPr>
                <a:t>Acts 14:22 </a:t>
              </a:r>
              <a:r>
                <a:rPr lang="en-US" kern="100" baseline="30000" dirty="0">
                  <a:solidFill>
                    <a:srgbClr val="333399"/>
                  </a:solidFill>
                  <a:ea typeface="Aptos" panose="020B0004020202020204" pitchFamily="34" charset="0"/>
                  <a:cs typeface="Times New Roman" panose="02020603050405020304" pitchFamily="18" charset="0"/>
                </a:rPr>
                <a:t>NKJV </a:t>
              </a:r>
            </a:p>
            <a:p>
              <a:r>
                <a:rPr lang="en-US" kern="100" dirty="0">
                  <a:ea typeface="Aptos" panose="020B0004020202020204" pitchFamily="34" charset="0"/>
                  <a:cs typeface="Times New Roman" panose="02020603050405020304" pitchFamily="18" charset="0"/>
                </a:rPr>
                <a:t>strengthening the souls of the disciples,  exhorting them to continue in the faith, and saying, "</a:t>
              </a:r>
              <a:r>
                <a:rPr lang="en-US" u="sng" kern="100" dirty="0">
                  <a:ea typeface="Aptos" panose="020B0004020202020204" pitchFamily="34" charset="0"/>
                  <a:cs typeface="Times New Roman" panose="02020603050405020304" pitchFamily="18" charset="0"/>
                </a:rPr>
                <a:t>We must through many tribulations</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enter the kingdom of God</a:t>
              </a:r>
              <a:r>
                <a:rPr lang="en-US" kern="100" dirty="0">
                  <a:ea typeface="Aptos" panose="020B0004020202020204" pitchFamily="34" charset="0"/>
                  <a:cs typeface="Times New Roman" panose="02020603050405020304" pitchFamily="18" charset="0"/>
                </a:rPr>
                <a:t>."</a:t>
              </a:r>
            </a:p>
            <a:p>
              <a:endParaRPr lang="en-US" kern="100" dirty="0">
                <a:solidFill>
                  <a:srgbClr val="333399"/>
                </a:solidFill>
                <a:ea typeface="Aptos" panose="020B0004020202020204" pitchFamily="34" charset="0"/>
                <a:cs typeface="Times New Roman" panose="02020603050405020304" pitchFamily="18" charset="0"/>
              </a:endParaRPr>
            </a:p>
          </p:txBody>
        </p:sp>
      </p:grpSp>
      <p:sp>
        <p:nvSpPr>
          <p:cNvPr id="35" name="TextBox 34">
            <a:extLst>
              <a:ext uri="{FF2B5EF4-FFF2-40B4-BE49-F238E27FC236}">
                <a16:creationId xmlns:a16="http://schemas.microsoft.com/office/drawing/2014/main" id="{FF2E8EE2-6BBC-865F-F1E9-6AEE6633CD28}"/>
              </a:ext>
            </a:extLst>
          </p:cNvPr>
          <p:cNvSpPr txBox="1"/>
          <p:nvPr/>
        </p:nvSpPr>
        <p:spPr>
          <a:xfrm>
            <a:off x="4756534" y="3501938"/>
            <a:ext cx="4227614" cy="923330"/>
          </a:xfrm>
          <a:prstGeom prst="rect">
            <a:avLst/>
          </a:prstGeom>
          <a:noFill/>
        </p:spPr>
        <p:txBody>
          <a:bodyPr wrap="square" rtlCol="0">
            <a:spAutoFit/>
          </a:bodyPr>
          <a:lstStyle/>
          <a:p>
            <a:r>
              <a:rPr lang="en-US" dirty="0">
                <a:solidFill>
                  <a:srgbClr val="333399"/>
                </a:solidFill>
                <a:latin typeface="Arial" panose="020B0604020202020204" pitchFamily="34" charset="0"/>
                <a:cs typeface="Arial" panose="020B0604020202020204" pitchFamily="34" charset="0"/>
              </a:rPr>
              <a:t>2 Timothy 3:12 </a:t>
            </a:r>
            <a:r>
              <a:rPr lang="en-US" baseline="30000" dirty="0">
                <a:solidFill>
                  <a:srgbClr val="333399"/>
                </a:solidFill>
                <a:latin typeface="Arial" panose="020B0604020202020204" pitchFamily="34" charset="0"/>
                <a:cs typeface="Arial" panose="020B0604020202020204" pitchFamily="34" charset="0"/>
              </a:rPr>
              <a:t>NKJV </a:t>
            </a:r>
          </a:p>
          <a:p>
            <a:r>
              <a:rPr lang="en-US" dirty="0">
                <a:latin typeface="Arial" panose="020B0604020202020204" pitchFamily="34" charset="0"/>
                <a:cs typeface="Arial" panose="020B0604020202020204" pitchFamily="34" charset="0"/>
              </a:rPr>
              <a:t>Yes, and all who desire to live godly in Christ Jesus will suffer persecution.</a:t>
            </a:r>
          </a:p>
        </p:txBody>
      </p:sp>
      <p:sp>
        <p:nvSpPr>
          <p:cNvPr id="36" name="TextBox 35">
            <a:extLst>
              <a:ext uri="{FF2B5EF4-FFF2-40B4-BE49-F238E27FC236}">
                <a16:creationId xmlns:a16="http://schemas.microsoft.com/office/drawing/2014/main" id="{C59CF8D0-ED6E-0A07-FEC6-4D83CF931E41}"/>
              </a:ext>
            </a:extLst>
          </p:cNvPr>
          <p:cNvSpPr txBox="1"/>
          <p:nvPr/>
        </p:nvSpPr>
        <p:spPr>
          <a:xfrm>
            <a:off x="4612733" y="4993459"/>
            <a:ext cx="4602101" cy="1200329"/>
          </a:xfrm>
          <a:prstGeom prst="rect">
            <a:avLst/>
          </a:prstGeom>
          <a:noFill/>
        </p:spPr>
        <p:txBody>
          <a:bodyPr wrap="square" rtlCol="0">
            <a:spAutoFit/>
          </a:bodyPr>
          <a:lstStyle/>
          <a:p>
            <a:r>
              <a:rPr lang="en-US" dirty="0">
                <a:latin typeface="Arial" panose="020B0604020202020204" pitchFamily="34" charset="0"/>
                <a:ea typeface="Aptos" panose="020B0004020202020204" pitchFamily="34" charset="0"/>
              </a:rPr>
              <a:t>We are not to desire trials, but we are certain to FALL INTO / ENCOUNTER them. </a:t>
            </a:r>
          </a:p>
          <a:p>
            <a:r>
              <a:rPr lang="en-US" dirty="0">
                <a:solidFill>
                  <a:prstClr val="black"/>
                </a:solidFill>
                <a:latin typeface="Arial" panose="020B0604020202020204" pitchFamily="34" charset="0"/>
                <a:ea typeface="Aptos" panose="020B0004020202020204" pitchFamily="34" charset="0"/>
              </a:rPr>
              <a:t>We are not to create hardships, but w</a:t>
            </a:r>
            <a:r>
              <a:rPr lang="en-US" dirty="0">
                <a:latin typeface="Arial" panose="020B0604020202020204" pitchFamily="34" charset="0"/>
                <a:ea typeface="Aptos" panose="020B0004020202020204" pitchFamily="34" charset="0"/>
              </a:rPr>
              <a:t>e are to accept them.</a:t>
            </a:r>
            <a:endParaRPr lang="en-US" dirty="0"/>
          </a:p>
        </p:txBody>
      </p:sp>
    </p:spTree>
    <p:extLst>
      <p:ext uri="{BB962C8B-B14F-4D97-AF65-F5344CB8AC3E}">
        <p14:creationId xmlns:p14="http://schemas.microsoft.com/office/powerpoint/2010/main" val="3832692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up)">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6">
                                            <p:txEl>
                                              <p:pRg st="0" end="0"/>
                                            </p:txEl>
                                          </p:spTgt>
                                        </p:tgtEl>
                                        <p:attrNameLst>
                                          <p:attrName>style.visibility</p:attrName>
                                        </p:attrNameLst>
                                      </p:cBhvr>
                                      <p:to>
                                        <p:strVal val="visible"/>
                                      </p:to>
                                    </p:set>
                                    <p:animEffect transition="in" filter="wipe(up)">
                                      <p:cBhvr>
                                        <p:cTn id="17" dur="500"/>
                                        <p:tgtEl>
                                          <p:spTgt spid="3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6">
                                            <p:txEl>
                                              <p:pRg st="1" end="1"/>
                                            </p:txEl>
                                          </p:spTgt>
                                        </p:tgtEl>
                                        <p:attrNameLst>
                                          <p:attrName>style.visibility</p:attrName>
                                        </p:attrNameLst>
                                      </p:cBhvr>
                                      <p:to>
                                        <p:strVal val="visible"/>
                                      </p:to>
                                    </p:set>
                                    <p:animEffect transition="in" filter="wipe(up)">
                                      <p:cBhvr>
                                        <p:cTn id="22" dur="500"/>
                                        <p:tgtEl>
                                          <p:spTgt spid="3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various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grpSp>
        <p:nvGrpSpPr>
          <p:cNvPr id="37" name="Group 4">
            <a:extLst>
              <a:ext uri="{FF2B5EF4-FFF2-40B4-BE49-F238E27FC236}">
                <a16:creationId xmlns:a16="http://schemas.microsoft.com/office/drawing/2014/main" id="{7B52E869-D002-D68F-6230-2EBA72E418D7}"/>
              </a:ext>
            </a:extLst>
          </p:cNvPr>
          <p:cNvGrpSpPr>
            <a:grpSpLocks/>
          </p:cNvGrpSpPr>
          <p:nvPr/>
        </p:nvGrpSpPr>
        <p:grpSpPr bwMode="auto">
          <a:xfrm>
            <a:off x="4599805" y="2011785"/>
            <a:ext cx="4520055" cy="4348676"/>
            <a:chOff x="24" y="40"/>
            <a:chExt cx="3432" cy="4662"/>
          </a:xfrm>
        </p:grpSpPr>
        <p:grpSp>
          <p:nvGrpSpPr>
            <p:cNvPr id="38" name="Group 5">
              <a:extLst>
                <a:ext uri="{FF2B5EF4-FFF2-40B4-BE49-F238E27FC236}">
                  <a16:creationId xmlns:a16="http://schemas.microsoft.com/office/drawing/2014/main" id="{4F506C82-1354-9CCD-90F3-6C7F98F0F8E1}"/>
                </a:ext>
              </a:extLst>
            </p:cNvPr>
            <p:cNvGrpSpPr>
              <a:grpSpLocks/>
            </p:cNvGrpSpPr>
            <p:nvPr/>
          </p:nvGrpSpPr>
          <p:grpSpPr bwMode="auto">
            <a:xfrm>
              <a:off x="24" y="40"/>
              <a:ext cx="3432" cy="4662"/>
              <a:chOff x="528" y="1098"/>
              <a:chExt cx="4789" cy="3414"/>
            </a:xfrm>
          </p:grpSpPr>
          <p:grpSp>
            <p:nvGrpSpPr>
              <p:cNvPr id="40" name="Group 39">
                <a:extLst>
                  <a:ext uri="{FF2B5EF4-FFF2-40B4-BE49-F238E27FC236}">
                    <a16:creationId xmlns:a16="http://schemas.microsoft.com/office/drawing/2014/main" id="{230B9FEE-78F1-608F-DE08-162A63026F58}"/>
                  </a:ext>
                </a:extLst>
              </p:cNvPr>
              <p:cNvGrpSpPr>
                <a:grpSpLocks/>
              </p:cNvGrpSpPr>
              <p:nvPr/>
            </p:nvGrpSpPr>
            <p:grpSpPr bwMode="auto">
              <a:xfrm>
                <a:off x="528" y="1098"/>
                <a:ext cx="4789" cy="3414"/>
                <a:chOff x="328" y="481"/>
                <a:chExt cx="5229" cy="4022"/>
              </a:xfrm>
            </p:grpSpPr>
            <p:grpSp>
              <p:nvGrpSpPr>
                <p:cNvPr id="42" name="Group 7">
                  <a:extLst>
                    <a:ext uri="{FF2B5EF4-FFF2-40B4-BE49-F238E27FC236}">
                      <a16:creationId xmlns:a16="http://schemas.microsoft.com/office/drawing/2014/main" id="{7E1AF643-7B9C-F6F1-E47F-88582001458E}"/>
                    </a:ext>
                  </a:extLst>
                </p:cNvPr>
                <p:cNvGrpSpPr>
                  <a:grpSpLocks/>
                </p:cNvGrpSpPr>
                <p:nvPr/>
              </p:nvGrpSpPr>
              <p:grpSpPr bwMode="auto">
                <a:xfrm>
                  <a:off x="328" y="481"/>
                  <a:ext cx="5229" cy="4022"/>
                  <a:chOff x="328" y="481"/>
                  <a:chExt cx="5229" cy="4022"/>
                </a:xfrm>
              </p:grpSpPr>
              <p:sp>
                <p:nvSpPr>
                  <p:cNvPr id="44" name="Freeform 8">
                    <a:extLst>
                      <a:ext uri="{FF2B5EF4-FFF2-40B4-BE49-F238E27FC236}">
                        <a16:creationId xmlns:a16="http://schemas.microsoft.com/office/drawing/2014/main" id="{9F0A6BAF-021E-F85E-6D9E-2C3E0472717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5" name="Freeform 9">
                    <a:extLst>
                      <a:ext uri="{FF2B5EF4-FFF2-40B4-BE49-F238E27FC236}">
                        <a16:creationId xmlns:a16="http://schemas.microsoft.com/office/drawing/2014/main" id="{CF45F4EF-D214-6421-A842-7416C73155BC}"/>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6" name="Freeform 10">
                    <a:extLst>
                      <a:ext uri="{FF2B5EF4-FFF2-40B4-BE49-F238E27FC236}">
                        <a16:creationId xmlns:a16="http://schemas.microsoft.com/office/drawing/2014/main" id="{660E41EF-5783-CC2F-4794-14EE76636FBA}"/>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7" name="Freeform 11">
                    <a:extLst>
                      <a:ext uri="{FF2B5EF4-FFF2-40B4-BE49-F238E27FC236}">
                        <a16:creationId xmlns:a16="http://schemas.microsoft.com/office/drawing/2014/main" id="{013BB56F-8F5E-39A4-1DFE-4EDA9A1EA860}"/>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48" name="Freeform 12">
                    <a:extLst>
                      <a:ext uri="{FF2B5EF4-FFF2-40B4-BE49-F238E27FC236}">
                        <a16:creationId xmlns:a16="http://schemas.microsoft.com/office/drawing/2014/main" id="{51A29CF7-AFF9-16B6-364E-7E9FACFA2F0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49" name="Group 13">
                    <a:extLst>
                      <a:ext uri="{FF2B5EF4-FFF2-40B4-BE49-F238E27FC236}">
                        <a16:creationId xmlns:a16="http://schemas.microsoft.com/office/drawing/2014/main" id="{AEE8DAD5-81D7-11FB-E429-0DB1359FF76D}"/>
                      </a:ext>
                    </a:extLst>
                  </p:cNvPr>
                  <p:cNvGrpSpPr>
                    <a:grpSpLocks/>
                  </p:cNvGrpSpPr>
                  <p:nvPr/>
                </p:nvGrpSpPr>
                <p:grpSpPr bwMode="auto">
                  <a:xfrm>
                    <a:off x="469" y="481"/>
                    <a:ext cx="4931" cy="3697"/>
                    <a:chOff x="451" y="481"/>
                    <a:chExt cx="4931" cy="3697"/>
                  </a:xfrm>
                </p:grpSpPr>
                <p:sp>
                  <p:nvSpPr>
                    <p:cNvPr id="50" name="Freeform 14">
                      <a:extLst>
                        <a:ext uri="{FF2B5EF4-FFF2-40B4-BE49-F238E27FC236}">
                          <a16:creationId xmlns:a16="http://schemas.microsoft.com/office/drawing/2014/main" id="{47CB74BB-69F9-69E1-7B1D-66EA9C8D5A7B}"/>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51" name="Line 15">
                      <a:extLst>
                        <a:ext uri="{FF2B5EF4-FFF2-40B4-BE49-F238E27FC236}">
                          <a16:creationId xmlns:a16="http://schemas.microsoft.com/office/drawing/2014/main" id="{14030D8E-A319-1C34-A184-54669FF9544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43" name="Line 16">
                  <a:extLst>
                    <a:ext uri="{FF2B5EF4-FFF2-40B4-BE49-F238E27FC236}">
                      <a16:creationId xmlns:a16="http://schemas.microsoft.com/office/drawing/2014/main" id="{496F93D1-CC29-2807-6131-F557DA70BE27}"/>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41" name="Text Box 17">
                <a:extLst>
                  <a:ext uri="{FF2B5EF4-FFF2-40B4-BE49-F238E27FC236}">
                    <a16:creationId xmlns:a16="http://schemas.microsoft.com/office/drawing/2014/main" id="{3E5AC3CB-5B6B-BC8F-3514-5388540AB690}"/>
                  </a:ext>
                </a:extLst>
              </p:cNvPr>
              <p:cNvSpPr txBox="1">
                <a:spLocks noChangeArrowheads="1"/>
              </p:cNvSpPr>
              <p:nvPr/>
            </p:nvSpPr>
            <p:spPr bwMode="auto">
              <a:xfrm>
                <a:off x="662" y="1101"/>
                <a:ext cx="4426" cy="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39" name="Rectangle 18">
              <a:extLst>
                <a:ext uri="{FF2B5EF4-FFF2-40B4-BE49-F238E27FC236}">
                  <a16:creationId xmlns:a16="http://schemas.microsoft.com/office/drawing/2014/main" id="{2EA96469-9431-FB2B-4C15-BC906A1BCD29}"/>
                </a:ext>
              </a:extLst>
            </p:cNvPr>
            <p:cNvSpPr>
              <a:spLocks noChangeArrowheads="1"/>
            </p:cNvSpPr>
            <p:nvPr/>
          </p:nvSpPr>
          <p:spPr bwMode="auto">
            <a:xfrm>
              <a:off x="143" y="90"/>
              <a:ext cx="3294" cy="3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a:defRPr/>
              </a:pPr>
              <a:r>
                <a:rPr lang="en-US" dirty="0">
                  <a:solidFill>
                    <a:srgbClr val="333399"/>
                  </a:solidFill>
                  <a:ea typeface="Aptos" panose="020B0004020202020204" pitchFamily="34" charset="0"/>
                </a:rPr>
                <a:t>Hebrews 10:32-39 </a:t>
              </a:r>
              <a:r>
                <a:rPr lang="en-US" baseline="30000" dirty="0">
                  <a:solidFill>
                    <a:srgbClr val="333399"/>
                  </a:solidFill>
                  <a:ea typeface="Aptos" panose="020B0004020202020204" pitchFamily="34" charset="0"/>
                </a:rPr>
                <a:t>NKJV </a:t>
              </a:r>
            </a:p>
            <a:p>
              <a:pPr>
                <a:defRPr/>
              </a:pPr>
              <a:r>
                <a:rPr lang="en-US" baseline="30000" dirty="0">
                  <a:solidFill>
                    <a:srgbClr val="333399"/>
                  </a:solidFill>
                  <a:ea typeface="Aptos" panose="020B0004020202020204" pitchFamily="34" charset="0"/>
                </a:rPr>
                <a:t>32 </a:t>
              </a:r>
              <a:r>
                <a:rPr lang="en-US" dirty="0">
                  <a:ea typeface="Aptos" panose="020B0004020202020204" pitchFamily="34" charset="0"/>
                </a:rPr>
                <a:t>But recall the former days in which, </a:t>
              </a:r>
              <a:r>
                <a:rPr lang="en-US" u="sng" dirty="0">
                  <a:ea typeface="Aptos" panose="020B0004020202020204" pitchFamily="34" charset="0"/>
                </a:rPr>
                <a:t>after you were illuminated, you endured a great struggle with sufferings</a:t>
              </a:r>
              <a:r>
                <a:rPr lang="en-US" dirty="0">
                  <a:ea typeface="Aptos" panose="020B0004020202020204" pitchFamily="34" charset="0"/>
                </a:rPr>
                <a:t>:</a:t>
              </a:r>
              <a:r>
                <a:rPr lang="en-US" baseline="30000" dirty="0">
                  <a:solidFill>
                    <a:srgbClr val="333399"/>
                  </a:solidFill>
                  <a:ea typeface="Aptos" panose="020B0004020202020204" pitchFamily="34" charset="0"/>
                </a:rPr>
                <a:t> 33 </a:t>
              </a:r>
              <a:r>
                <a:rPr lang="en-US" dirty="0">
                  <a:ea typeface="Aptos" panose="020B0004020202020204" pitchFamily="34" charset="0"/>
                </a:rPr>
                <a:t>partly while you were made a spectacle both by </a:t>
              </a:r>
              <a:r>
                <a:rPr lang="en-US" u="sng" dirty="0">
                  <a:ea typeface="Aptos" panose="020B0004020202020204" pitchFamily="34" charset="0"/>
                </a:rPr>
                <a:t>reproaches</a:t>
              </a:r>
              <a:r>
                <a:rPr lang="en-US" dirty="0">
                  <a:ea typeface="Aptos" panose="020B0004020202020204" pitchFamily="34" charset="0"/>
                </a:rPr>
                <a:t> and </a:t>
              </a:r>
              <a:r>
                <a:rPr lang="en-US" u="sng" dirty="0">
                  <a:ea typeface="Aptos" panose="020B0004020202020204" pitchFamily="34" charset="0"/>
                </a:rPr>
                <a:t>tribulations</a:t>
              </a:r>
              <a:r>
                <a:rPr lang="en-US" dirty="0">
                  <a:ea typeface="Aptos" panose="020B0004020202020204" pitchFamily="34" charset="0"/>
                </a:rPr>
                <a:t>, and partly </a:t>
              </a:r>
              <a:r>
                <a:rPr lang="en-US" u="sng" dirty="0">
                  <a:ea typeface="Aptos" panose="020B0004020202020204" pitchFamily="34" charset="0"/>
                </a:rPr>
                <a:t>while you became companions of those who were so treated</a:t>
              </a:r>
              <a:r>
                <a:rPr lang="en-US" dirty="0">
                  <a:ea typeface="Aptos" panose="020B0004020202020204" pitchFamily="34" charset="0"/>
                </a:rPr>
                <a:t>;</a:t>
              </a:r>
              <a:r>
                <a:rPr lang="en-US" baseline="30000" dirty="0">
                  <a:solidFill>
                    <a:srgbClr val="333399"/>
                  </a:solidFill>
                  <a:ea typeface="Aptos" panose="020B0004020202020204" pitchFamily="34" charset="0"/>
                </a:rPr>
                <a:t> 34 </a:t>
              </a:r>
              <a:r>
                <a:rPr lang="en-US" dirty="0">
                  <a:ea typeface="Aptos" panose="020B0004020202020204" pitchFamily="34" charset="0"/>
                </a:rPr>
                <a:t>for you  had compassion on me in my chains, and joyfully accepted </a:t>
              </a:r>
              <a:r>
                <a:rPr lang="en-US" u="sng" dirty="0">
                  <a:ea typeface="Aptos" panose="020B0004020202020204" pitchFamily="34" charset="0"/>
                </a:rPr>
                <a:t>the plundering of your goods</a:t>
              </a:r>
              <a:r>
                <a:rPr lang="en-US" dirty="0">
                  <a:ea typeface="Aptos" panose="020B0004020202020204" pitchFamily="34" charset="0"/>
                </a:rPr>
                <a:t>, knowing that you have a better and an enduring possession for yourselves in heaven. </a:t>
              </a:r>
              <a:endParaRPr lang="en-US" kern="100" dirty="0">
                <a:solidFill>
                  <a:srgbClr val="333399"/>
                </a:solidFill>
                <a:ea typeface="Aptos" panose="020B0004020202020204" pitchFamily="34" charset="0"/>
                <a:cs typeface="Times New Roman" panose="02020603050405020304" pitchFamily="18" charset="0"/>
              </a:endParaRPr>
            </a:p>
          </p:txBody>
        </p:sp>
      </p:grpSp>
      <p:grpSp>
        <p:nvGrpSpPr>
          <p:cNvPr id="52" name="Group 4">
            <a:extLst>
              <a:ext uri="{FF2B5EF4-FFF2-40B4-BE49-F238E27FC236}">
                <a16:creationId xmlns:a16="http://schemas.microsoft.com/office/drawing/2014/main" id="{9DDCCA9A-B79A-00B1-0B31-FFA91754C68E}"/>
              </a:ext>
            </a:extLst>
          </p:cNvPr>
          <p:cNvGrpSpPr>
            <a:grpSpLocks/>
          </p:cNvGrpSpPr>
          <p:nvPr/>
        </p:nvGrpSpPr>
        <p:grpSpPr bwMode="auto">
          <a:xfrm>
            <a:off x="4578089" y="2025603"/>
            <a:ext cx="4520055" cy="3750613"/>
            <a:chOff x="24" y="40"/>
            <a:chExt cx="3432" cy="4662"/>
          </a:xfrm>
        </p:grpSpPr>
        <p:grpSp>
          <p:nvGrpSpPr>
            <p:cNvPr id="53" name="Group 5">
              <a:extLst>
                <a:ext uri="{FF2B5EF4-FFF2-40B4-BE49-F238E27FC236}">
                  <a16:creationId xmlns:a16="http://schemas.microsoft.com/office/drawing/2014/main" id="{DE24334D-B1A1-C2BB-C4C3-2AE78A1C90EE}"/>
                </a:ext>
              </a:extLst>
            </p:cNvPr>
            <p:cNvGrpSpPr>
              <a:grpSpLocks/>
            </p:cNvGrpSpPr>
            <p:nvPr/>
          </p:nvGrpSpPr>
          <p:grpSpPr bwMode="auto">
            <a:xfrm>
              <a:off x="24" y="40"/>
              <a:ext cx="3432" cy="4662"/>
              <a:chOff x="528" y="1098"/>
              <a:chExt cx="4789" cy="3414"/>
            </a:xfrm>
          </p:grpSpPr>
          <p:grpSp>
            <p:nvGrpSpPr>
              <p:cNvPr id="55" name="Group 54">
                <a:extLst>
                  <a:ext uri="{FF2B5EF4-FFF2-40B4-BE49-F238E27FC236}">
                    <a16:creationId xmlns:a16="http://schemas.microsoft.com/office/drawing/2014/main" id="{AA8D8710-58CD-9224-EC94-BC8EC12A98A2}"/>
                  </a:ext>
                </a:extLst>
              </p:cNvPr>
              <p:cNvGrpSpPr>
                <a:grpSpLocks/>
              </p:cNvGrpSpPr>
              <p:nvPr/>
            </p:nvGrpSpPr>
            <p:grpSpPr bwMode="auto">
              <a:xfrm>
                <a:off x="528" y="1098"/>
                <a:ext cx="4789" cy="3414"/>
                <a:chOff x="328" y="481"/>
                <a:chExt cx="5229" cy="4022"/>
              </a:xfrm>
            </p:grpSpPr>
            <p:grpSp>
              <p:nvGrpSpPr>
                <p:cNvPr id="57" name="Group 7">
                  <a:extLst>
                    <a:ext uri="{FF2B5EF4-FFF2-40B4-BE49-F238E27FC236}">
                      <a16:creationId xmlns:a16="http://schemas.microsoft.com/office/drawing/2014/main" id="{8CCBD245-65B6-B22A-AB8E-0C7EDA948F82}"/>
                    </a:ext>
                  </a:extLst>
                </p:cNvPr>
                <p:cNvGrpSpPr>
                  <a:grpSpLocks/>
                </p:cNvGrpSpPr>
                <p:nvPr/>
              </p:nvGrpSpPr>
              <p:grpSpPr bwMode="auto">
                <a:xfrm>
                  <a:off x="328" y="481"/>
                  <a:ext cx="5229" cy="4022"/>
                  <a:chOff x="328" y="481"/>
                  <a:chExt cx="5229" cy="4022"/>
                </a:xfrm>
              </p:grpSpPr>
              <p:sp>
                <p:nvSpPr>
                  <p:cNvPr id="59" name="Freeform 8">
                    <a:extLst>
                      <a:ext uri="{FF2B5EF4-FFF2-40B4-BE49-F238E27FC236}">
                        <a16:creationId xmlns:a16="http://schemas.microsoft.com/office/drawing/2014/main" id="{20F831F4-0511-6E58-CF47-673630C4ECCB}"/>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60" name="Freeform 9">
                    <a:extLst>
                      <a:ext uri="{FF2B5EF4-FFF2-40B4-BE49-F238E27FC236}">
                        <a16:creationId xmlns:a16="http://schemas.microsoft.com/office/drawing/2014/main" id="{F3A7933C-BBB0-8C88-C73F-854A52A7CE6C}"/>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61" name="Freeform 10">
                    <a:extLst>
                      <a:ext uri="{FF2B5EF4-FFF2-40B4-BE49-F238E27FC236}">
                        <a16:creationId xmlns:a16="http://schemas.microsoft.com/office/drawing/2014/main" id="{34BB0EC7-5DBD-AC5F-31EF-25D906DA99D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62" name="Freeform 11">
                    <a:extLst>
                      <a:ext uri="{FF2B5EF4-FFF2-40B4-BE49-F238E27FC236}">
                        <a16:creationId xmlns:a16="http://schemas.microsoft.com/office/drawing/2014/main" id="{45BB3532-4B4B-5D61-6151-A67BA524EF31}"/>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63" name="Freeform 12">
                    <a:extLst>
                      <a:ext uri="{FF2B5EF4-FFF2-40B4-BE49-F238E27FC236}">
                        <a16:creationId xmlns:a16="http://schemas.microsoft.com/office/drawing/2014/main" id="{9B87BCCF-8963-DF36-1C76-7549B763A38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64" name="Group 13">
                    <a:extLst>
                      <a:ext uri="{FF2B5EF4-FFF2-40B4-BE49-F238E27FC236}">
                        <a16:creationId xmlns:a16="http://schemas.microsoft.com/office/drawing/2014/main" id="{E92E1EBA-8395-9D6F-891E-73062E8E31C8}"/>
                      </a:ext>
                    </a:extLst>
                  </p:cNvPr>
                  <p:cNvGrpSpPr>
                    <a:grpSpLocks/>
                  </p:cNvGrpSpPr>
                  <p:nvPr/>
                </p:nvGrpSpPr>
                <p:grpSpPr bwMode="auto">
                  <a:xfrm>
                    <a:off x="469" y="481"/>
                    <a:ext cx="4931" cy="3697"/>
                    <a:chOff x="451" y="481"/>
                    <a:chExt cx="4931" cy="3697"/>
                  </a:xfrm>
                </p:grpSpPr>
                <p:sp>
                  <p:nvSpPr>
                    <p:cNvPr id="65" name="Freeform 14">
                      <a:extLst>
                        <a:ext uri="{FF2B5EF4-FFF2-40B4-BE49-F238E27FC236}">
                          <a16:creationId xmlns:a16="http://schemas.microsoft.com/office/drawing/2014/main" id="{233A3244-79D0-DE75-F079-A6ED91E4E90B}"/>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66" name="Line 15">
                      <a:extLst>
                        <a:ext uri="{FF2B5EF4-FFF2-40B4-BE49-F238E27FC236}">
                          <a16:creationId xmlns:a16="http://schemas.microsoft.com/office/drawing/2014/main" id="{3D9F0CB5-CD07-69BF-0BCB-4539A1DA7CD2}"/>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58" name="Line 16">
                  <a:extLst>
                    <a:ext uri="{FF2B5EF4-FFF2-40B4-BE49-F238E27FC236}">
                      <a16:creationId xmlns:a16="http://schemas.microsoft.com/office/drawing/2014/main" id="{2F482ADE-F80E-E14A-89DC-2D0F1344537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56" name="Text Box 17">
                <a:extLst>
                  <a:ext uri="{FF2B5EF4-FFF2-40B4-BE49-F238E27FC236}">
                    <a16:creationId xmlns:a16="http://schemas.microsoft.com/office/drawing/2014/main" id="{D7417863-04B5-318E-F260-C9E6C5B328F9}"/>
                  </a:ext>
                </a:extLst>
              </p:cNvPr>
              <p:cNvSpPr txBox="1">
                <a:spLocks noChangeArrowheads="1"/>
              </p:cNvSpPr>
              <p:nvPr/>
            </p:nvSpPr>
            <p:spPr bwMode="auto">
              <a:xfrm>
                <a:off x="662" y="1101"/>
                <a:ext cx="442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54" name="Rectangle 18">
              <a:extLst>
                <a:ext uri="{FF2B5EF4-FFF2-40B4-BE49-F238E27FC236}">
                  <a16:creationId xmlns:a16="http://schemas.microsoft.com/office/drawing/2014/main" id="{048170BB-9512-8B35-B276-E03C865C76E8}"/>
                </a:ext>
              </a:extLst>
            </p:cNvPr>
            <p:cNvSpPr>
              <a:spLocks noChangeArrowheads="1"/>
            </p:cNvSpPr>
            <p:nvPr/>
          </p:nvSpPr>
          <p:spPr bwMode="auto">
            <a:xfrm>
              <a:off x="143" y="90"/>
              <a:ext cx="3294" cy="4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r>
                <a:rPr lang="en-US" kern="100" dirty="0">
                  <a:solidFill>
                    <a:srgbClr val="333399"/>
                  </a:solidFill>
                  <a:ea typeface="Aptos" panose="020B0004020202020204" pitchFamily="34" charset="0"/>
                  <a:cs typeface="Times New Roman" panose="02020603050405020304" pitchFamily="18" charset="0"/>
                </a:rPr>
                <a:t>1 Thessalonians 2:14-15 </a:t>
              </a:r>
              <a:r>
                <a:rPr lang="en-US" kern="100" baseline="30000" dirty="0">
                  <a:solidFill>
                    <a:srgbClr val="333399"/>
                  </a:solidFill>
                  <a:ea typeface="Aptos" panose="020B0004020202020204" pitchFamily="34" charset="0"/>
                  <a:cs typeface="Times New Roman" panose="02020603050405020304" pitchFamily="18" charset="0"/>
                </a:rPr>
                <a:t>NKJV </a:t>
              </a:r>
            </a:p>
            <a:p>
              <a:r>
                <a:rPr lang="en-US" kern="100" baseline="30000" dirty="0">
                  <a:solidFill>
                    <a:srgbClr val="333399"/>
                  </a:solidFill>
                  <a:ea typeface="Aptos" panose="020B0004020202020204" pitchFamily="34" charset="0"/>
                  <a:cs typeface="Times New Roman" panose="02020603050405020304" pitchFamily="18" charset="0"/>
                </a:rPr>
                <a:t>14 </a:t>
              </a:r>
              <a:r>
                <a:rPr lang="en-US" kern="100" dirty="0">
                  <a:ea typeface="Aptos" panose="020B0004020202020204" pitchFamily="34" charset="0"/>
                  <a:cs typeface="Times New Roman" panose="02020603050405020304" pitchFamily="18" charset="0"/>
                </a:rPr>
                <a:t>For you, brethren, became imitators of the churches of God which are in Judea in Christ Jesus. </a:t>
              </a:r>
            </a:p>
            <a:p>
              <a:r>
                <a:rPr lang="en-US" kern="100" dirty="0">
                  <a:ea typeface="Aptos" panose="020B0004020202020204" pitchFamily="34" charset="0"/>
                  <a:cs typeface="Times New Roman" panose="02020603050405020304" pitchFamily="18" charset="0"/>
                </a:rPr>
                <a:t>For </a:t>
              </a:r>
              <a:r>
                <a:rPr lang="en-US" u="sng" kern="100" dirty="0">
                  <a:ea typeface="Aptos" panose="020B0004020202020204" pitchFamily="34" charset="0"/>
                  <a:cs typeface="Times New Roman" panose="02020603050405020304" pitchFamily="18" charset="0"/>
                </a:rPr>
                <a:t>you</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also</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suffered the same things from your own countrymen</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just as they did from the Judeans</a:t>
              </a:r>
              <a:r>
                <a:rPr lang="en-US" kern="100" dirty="0">
                  <a:ea typeface="Aptos" panose="020B0004020202020204" pitchFamily="34" charset="0"/>
                  <a:cs typeface="Times New Roman" panose="02020603050405020304" pitchFamily="18" charset="0"/>
                </a:rPr>
                <a:t>,</a:t>
              </a:r>
              <a:r>
                <a:rPr lang="en-US" kern="100" baseline="30000" dirty="0">
                  <a:solidFill>
                    <a:srgbClr val="333399"/>
                  </a:solidFill>
                  <a:ea typeface="Aptos" panose="020B0004020202020204" pitchFamily="34" charset="0"/>
                  <a:cs typeface="Times New Roman" panose="02020603050405020304" pitchFamily="18" charset="0"/>
                </a:rPr>
                <a:t> </a:t>
              </a:r>
            </a:p>
            <a:p>
              <a:r>
                <a:rPr lang="en-US" kern="100" baseline="30000" dirty="0">
                  <a:solidFill>
                    <a:srgbClr val="333399"/>
                  </a:solidFill>
                  <a:ea typeface="Aptos" panose="020B0004020202020204" pitchFamily="34" charset="0"/>
                  <a:cs typeface="Times New Roman" panose="02020603050405020304" pitchFamily="18" charset="0"/>
                </a:rPr>
                <a:t>15 </a:t>
              </a:r>
              <a:r>
                <a:rPr lang="en-US" u="sng" kern="100" dirty="0">
                  <a:ea typeface="Aptos" panose="020B0004020202020204" pitchFamily="34" charset="0"/>
                  <a:cs typeface="Times New Roman" panose="02020603050405020304" pitchFamily="18" charset="0"/>
                </a:rPr>
                <a:t>who killed both the Lord Jesus and their own prophets</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and</a:t>
              </a:r>
              <a:r>
                <a:rPr lang="en-US" kern="100" dirty="0">
                  <a:ea typeface="Aptos" panose="020B0004020202020204" pitchFamily="34" charset="0"/>
                  <a:cs typeface="Times New Roman" panose="02020603050405020304" pitchFamily="18" charset="0"/>
                </a:rPr>
                <a:t> </a:t>
              </a:r>
              <a:r>
                <a:rPr lang="en-US" u="sng" kern="100" dirty="0">
                  <a:ea typeface="Aptos" panose="020B0004020202020204" pitchFamily="34" charset="0"/>
                  <a:cs typeface="Times New Roman" panose="02020603050405020304" pitchFamily="18" charset="0"/>
                </a:rPr>
                <a:t>have  persecuted us</a:t>
              </a:r>
              <a:r>
                <a:rPr lang="en-US" kern="100" dirty="0">
                  <a:ea typeface="Aptos" panose="020B0004020202020204" pitchFamily="34" charset="0"/>
                  <a:cs typeface="Times New Roman" panose="02020603050405020304" pitchFamily="18" charset="0"/>
                </a:rPr>
                <a:t>; and they do not please God and are contrary to all men,</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grpSp>
      <p:grpSp>
        <p:nvGrpSpPr>
          <p:cNvPr id="67" name="Group 4">
            <a:extLst>
              <a:ext uri="{FF2B5EF4-FFF2-40B4-BE49-F238E27FC236}">
                <a16:creationId xmlns:a16="http://schemas.microsoft.com/office/drawing/2014/main" id="{18536B03-02C8-28C9-8C99-E7785EEA7A17}"/>
              </a:ext>
            </a:extLst>
          </p:cNvPr>
          <p:cNvGrpSpPr>
            <a:grpSpLocks/>
          </p:cNvGrpSpPr>
          <p:nvPr/>
        </p:nvGrpSpPr>
        <p:grpSpPr bwMode="auto">
          <a:xfrm>
            <a:off x="4595790" y="2029373"/>
            <a:ext cx="4520055" cy="3120012"/>
            <a:chOff x="24" y="40"/>
            <a:chExt cx="3432" cy="4662"/>
          </a:xfrm>
        </p:grpSpPr>
        <p:grpSp>
          <p:nvGrpSpPr>
            <p:cNvPr id="68" name="Group 5">
              <a:extLst>
                <a:ext uri="{FF2B5EF4-FFF2-40B4-BE49-F238E27FC236}">
                  <a16:creationId xmlns:a16="http://schemas.microsoft.com/office/drawing/2014/main" id="{428B9C39-A8B1-F85C-984B-29CD0C6609CF}"/>
                </a:ext>
              </a:extLst>
            </p:cNvPr>
            <p:cNvGrpSpPr>
              <a:grpSpLocks/>
            </p:cNvGrpSpPr>
            <p:nvPr/>
          </p:nvGrpSpPr>
          <p:grpSpPr bwMode="auto">
            <a:xfrm>
              <a:off x="24" y="40"/>
              <a:ext cx="3432" cy="4662"/>
              <a:chOff x="528" y="1098"/>
              <a:chExt cx="4789" cy="3414"/>
            </a:xfrm>
          </p:grpSpPr>
          <p:grpSp>
            <p:nvGrpSpPr>
              <p:cNvPr id="70" name="Group 69">
                <a:extLst>
                  <a:ext uri="{FF2B5EF4-FFF2-40B4-BE49-F238E27FC236}">
                    <a16:creationId xmlns:a16="http://schemas.microsoft.com/office/drawing/2014/main" id="{980870E1-9898-C797-D333-A35B5D4993BF}"/>
                  </a:ext>
                </a:extLst>
              </p:cNvPr>
              <p:cNvGrpSpPr>
                <a:grpSpLocks/>
              </p:cNvGrpSpPr>
              <p:nvPr/>
            </p:nvGrpSpPr>
            <p:grpSpPr bwMode="auto">
              <a:xfrm>
                <a:off x="528" y="1098"/>
                <a:ext cx="4789" cy="3414"/>
                <a:chOff x="328" y="481"/>
                <a:chExt cx="5229" cy="4022"/>
              </a:xfrm>
            </p:grpSpPr>
            <p:grpSp>
              <p:nvGrpSpPr>
                <p:cNvPr id="72" name="Group 7">
                  <a:extLst>
                    <a:ext uri="{FF2B5EF4-FFF2-40B4-BE49-F238E27FC236}">
                      <a16:creationId xmlns:a16="http://schemas.microsoft.com/office/drawing/2014/main" id="{C3E277A6-C3E7-11BE-A0A5-B4CB279B3734}"/>
                    </a:ext>
                  </a:extLst>
                </p:cNvPr>
                <p:cNvGrpSpPr>
                  <a:grpSpLocks/>
                </p:cNvGrpSpPr>
                <p:nvPr/>
              </p:nvGrpSpPr>
              <p:grpSpPr bwMode="auto">
                <a:xfrm>
                  <a:off x="328" y="481"/>
                  <a:ext cx="5229" cy="4022"/>
                  <a:chOff x="328" y="481"/>
                  <a:chExt cx="5229" cy="4022"/>
                </a:xfrm>
              </p:grpSpPr>
              <p:sp>
                <p:nvSpPr>
                  <p:cNvPr id="74" name="Freeform 8">
                    <a:extLst>
                      <a:ext uri="{FF2B5EF4-FFF2-40B4-BE49-F238E27FC236}">
                        <a16:creationId xmlns:a16="http://schemas.microsoft.com/office/drawing/2014/main" id="{BBA88D36-1E4B-85A5-F7FE-40466F230489}"/>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75" name="Freeform 9">
                    <a:extLst>
                      <a:ext uri="{FF2B5EF4-FFF2-40B4-BE49-F238E27FC236}">
                        <a16:creationId xmlns:a16="http://schemas.microsoft.com/office/drawing/2014/main" id="{B7984D33-06A0-F3C8-7FEE-50723F81FADB}"/>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76" name="Freeform 10">
                    <a:extLst>
                      <a:ext uri="{FF2B5EF4-FFF2-40B4-BE49-F238E27FC236}">
                        <a16:creationId xmlns:a16="http://schemas.microsoft.com/office/drawing/2014/main" id="{94F01F19-1B06-8041-DFD8-B4EE09EF6D06}"/>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77" name="Freeform 11">
                    <a:extLst>
                      <a:ext uri="{FF2B5EF4-FFF2-40B4-BE49-F238E27FC236}">
                        <a16:creationId xmlns:a16="http://schemas.microsoft.com/office/drawing/2014/main" id="{E1B25C9A-8241-49D2-CB5A-4A7DB5B727B0}"/>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sp>
                <p:nvSpPr>
                  <p:cNvPr id="78" name="Freeform 12">
                    <a:extLst>
                      <a:ext uri="{FF2B5EF4-FFF2-40B4-BE49-F238E27FC236}">
                        <a16:creationId xmlns:a16="http://schemas.microsoft.com/office/drawing/2014/main" id="{D7602461-980D-0B60-2F6B-6F18D92CB912}"/>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nvGrpSpPr>
                  <p:cNvPr id="79" name="Group 13">
                    <a:extLst>
                      <a:ext uri="{FF2B5EF4-FFF2-40B4-BE49-F238E27FC236}">
                        <a16:creationId xmlns:a16="http://schemas.microsoft.com/office/drawing/2014/main" id="{593713D6-839C-BC34-A004-2563DC54A20D}"/>
                      </a:ext>
                    </a:extLst>
                  </p:cNvPr>
                  <p:cNvGrpSpPr>
                    <a:grpSpLocks/>
                  </p:cNvGrpSpPr>
                  <p:nvPr/>
                </p:nvGrpSpPr>
                <p:grpSpPr bwMode="auto">
                  <a:xfrm>
                    <a:off x="469" y="481"/>
                    <a:ext cx="4931" cy="3697"/>
                    <a:chOff x="451" y="481"/>
                    <a:chExt cx="4931" cy="3697"/>
                  </a:xfrm>
                </p:grpSpPr>
                <p:sp>
                  <p:nvSpPr>
                    <p:cNvPr id="80" name="Freeform 14">
                      <a:extLst>
                        <a:ext uri="{FF2B5EF4-FFF2-40B4-BE49-F238E27FC236}">
                          <a16:creationId xmlns:a16="http://schemas.microsoft.com/office/drawing/2014/main" id="{97990ADE-82D9-30F4-72D0-7C6770F92EBF}"/>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fontAlgn="base">
                        <a:spcBef>
                          <a:spcPct val="0"/>
                        </a:spcBef>
                        <a:spcAft>
                          <a:spcPct val="0"/>
                        </a:spcAft>
                        <a:defRPr/>
                      </a:pPr>
                      <a:endParaRPr lang="en-US" kern="0" dirty="0">
                        <a:solidFill>
                          <a:srgbClr val="000000"/>
                        </a:solidFill>
                        <a:latin typeface="Arial" panose="020B0604020202020204" pitchFamily="34" charset="0"/>
                      </a:endParaRPr>
                    </a:p>
                  </p:txBody>
                </p:sp>
                <p:sp>
                  <p:nvSpPr>
                    <p:cNvPr id="81" name="Line 15">
                      <a:extLst>
                        <a:ext uri="{FF2B5EF4-FFF2-40B4-BE49-F238E27FC236}">
                          <a16:creationId xmlns:a16="http://schemas.microsoft.com/office/drawing/2014/main" id="{03D2ACB6-C244-ACE7-F681-D55D2E800754}"/>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grpSp>
            <p:sp>
              <p:nvSpPr>
                <p:cNvPr id="73" name="Line 16">
                  <a:extLst>
                    <a:ext uri="{FF2B5EF4-FFF2-40B4-BE49-F238E27FC236}">
                      <a16:creationId xmlns:a16="http://schemas.microsoft.com/office/drawing/2014/main" id="{AAB08E95-8D58-C82B-D84A-8FB1B2A4449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kern="0">
                    <a:solidFill>
                      <a:srgbClr val="000000"/>
                    </a:solidFill>
                    <a:latin typeface="Arial" panose="020B0604020202020204" pitchFamily="34" charset="0"/>
                  </a:endParaRPr>
                </a:p>
              </p:txBody>
            </p:sp>
          </p:grpSp>
          <p:sp>
            <p:nvSpPr>
              <p:cNvPr id="71" name="Text Box 17">
                <a:extLst>
                  <a:ext uri="{FF2B5EF4-FFF2-40B4-BE49-F238E27FC236}">
                    <a16:creationId xmlns:a16="http://schemas.microsoft.com/office/drawing/2014/main" id="{E0B3D41F-128E-51E6-50FA-85D963779FC0}"/>
                  </a:ext>
                </a:extLst>
              </p:cNvPr>
              <p:cNvSpPr txBox="1">
                <a:spLocks noChangeArrowheads="1"/>
              </p:cNvSpPr>
              <p:nvPr/>
            </p:nvSpPr>
            <p:spPr bwMode="auto">
              <a:xfrm>
                <a:off x="662" y="1101"/>
                <a:ext cx="442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defRPr/>
                </a:pPr>
                <a:endParaRPr lang="en-US" altLang="en-US" kern="0">
                  <a:solidFill>
                    <a:srgbClr val="000000"/>
                  </a:solidFill>
                  <a:latin typeface="Arial" panose="020B0604020202020204" pitchFamily="34" charset="0"/>
                </a:endParaRPr>
              </a:p>
            </p:txBody>
          </p:sp>
        </p:grpSp>
        <p:sp>
          <p:nvSpPr>
            <p:cNvPr id="69" name="Rectangle 18">
              <a:extLst>
                <a:ext uri="{FF2B5EF4-FFF2-40B4-BE49-F238E27FC236}">
                  <a16:creationId xmlns:a16="http://schemas.microsoft.com/office/drawing/2014/main" id="{C78B9AA1-DBC3-0D55-FF86-F5CD16AB18C9}"/>
                </a:ext>
              </a:extLst>
            </p:cNvPr>
            <p:cNvSpPr>
              <a:spLocks noChangeArrowheads="1"/>
            </p:cNvSpPr>
            <p:nvPr/>
          </p:nvSpPr>
          <p:spPr bwMode="auto">
            <a:xfrm>
              <a:off x="143" y="90"/>
              <a:ext cx="3294" cy="3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r>
                <a:rPr lang="en-US" kern="100" dirty="0">
                  <a:solidFill>
                    <a:srgbClr val="333399"/>
                  </a:solidFill>
                  <a:ea typeface="Aptos" panose="020B0004020202020204" pitchFamily="34" charset="0"/>
                  <a:cs typeface="Times New Roman" panose="02020603050405020304" pitchFamily="18" charset="0"/>
                </a:rPr>
                <a:t>Revelation 2:10 </a:t>
              </a:r>
              <a:r>
                <a:rPr lang="en-US" kern="100" baseline="30000" dirty="0">
                  <a:solidFill>
                    <a:srgbClr val="333399"/>
                  </a:solidFill>
                  <a:ea typeface="Aptos" panose="020B0004020202020204" pitchFamily="34" charset="0"/>
                  <a:cs typeface="Times New Roman" panose="02020603050405020304" pitchFamily="18" charset="0"/>
                </a:rPr>
                <a:t>NKJV</a:t>
              </a:r>
            </a:p>
            <a:p>
              <a:r>
                <a:rPr lang="en-US" kern="100" dirty="0">
                  <a:ea typeface="Aptos" panose="020B0004020202020204" pitchFamily="34" charset="0"/>
                  <a:cs typeface="Times New Roman" panose="02020603050405020304" pitchFamily="18" charset="0"/>
                </a:rPr>
                <a:t>"Do not fear any of those things which you are about to suffer. Indeed, the devil is about to throw some of you into prison, that you may be tested, and you will have tribulation ten days. Be faithful until death, and I will give you the crown of life.</a:t>
              </a:r>
              <a:endParaRPr lang="en-US" kern="100" dirty="0">
                <a:latin typeface="Aptos" panose="020B00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232905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out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nodeType="clickEffect">
                                  <p:stCondLst>
                                    <p:cond delay="0"/>
                                  </p:stCondLst>
                                  <p:childTnLst>
                                    <p:animEffect transition="out" filter="barn(inVertical)">
                                      <p:cBhvr>
                                        <p:cTn id="11" dur="500"/>
                                        <p:tgtEl>
                                          <p:spTgt spid="37"/>
                                        </p:tgtEl>
                                      </p:cBhvr>
                                    </p:animEffect>
                                    <p:set>
                                      <p:cBhvr>
                                        <p:cTn id="12" dur="1" fill="hold">
                                          <p:stCondLst>
                                            <p:cond delay="499"/>
                                          </p:stCondLst>
                                        </p:cTn>
                                        <p:tgtEl>
                                          <p:spTgt spid="3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arn(outVertical)">
                                      <p:cBhvr>
                                        <p:cTn id="17" dur="500"/>
                                        <p:tgtEl>
                                          <p:spTgt spid="5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nodeType="clickEffect">
                                  <p:stCondLst>
                                    <p:cond delay="0"/>
                                  </p:stCondLst>
                                  <p:childTnLst>
                                    <p:animEffect transition="out" filter="barn(inVertical)">
                                      <p:cBhvr>
                                        <p:cTn id="21" dur="500"/>
                                        <p:tgtEl>
                                          <p:spTgt spid="52"/>
                                        </p:tgtEl>
                                      </p:cBhvr>
                                    </p:animEffect>
                                    <p:set>
                                      <p:cBhvr>
                                        <p:cTn id="22" dur="1" fill="hold">
                                          <p:stCondLst>
                                            <p:cond delay="499"/>
                                          </p:stCondLst>
                                        </p:cTn>
                                        <p:tgtEl>
                                          <p:spTgt spid="5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barn(outVertical)">
                                      <p:cBhvr>
                                        <p:cTn id="27" dur="500"/>
                                        <p:tgtEl>
                                          <p:spTgt spid="6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nodeType="clickEffect">
                                  <p:stCondLst>
                                    <p:cond delay="0"/>
                                  </p:stCondLst>
                                  <p:childTnLst>
                                    <p:animEffect transition="out" filter="barn(inVertical)">
                                      <p:cBhvr>
                                        <p:cTn id="31" dur="500"/>
                                        <p:tgtEl>
                                          <p:spTgt spid="67"/>
                                        </p:tgtEl>
                                      </p:cBhvr>
                                    </p:animEffect>
                                    <p:set>
                                      <p:cBhvr>
                                        <p:cTn id="32" dur="1" fill="hold">
                                          <p:stCondLst>
                                            <p:cond delay="499"/>
                                          </p:stCondLst>
                                        </p:cTn>
                                        <p:tgtEl>
                                          <p:spTgt spid="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10"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various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a:defRPr/>
            </a:pPr>
            <a:r>
              <a:rPr lang="en-US" b="1" kern="100" dirty="0">
                <a:solidFill>
                  <a:prstClr val="black"/>
                </a:solidFill>
                <a:latin typeface="Arial" panose="020B0604020202020204" pitchFamily="34" charset="0"/>
                <a:ea typeface="Aptos" panose="020B0004020202020204" pitchFamily="34" charset="0"/>
                <a:cs typeface="Times New Roman" panose="02020603050405020304" pitchFamily="18" charset="0"/>
              </a:rPr>
              <a:t>2. Trials are various.</a:t>
            </a:r>
            <a:endParaRPr lang="en-US" b="1"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68647931"/>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49"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A04E422-6809-DE19-C333-83D8CD95DCF0}"/>
              </a:ext>
            </a:extLst>
          </p:cNvPr>
          <p:cNvSpPr txBox="1"/>
          <p:nvPr/>
        </p:nvSpPr>
        <p:spPr>
          <a:xfrm>
            <a:off x="4810261" y="2256589"/>
            <a:ext cx="4411011" cy="2585323"/>
          </a:xfrm>
          <a:prstGeom prst="rect">
            <a:avLst/>
          </a:prstGeom>
          <a:noFill/>
        </p:spPr>
        <p:txBody>
          <a:bodyPr wrap="square" rtlCol="0">
            <a:spAutoFit/>
          </a:bodyPr>
          <a:lstStyle/>
          <a:p>
            <a:pPr marL="128588" indent="-128588">
              <a:tabLst>
                <a:tab pos="128588" algn="l"/>
              </a:tabLst>
            </a:pPr>
            <a:r>
              <a:rPr lang="en-US" kern="100" dirty="0">
                <a:latin typeface="Arial" panose="020B0604020202020204" pitchFamily="34" charset="0"/>
                <a:ea typeface="Aptos" panose="020B0004020202020204" pitchFamily="34" charset="0"/>
                <a:cs typeface="Arial" panose="020B0604020202020204" pitchFamily="34" charset="0"/>
              </a:rPr>
              <a:t>Several kinds of trials are considered in the epistle of </a:t>
            </a:r>
            <a:r>
              <a:rPr lang="en-US" u="sng" kern="100" dirty="0">
                <a:solidFill>
                  <a:srgbClr val="333399"/>
                </a:solidFill>
                <a:latin typeface="Arial" panose="020B0604020202020204" pitchFamily="34" charset="0"/>
                <a:ea typeface="Aptos" panose="020B0004020202020204" pitchFamily="34" charset="0"/>
                <a:cs typeface="Arial" panose="020B0604020202020204" pitchFamily="34" charset="0"/>
              </a:rPr>
              <a:t>James</a:t>
            </a:r>
            <a:r>
              <a:rPr lang="en-US" kern="100" dirty="0">
                <a:latin typeface="Arial" panose="020B0604020202020204" pitchFamily="34" charset="0"/>
                <a:ea typeface="Aptos" panose="020B0004020202020204" pitchFamily="34" charset="0"/>
                <a:cs typeface="Arial" panose="020B0604020202020204" pitchFamily="34" charset="0"/>
              </a:rPr>
              <a:t>:</a:t>
            </a:r>
          </a:p>
          <a:p>
            <a:pPr marL="128588" indent="-128588">
              <a:tabLst>
                <a:tab pos="347663" algn="l"/>
              </a:tabLst>
            </a:pPr>
            <a:r>
              <a:rPr lang="en-US" kern="100" dirty="0">
                <a:latin typeface="Arial" panose="020B0604020202020204" pitchFamily="34" charset="0"/>
                <a:ea typeface="Aptos" panose="020B0004020202020204" pitchFamily="34" charset="0"/>
                <a:cs typeface="Arial" panose="020B0604020202020204" pitchFamily="34" charset="0"/>
              </a:rPr>
              <a:t>		Financial reversals –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1:9-11</a:t>
            </a:r>
          </a:p>
          <a:p>
            <a:pPr marL="128588" indent="-128588">
              <a:tabLst>
                <a:tab pos="347663" algn="l"/>
              </a:tabLst>
            </a:pPr>
            <a:r>
              <a:rPr lang="en-US" kern="100" dirty="0">
                <a:latin typeface="Arial" panose="020B0604020202020204" pitchFamily="34" charset="0"/>
                <a:ea typeface="Aptos" panose="020B0004020202020204" pitchFamily="34" charset="0"/>
                <a:cs typeface="Arial" panose="020B0604020202020204" pitchFamily="34" charset="0"/>
              </a:rPr>
              <a:t>		Oppression from the rich and powerful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 2:6-7; 5:4, 6</a:t>
            </a:r>
          </a:p>
          <a:p>
            <a:pPr marL="128588" indent="-128588">
              <a:tabLst>
                <a:tab pos="347663" algn="l"/>
              </a:tabLst>
            </a:pPr>
            <a:r>
              <a:rPr lang="en-US" kern="100" dirty="0">
                <a:latin typeface="Arial" panose="020B0604020202020204" pitchFamily="34" charset="0"/>
                <a:ea typeface="Aptos" panose="020B0004020202020204" pitchFamily="34" charset="0"/>
                <a:cs typeface="Arial" panose="020B0604020202020204" pitchFamily="34" charset="0"/>
              </a:rPr>
              <a:t>		Suffering –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5:13 </a:t>
            </a:r>
          </a:p>
          <a:p>
            <a:pPr marL="128588" indent="-128588">
              <a:tabLst>
                <a:tab pos="347663" algn="l"/>
              </a:tabLst>
            </a:pPr>
            <a:r>
              <a:rPr lang="en-US" kern="100" dirty="0">
                <a:latin typeface="Arial" panose="020B0604020202020204" pitchFamily="34" charset="0"/>
                <a:ea typeface="Aptos" panose="020B0004020202020204" pitchFamily="34" charset="0"/>
                <a:cs typeface="Arial" panose="020B0604020202020204" pitchFamily="34" charset="0"/>
              </a:rPr>
              <a:t>		Sickness –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5:14</a:t>
            </a:r>
          </a:p>
          <a:p>
            <a:pPr marL="128588" indent="-128588">
              <a:tabLst>
                <a:tab pos="347663" algn="l"/>
              </a:tabLst>
            </a:pPr>
            <a:r>
              <a:rPr lang="en-US" kern="100" dirty="0">
                <a:latin typeface="Arial" panose="020B0604020202020204" pitchFamily="34" charset="0"/>
                <a:ea typeface="Aptos" panose="020B0004020202020204" pitchFamily="34" charset="0"/>
                <a:cs typeface="Arial" panose="020B0604020202020204" pitchFamily="34" charset="0"/>
              </a:rPr>
              <a:t>		Martyrdom – </a:t>
            </a:r>
            <a:r>
              <a:rPr lang="en-US" kern="100" dirty="0">
                <a:solidFill>
                  <a:srgbClr val="333399"/>
                </a:solidFill>
                <a:latin typeface="Arial" panose="020B0604020202020204" pitchFamily="34" charset="0"/>
                <a:ea typeface="Aptos" panose="020B0004020202020204" pitchFamily="34" charset="0"/>
                <a:cs typeface="Arial" panose="020B0604020202020204" pitchFamily="34" charset="0"/>
              </a:rPr>
              <a:t>5:6</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962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28575" y="393192"/>
            <a:ext cx="4543425" cy="6976872"/>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49" cy="4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1:1-8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1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James, a bondservant of God and of the Lord Jesus Christ, To the twelve tribes which are scattered abroad: Greetings.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 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4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patience have its perfect work, that you may be perfect and complete, lacking nothing.</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5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If any of you lacks wisdom, let him ask of God, who gives to all liberally and without reproach, and it will be given to him.</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6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But let him ask in faith, with no doubting, for he who doubts is like a wave of the sea driven and tossed by the wind.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7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For let not that man suppose that he will receive anything from the Lord;</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8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he is a double-minded man, unstable in all his ways.</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prstClr val="black"/>
                </a:solidFill>
                <a:effectLst/>
                <a:uLnTx/>
                <a:uFillTx/>
                <a:latin typeface="Arial" panose="020B0604020202020204" pitchFamily="34" charset="0"/>
                <a:ea typeface="+mn-ea"/>
                <a:cs typeface="+mn-cs"/>
              </a:endParaRPr>
            </a:p>
          </p:txBody>
        </p:sp>
      </p:grpSp>
      <p:sp>
        <p:nvSpPr>
          <p:cNvPr id="23" name="Title 1">
            <a:extLst>
              <a:ext uri="{FF2B5EF4-FFF2-40B4-BE49-F238E27FC236}">
                <a16:creationId xmlns:a16="http://schemas.microsoft.com/office/drawing/2014/main" id="{075D1B7E-E1BC-FB77-452E-2E1B22526CF9}"/>
              </a:ext>
            </a:extLst>
          </p:cNvPr>
          <p:cNvSpPr>
            <a:spLocks noGrp="1"/>
          </p:cNvSpPr>
          <p:nvPr>
            <p:ph type="ctrTitle"/>
          </p:nvPr>
        </p:nvSpPr>
        <p:spPr>
          <a:xfrm>
            <a:off x="2723879" y="11246"/>
            <a:ext cx="3725615" cy="471873"/>
          </a:xfrm>
        </p:spPr>
        <p:txBody>
          <a:bodyPr anchor="ctr">
            <a:noAutofit/>
          </a:bodyPr>
          <a:lstStyle/>
          <a:p>
            <a:r>
              <a:rPr lang="en-US" sz="2400" dirty="0"/>
              <a:t>The Epistle of James - Trials</a:t>
            </a:r>
          </a:p>
        </p:txBody>
      </p:sp>
      <p:sp>
        <p:nvSpPr>
          <p:cNvPr id="4" name="TextBox 3">
            <a:extLst>
              <a:ext uri="{FF2B5EF4-FFF2-40B4-BE49-F238E27FC236}">
                <a16:creationId xmlns:a16="http://schemas.microsoft.com/office/drawing/2014/main" id="{A5CAE982-E1FA-751A-532B-E3405D43756F}"/>
              </a:ext>
            </a:extLst>
          </p:cNvPr>
          <p:cNvSpPr txBox="1"/>
          <p:nvPr/>
        </p:nvSpPr>
        <p:spPr>
          <a:xfrm>
            <a:off x="4558098" y="482797"/>
            <a:ext cx="4656737"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James tells us that there are </a:t>
            </a: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Three Things About Trials </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that will help prepare our minds for the divine purpose behind trials: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8BA9EEB-A7EE-D57F-C163-A605D44D8737}"/>
              </a:ext>
            </a:extLst>
          </p:cNvPr>
          <p:cNvSpPr txBox="1"/>
          <p:nvPr/>
        </p:nvSpPr>
        <p:spPr>
          <a:xfrm>
            <a:off x="4556487" y="1365223"/>
            <a:ext cx="4919109" cy="646331"/>
          </a:xfrm>
          <a:prstGeom prst="rect">
            <a:avLst/>
          </a:prstGeom>
          <a:noFill/>
        </p:spPr>
        <p:txBody>
          <a:bodyPr wrap="square" rtlCol="0">
            <a:spAutoFit/>
          </a:bodyPr>
          <a:lstStyle/>
          <a:p>
            <a:pPr marL="0" marR="0" lvl="0" indent="0" algn="l" defTabSz="280988"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1. Trials are certain to come to the 	Christian.</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A37125-1474-74AF-69CE-8E1EE08DDF41}"/>
              </a:ext>
            </a:extLst>
          </p:cNvPr>
          <p:cNvSpPr txBox="1"/>
          <p:nvPr/>
        </p:nvSpPr>
        <p:spPr>
          <a:xfrm>
            <a:off x="4564535" y="1936694"/>
            <a:ext cx="465673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Times New Roman" panose="02020603050405020304" pitchFamily="18" charset="0"/>
              </a:rPr>
              <a:t>2. Trials are various.</a:t>
            </a:r>
            <a:endParaRPr kumimoji="0" lang="en-US" sz="1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EA7510D-B9C5-8B43-F3D8-F61BEF18FEC6}"/>
              </a:ext>
            </a:extLst>
          </p:cNvPr>
          <p:cNvSpPr txBox="1"/>
          <p:nvPr/>
        </p:nvSpPr>
        <p:spPr>
          <a:xfrm>
            <a:off x="4562924" y="2246515"/>
            <a:ext cx="4656737" cy="369332"/>
          </a:xfrm>
          <a:prstGeom prst="rect">
            <a:avLst/>
          </a:prstGeom>
          <a:noFill/>
        </p:spPr>
        <p:txBody>
          <a:bodyPr wrap="square" rtlCol="0">
            <a:spAutoFit/>
          </a:bodyPr>
          <a:lstStyle/>
          <a:p>
            <a:r>
              <a:rPr lang="en-US" b="1" kern="100" dirty="0">
                <a:solidFill>
                  <a:prstClr val="black"/>
                </a:solidFill>
                <a:latin typeface="Arial" panose="020B0604020202020204" pitchFamily="34" charset="0"/>
                <a:ea typeface="Aptos" panose="020B0004020202020204" pitchFamily="34" charset="0"/>
                <a:cs typeface="Times New Roman" panose="02020603050405020304" pitchFamily="18" charset="0"/>
              </a:rPr>
              <a:t>3. </a:t>
            </a:r>
            <a:r>
              <a:rPr lang="en-US" b="1" kern="100" dirty="0">
                <a:latin typeface="Arial" panose="020B0604020202020204" pitchFamily="34" charset="0"/>
                <a:ea typeface="Aptos" panose="020B0004020202020204" pitchFamily="34" charset="0"/>
                <a:cs typeface="Times New Roman" panose="02020603050405020304" pitchFamily="18" charset="0"/>
              </a:rPr>
              <a:t>Trials Test and Strengthen our Faith</a:t>
            </a:r>
            <a:endParaRPr lang="en-US" b="1"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93558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1299</TotalTime>
  <Words>10120</Words>
  <Application>Microsoft Office PowerPoint</Application>
  <PresentationFormat>On-screen Show (4:3)</PresentationFormat>
  <Paragraphs>464</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Aptos</vt:lpstr>
      <vt:lpstr>Aptos Display</vt:lpstr>
      <vt:lpstr>Arial</vt:lpstr>
      <vt:lpstr>Office Theme</vt:lpstr>
      <vt:lpstr>The Epistle of James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The Epistle of James - Trials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 Roush</dc:creator>
  <cp:lastModifiedBy>Michael Hepner</cp:lastModifiedBy>
  <cp:revision>14</cp:revision>
  <dcterms:created xsi:type="dcterms:W3CDTF">2024-03-18T21:11:15Z</dcterms:created>
  <dcterms:modified xsi:type="dcterms:W3CDTF">2024-04-14T19:33:32Z</dcterms:modified>
</cp:coreProperties>
</file>