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 id="2147483856" r:id="rId2"/>
  </p:sldMasterIdLst>
  <p:notesMasterIdLst>
    <p:notesMasterId r:id="rId18"/>
  </p:notesMasterIdLst>
  <p:sldIdLst>
    <p:sldId id="264" r:id="rId3"/>
    <p:sldId id="759" r:id="rId4"/>
    <p:sldId id="760" r:id="rId5"/>
    <p:sldId id="310" r:id="rId6"/>
    <p:sldId id="311" r:id="rId7"/>
    <p:sldId id="312" r:id="rId8"/>
    <p:sldId id="313" r:id="rId9"/>
    <p:sldId id="314" r:id="rId10"/>
    <p:sldId id="315" r:id="rId11"/>
    <p:sldId id="316" r:id="rId12"/>
    <p:sldId id="317" r:id="rId13"/>
    <p:sldId id="318" r:id="rId14"/>
    <p:sldId id="319" r:id="rId15"/>
    <p:sldId id="320"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3C64C86B-CB58-4823-BD8C-F68585D6F563}">
          <p14:sldIdLst/>
        </p14:section>
        <p14:section name="Song" id="{D8F5DF2E-0DD5-48CF-943A-FBF98F807EFB}">
          <p14:sldIdLst/>
        </p14:section>
        <p14:section name="Prayer" id="{785FF2CF-754D-491F-BE90-82FA25063A3E}">
          <p14:sldIdLst/>
        </p14:section>
        <p14:section name="Exhortation and Dismissal" id="{ABD5E9EE-E79A-42ED-AA6A-24EF3777B493}">
          <p14:sldIdLst>
            <p14:sldId id="264"/>
            <p14:sldId id="759"/>
            <p14:sldId id="760"/>
            <p14:sldId id="310"/>
            <p14:sldId id="311"/>
            <p14:sldId id="312"/>
            <p14:sldId id="313"/>
            <p14:sldId id="314"/>
            <p14:sldId id="315"/>
            <p14:sldId id="316"/>
            <p14:sldId id="317"/>
            <p14:sldId id="318"/>
            <p14:sldId id="319"/>
            <p14:sldId id="320"/>
            <p14:sldId id="26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182" y="67"/>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4/14/2024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1" y="2222624"/>
            <a:ext cx="5917677" cy="2554758"/>
          </a:xfrm>
        </p:spPr>
        <p:txBody>
          <a:bodyPr anchor="b"/>
          <a:lstStyle>
            <a:lvl1pPr>
              <a:defRPr sz="480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bwMode="gray">
          <a:xfrm>
            <a:off x="866441" y="4777380"/>
            <a:ext cx="5917677"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7419" y="1824010"/>
            <a:ext cx="990599" cy="240258"/>
          </a:xfrm>
        </p:spPr>
        <p:txBody>
          <a:bodyPr/>
          <a:lstStyle>
            <a:lvl1pPr algn="l">
              <a:defRPr sz="900" b="0" i="0">
                <a:solidFill>
                  <a:schemeClr val="bg1"/>
                </a:solidFill>
              </a:defRPr>
            </a:lvl1pPr>
          </a:lstStyle>
          <a:p>
            <a:fld id="{94EBEC99-BF0C-402D-B97E-F8E1AF59CFF3}" type="datetimeFigureOut">
              <a:rPr lang="en-US" smtClean="0"/>
              <a:t>4/14/2024</a:t>
            </a:fld>
            <a:endParaRPr lang="en-US"/>
          </a:p>
        </p:txBody>
      </p:sp>
      <p:sp>
        <p:nvSpPr>
          <p:cNvPr id="5" name="Footer Placeholder 4"/>
          <p:cNvSpPr>
            <a:spLocks noGrp="1"/>
          </p:cNvSpPr>
          <p:nvPr>
            <p:ph type="ftr" sz="quarter" idx="11"/>
          </p:nvPr>
        </p:nvSpPr>
        <p:spPr bwMode="gray">
          <a:xfrm rot="5400000">
            <a:off x="6246568" y="3264407"/>
            <a:ext cx="3859795" cy="228659"/>
          </a:xfrm>
        </p:spPr>
        <p:txBody>
          <a:bodyPr/>
          <a:lstStyle>
            <a:lvl1pPr>
              <a:defRPr sz="900" b="0" i="0">
                <a:solidFill>
                  <a:schemeClr val="bg1"/>
                </a:solidFill>
              </a:defRPr>
            </a:lvl1pPr>
          </a:lstStyle>
          <a:p>
            <a:endParaRPr lang="en-US"/>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9"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33173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Rectangle 14"/>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3"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20" name="Rectangle 19"/>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812537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Rectangle 17"/>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13"/>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927101"/>
            <a:ext cx="6422004" cy="1692720"/>
          </a:xfrm>
        </p:spPr>
        <p:txBody>
          <a:bodyPr/>
          <a:lstStyle>
            <a:lvl1pPr>
              <a:defRPr sz="3600"/>
            </a:lvl1pPr>
          </a:lstStyle>
          <a:p>
            <a:r>
              <a:rPr lang="en-US"/>
              <a:t>Click to edit Master title style</a:t>
            </a:r>
            <a:endParaRPr lang="en-US" dirty="0"/>
          </a:p>
        </p:txBody>
      </p:sp>
      <p:sp>
        <p:nvSpPr>
          <p:cNvPr id="15" name="Text Placeholder 3"/>
          <p:cNvSpPr>
            <a:spLocks noGrp="1"/>
          </p:cNvSpPr>
          <p:nvPr>
            <p:ph type="body" sz="half" idx="13"/>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042559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4" name="Rectangle 13"/>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12"/>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3"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11" name="TextBox 10"/>
          <p:cNvSpPr txBox="1"/>
          <p:nvPr/>
        </p:nvSpPr>
        <p:spPr bwMode="gray">
          <a:xfrm>
            <a:off x="7033421" y="2893960"/>
            <a:ext cx="679240"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10" name="TextBox 9"/>
          <p:cNvSpPr txBox="1"/>
          <p:nvPr/>
        </p:nvSpPr>
        <p:spPr bwMode="gray">
          <a:xfrm>
            <a:off x="625840" y="590998"/>
            <a:ext cx="601591"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2" name="Title 1"/>
          <p:cNvSpPr>
            <a:spLocks noGrp="1"/>
          </p:cNvSpPr>
          <p:nvPr>
            <p:ph type="title"/>
          </p:nvPr>
        </p:nvSpPr>
        <p:spPr>
          <a:xfrm>
            <a:off x="1110763" y="914400"/>
            <a:ext cx="6177681" cy="28846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9" y="3809278"/>
            <a:ext cx="5646142" cy="333113"/>
          </a:xfrm>
        </p:spPr>
        <p:txBody>
          <a:bodyPr>
            <a:normAutofit/>
          </a:bodyPr>
          <a:lstStyle>
            <a:lvl1pPr marL="0" indent="0">
              <a:buNone/>
              <a:defRPr lang="en-US" sz="1400" b="0" i="0" kern="1200" cap="small" dirty="0">
                <a:solidFill>
                  <a:schemeClr val="tx2">
                    <a:lumMod val="40000"/>
                    <a:lumOff val="6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78870" y="5000815"/>
            <a:ext cx="6422005" cy="101817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22" name="Rectangle 21"/>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129117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2057400"/>
            <a:ext cx="6422004"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159399"/>
            <a:ext cx="6422004"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11" name="Rectangle 10"/>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976912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1"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2"/>
            <a:ext cx="2313431"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8471" y="2485332"/>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2"/>
            <a:ext cx="2326750" cy="288836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2489200"/>
            <a:ext cx="231374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3820" y="3147162"/>
            <a:ext cx="2313740"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8710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4/14/2024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23323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7101"/>
            <a:ext cx="6423592" cy="709864"/>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80390" y="4179595"/>
            <a:ext cx="2295329" cy="65796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021261" y="2489200"/>
            <a:ext cx="2012937"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48208"/>
            <a:ext cx="2309279" cy="117667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30434" y="4179594"/>
            <a:ext cx="2291674"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16"/>
          </p:nvPr>
        </p:nvSpPr>
        <p:spPr>
          <a:xfrm>
            <a:off x="3550622" y="2486834"/>
            <a:ext cx="2025182" cy="144970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8" y="4848209"/>
            <a:ext cx="2317790" cy="118837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4166523"/>
            <a:ext cx="2304671" cy="681684"/>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17"/>
          </p:nvPr>
        </p:nvSpPr>
        <p:spPr>
          <a:xfrm>
            <a:off x="6104946" y="2489200"/>
            <a:ext cx="2018838"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0" y="4848209"/>
            <a:ext cx="2304671" cy="118942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44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48436"/>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4/14/2024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60929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26438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0" name="Group 9"/>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119474" cy="4571999"/>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440" y="1447799"/>
            <a:ext cx="4417234"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863122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10DA54-8C00-45E6-9241-EBD0FA0C830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2226212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10DA54-8C00-45E6-9241-EBD0FA0C830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301600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18"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5127418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10DA54-8C00-45E6-9241-EBD0FA0C830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17701075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10DA54-8C00-45E6-9241-EBD0FA0C8304}"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0183824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10DA54-8C00-45E6-9241-EBD0FA0C8304}" type="datetimeFigureOut">
              <a:rPr lang="en-US" smtClean="0"/>
              <a:t>4/14/2024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1104787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10DA54-8C00-45E6-9241-EBD0FA0C8304}" type="datetimeFigureOut">
              <a:rPr lang="en-US" smtClean="0"/>
              <a:t>4/14/2024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3954970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10DA54-8C00-45E6-9241-EBD0FA0C8304}" type="datetimeFigureOut">
              <a:rPr lang="en-US" smtClean="0"/>
              <a:t>4/14/2024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9046112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10DA54-8C00-45E6-9241-EBD0FA0C8304}"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1892928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10DA54-8C00-45E6-9241-EBD0FA0C8304}"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3143573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10DA54-8C00-45E6-9241-EBD0FA0C830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2403958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10DA54-8C00-45E6-9241-EBD0FA0C830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692693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hasCustomPrompt="1"/>
          </p:nvPr>
        </p:nvSpPr>
        <p:spPr>
          <a:xfrm>
            <a:off x="866443" y="2257588"/>
            <a:ext cx="3101763" cy="3020343"/>
          </a:xfrm>
        </p:spPr>
        <p:txBody>
          <a:bodyPr anchor="ctr"/>
          <a:lstStyle>
            <a:lvl1pPr algn="l">
              <a:defRPr sz="3200" b="0" cap="none"/>
            </a:lvl1pPr>
          </a:lstStyle>
          <a:p>
            <a:r>
              <a:rPr lang="en-US" dirty="0"/>
              <a:t>Click to edit Master title style</a:t>
            </a:r>
            <a:br>
              <a:rPr lang="en-US" dirty="0"/>
            </a:br>
            <a:r>
              <a:rPr lang="en-US" dirty="0"/>
              <a:t>third</a:t>
            </a:r>
          </a:p>
        </p:txBody>
      </p:sp>
      <p:sp>
        <p:nvSpPr>
          <p:cNvPr id="3" name="Text Placeholder 2"/>
          <p:cNvSpPr>
            <a:spLocks noGrp="1"/>
          </p:cNvSpPr>
          <p:nvPr>
            <p:ph type="body" idx="1"/>
          </p:nvPr>
        </p:nvSpPr>
        <p:spPr>
          <a:xfrm>
            <a:off x="5119261" y="2257267"/>
            <a:ext cx="3054653" cy="3020345"/>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5644"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45329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79" cy="353060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5324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EBEC99-BF0C-402D-B97E-F8E1AF59CFF3}"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127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1" y="3248040"/>
            <a:ext cx="3636978" cy="277176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0" y="2488750"/>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8040"/>
            <a:ext cx="3636980" cy="277390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EBEC99-BF0C-402D-B97E-F8E1AF59CFF3}" type="datetimeFigureOut">
              <a:rPr lang="en-US" smtClean="0"/>
              <a:t>4/14/2024</a:t>
            </a:fld>
            <a:endParaRPr lang="en-US"/>
          </a:p>
        </p:txBody>
      </p:sp>
      <p:sp>
        <p:nvSpPr>
          <p:cNvPr id="8" name="Footer Placeholder 7"/>
          <p:cNvSpPr>
            <a:spLocks noGrp="1"/>
          </p:cNvSpPr>
          <p:nvPr>
            <p:ph type="ftr" sz="quarter" idx="11"/>
          </p:nvPr>
        </p:nvSpPr>
        <p:spPr/>
        <p:txBody>
          <a:bodyPr/>
          <a:lstStyle/>
          <a:p>
            <a:endParaRPr lang="en-US"/>
          </a:p>
        </p:txBody>
      </p:sp>
      <p:sp>
        <p:nvSpPr>
          <p:cNvPr id="13"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55986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EBEC99-BF0C-402D-B97E-F8E1AF59CFF3}" type="datetimeFigureOut">
              <a:rPr lang="en-US" smtClean="0"/>
              <a:t>4/14/2024</a:t>
            </a:fld>
            <a:endParaRPr lang="en-US"/>
          </a:p>
        </p:txBody>
      </p:sp>
      <p:sp>
        <p:nvSpPr>
          <p:cNvPr id="4" name="Footer Placeholder 3"/>
          <p:cNvSpPr>
            <a:spLocks noGrp="1"/>
          </p:cNvSpPr>
          <p:nvPr>
            <p:ph type="ftr" sz="quarter" idx="11"/>
          </p:nvPr>
        </p:nvSpPr>
        <p:spPr/>
        <p:txBody>
          <a:bodyPr/>
          <a:lstStyle/>
          <a:p>
            <a:endParaRPr lang="en-US"/>
          </a:p>
        </p:txBody>
      </p:sp>
      <p:sp>
        <p:nvSpPr>
          <p:cNvPr id="10"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969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BEC99-BF0C-402D-B97E-F8E1AF59CFF3}" type="datetimeFigureOut">
              <a:rPr lang="en-US" smtClean="0"/>
              <a:t>4/14/2024</a:t>
            </a:fld>
            <a:endParaRPr lang="en-US"/>
          </a:p>
        </p:txBody>
      </p:sp>
      <p:sp>
        <p:nvSpPr>
          <p:cNvPr id="3" name="Footer Placeholder 2"/>
          <p:cNvSpPr>
            <a:spLocks noGrp="1"/>
          </p:cNvSpPr>
          <p:nvPr>
            <p:ph type="ftr" sz="quarter" idx="11"/>
          </p:nvPr>
        </p:nvSpPr>
        <p:spPr/>
        <p:txBody>
          <a:bodyPr/>
          <a:lstStyle/>
          <a:p>
            <a:endParaRPr lang="en-US"/>
          </a:p>
        </p:txBody>
      </p:sp>
      <p:sp>
        <p:nvSpPr>
          <p:cNvPr id="11" name="Rectangle 10"/>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88513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13" name="Rectangle 12"/>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52881"/>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0" y="3086845"/>
            <a:ext cx="2712590" cy="2938036"/>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19" name="Rectangle 18"/>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66352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21" name="Rectangle 2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6" name="Oval 2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51591" y="1343112"/>
            <a:ext cx="3001938" cy="1613085"/>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51592" y="3086100"/>
            <a:ext cx="3001938" cy="24511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94034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9" name="Rectangle 18"/>
            <p:cNvSpPr/>
            <p:nvPr/>
          </p:nvSpPr>
          <p:spPr>
            <a:xfrm>
              <a:off x="0" y="0"/>
              <a:ext cx="9144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8"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6" name="Freeform 25"/>
            <p:cNvSpPr/>
            <p:nvPr/>
          </p:nvSpPr>
          <p:spPr bwMode="gray">
            <a:xfrm>
              <a:off x="485023" y="1856958"/>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1"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1"/>
            <a:ext cx="6345260" cy="35305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60111" y="6377097"/>
            <a:ext cx="990599" cy="228659"/>
          </a:xfrm>
          <a:prstGeom prst="rect">
            <a:avLst/>
          </a:prstGeom>
        </p:spPr>
        <p:txBody>
          <a:bodyPr vert="horz" lIns="91440" tIns="45720" rIns="91440" bIns="45720" rtlCol="0" anchor="t" anchorCtr="0"/>
          <a:lstStyle>
            <a:lvl1pPr algn="r">
              <a:defRPr sz="900" b="1" i="0">
                <a:solidFill>
                  <a:schemeClr val="accent1"/>
                </a:solidFill>
              </a:defRPr>
            </a:lvl1pPr>
          </a:lstStyle>
          <a:p>
            <a:fld id="{94EBEC99-BF0C-402D-B97E-F8E1AF59CFF3}" type="datetimeFigureOut">
              <a:rPr lang="en-US" smtClean="0"/>
              <a:t>4/14/2024</a:t>
            </a:fld>
            <a:endParaRPr lang="en-US"/>
          </a:p>
        </p:txBody>
      </p:sp>
      <p:sp>
        <p:nvSpPr>
          <p:cNvPr id="5" name="Footer Placeholder 4"/>
          <p:cNvSpPr>
            <a:spLocks noGrp="1"/>
          </p:cNvSpPr>
          <p:nvPr>
            <p:ph type="ftr" sz="quarter" idx="3"/>
          </p:nvPr>
        </p:nvSpPr>
        <p:spPr>
          <a:xfrm>
            <a:off x="590842" y="6373195"/>
            <a:ext cx="3859795" cy="228659"/>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9" name="Rectangle 2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3"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929783391"/>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 id="2147483853"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B10DA54-8C00-45E6-9241-EBD0FA0C8304}" type="datetimeFigureOut">
              <a:rPr lang="en-US" smtClean="0"/>
              <a:t>4/14/2024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9ACE7-ACD4-4B25-A5AC-4BE3A30104D6}" type="slidenum">
              <a:rPr lang="en-US" smtClean="0"/>
              <a:t>‹#›</a:t>
            </a:fld>
            <a:endParaRPr lang="en-US"/>
          </a:p>
        </p:txBody>
      </p:sp>
    </p:spTree>
    <p:extLst>
      <p:ext uri="{BB962C8B-B14F-4D97-AF65-F5344CB8AC3E}">
        <p14:creationId xmlns:p14="http://schemas.microsoft.com/office/powerpoint/2010/main" val="3117688405"/>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FFC8CFA-2F49-5CDA-8EED-B0A78DE55999}"/>
              </a:ext>
            </a:extLst>
          </p:cNvPr>
          <p:cNvSpPr/>
          <p:nvPr/>
        </p:nvSpPr>
        <p:spPr>
          <a:xfrm>
            <a:off x="0" y="0"/>
            <a:ext cx="91440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15683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 bondservant of God and of the Lord Jesus Christ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To the twelve tribes which are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scattered</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abroad: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0057B69C-EF49-CC0C-3F1C-BD65C0FF5D9C}"/>
              </a:ext>
            </a:extLst>
          </p:cNvPr>
          <p:cNvSpPr txBox="1"/>
          <p:nvPr/>
        </p:nvSpPr>
        <p:spPr>
          <a:xfrm>
            <a:off x="4566146" y="449777"/>
            <a:ext cx="4656737"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Addressed to:</a:t>
            </a:r>
            <a:endPar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p:txBody>
      </p:sp>
      <p:grpSp>
        <p:nvGrpSpPr>
          <p:cNvPr id="36" name="Group 4">
            <a:extLst>
              <a:ext uri="{FF2B5EF4-FFF2-40B4-BE49-F238E27FC236}">
                <a16:creationId xmlns:a16="http://schemas.microsoft.com/office/drawing/2014/main" id="{60EEE9BD-0AC8-902E-6FD5-9969462AF5AF}"/>
              </a:ext>
            </a:extLst>
          </p:cNvPr>
          <p:cNvGrpSpPr>
            <a:grpSpLocks/>
          </p:cNvGrpSpPr>
          <p:nvPr/>
        </p:nvGrpSpPr>
        <p:grpSpPr bwMode="auto">
          <a:xfrm>
            <a:off x="4599805" y="2517175"/>
            <a:ext cx="4520055" cy="3132544"/>
            <a:chOff x="24" y="40"/>
            <a:chExt cx="3432" cy="4662"/>
          </a:xfrm>
        </p:grpSpPr>
        <p:grpSp>
          <p:nvGrpSpPr>
            <p:cNvPr id="37" name="Group 5">
              <a:extLst>
                <a:ext uri="{FF2B5EF4-FFF2-40B4-BE49-F238E27FC236}">
                  <a16:creationId xmlns:a16="http://schemas.microsoft.com/office/drawing/2014/main" id="{33B0DD33-DBCA-2F5F-1CF1-28F22BF10C33}"/>
                </a:ext>
              </a:extLst>
            </p:cNvPr>
            <p:cNvGrpSpPr>
              <a:grpSpLocks/>
            </p:cNvGrpSpPr>
            <p:nvPr/>
          </p:nvGrpSpPr>
          <p:grpSpPr bwMode="auto">
            <a:xfrm>
              <a:off x="24" y="40"/>
              <a:ext cx="3432" cy="4662"/>
              <a:chOff x="528" y="1098"/>
              <a:chExt cx="4789" cy="3414"/>
            </a:xfrm>
          </p:grpSpPr>
          <p:grpSp>
            <p:nvGrpSpPr>
              <p:cNvPr id="39" name="Group 6">
                <a:extLst>
                  <a:ext uri="{FF2B5EF4-FFF2-40B4-BE49-F238E27FC236}">
                    <a16:creationId xmlns:a16="http://schemas.microsoft.com/office/drawing/2014/main" id="{46735E61-C374-F34F-B205-6B16B0336DDA}"/>
                  </a:ext>
                </a:extLst>
              </p:cNvPr>
              <p:cNvGrpSpPr>
                <a:grpSpLocks/>
              </p:cNvGrpSpPr>
              <p:nvPr/>
            </p:nvGrpSpPr>
            <p:grpSpPr bwMode="auto">
              <a:xfrm>
                <a:off x="528" y="1098"/>
                <a:ext cx="4789" cy="3414"/>
                <a:chOff x="328" y="481"/>
                <a:chExt cx="5229" cy="4022"/>
              </a:xfrm>
            </p:grpSpPr>
            <p:grpSp>
              <p:nvGrpSpPr>
                <p:cNvPr id="41" name="Group 7">
                  <a:extLst>
                    <a:ext uri="{FF2B5EF4-FFF2-40B4-BE49-F238E27FC236}">
                      <a16:creationId xmlns:a16="http://schemas.microsoft.com/office/drawing/2014/main" id="{79719260-DC4E-EF10-1462-C8129CB9C700}"/>
                    </a:ext>
                  </a:extLst>
                </p:cNvPr>
                <p:cNvGrpSpPr>
                  <a:grpSpLocks/>
                </p:cNvGrpSpPr>
                <p:nvPr/>
              </p:nvGrpSpPr>
              <p:grpSpPr bwMode="auto">
                <a:xfrm>
                  <a:off x="328" y="481"/>
                  <a:ext cx="5229" cy="4022"/>
                  <a:chOff x="328" y="481"/>
                  <a:chExt cx="5229" cy="4022"/>
                </a:xfrm>
              </p:grpSpPr>
              <p:sp>
                <p:nvSpPr>
                  <p:cNvPr id="43" name="Freeform 8">
                    <a:extLst>
                      <a:ext uri="{FF2B5EF4-FFF2-40B4-BE49-F238E27FC236}">
                        <a16:creationId xmlns:a16="http://schemas.microsoft.com/office/drawing/2014/main" id="{0E4338BF-6E7E-CA44-5522-CECEC3BD5063}"/>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4" name="Freeform 9">
                    <a:extLst>
                      <a:ext uri="{FF2B5EF4-FFF2-40B4-BE49-F238E27FC236}">
                        <a16:creationId xmlns:a16="http://schemas.microsoft.com/office/drawing/2014/main" id="{9FC9624F-BCC7-6464-D7B6-456399161AE4}"/>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5" name="Freeform 10">
                    <a:extLst>
                      <a:ext uri="{FF2B5EF4-FFF2-40B4-BE49-F238E27FC236}">
                        <a16:creationId xmlns:a16="http://schemas.microsoft.com/office/drawing/2014/main" id="{C5AB2CF4-3311-004A-A2CF-EB60A66D9F35}"/>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6" name="Freeform 11">
                    <a:extLst>
                      <a:ext uri="{FF2B5EF4-FFF2-40B4-BE49-F238E27FC236}">
                        <a16:creationId xmlns:a16="http://schemas.microsoft.com/office/drawing/2014/main" id="{3C2AE117-8F85-7B15-6F72-CDEFF50362BD}"/>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7" name="Freeform 12">
                    <a:extLst>
                      <a:ext uri="{FF2B5EF4-FFF2-40B4-BE49-F238E27FC236}">
                        <a16:creationId xmlns:a16="http://schemas.microsoft.com/office/drawing/2014/main" id="{1CBD9AF1-1A5F-FDC9-FEE4-170B915D7F42}"/>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48" name="Group 13">
                    <a:extLst>
                      <a:ext uri="{FF2B5EF4-FFF2-40B4-BE49-F238E27FC236}">
                        <a16:creationId xmlns:a16="http://schemas.microsoft.com/office/drawing/2014/main" id="{69755773-8075-E2D0-4626-2237C030A560}"/>
                      </a:ext>
                    </a:extLst>
                  </p:cNvPr>
                  <p:cNvGrpSpPr>
                    <a:grpSpLocks/>
                  </p:cNvGrpSpPr>
                  <p:nvPr/>
                </p:nvGrpSpPr>
                <p:grpSpPr bwMode="auto">
                  <a:xfrm>
                    <a:off x="469" y="481"/>
                    <a:ext cx="4931" cy="3697"/>
                    <a:chOff x="451" y="481"/>
                    <a:chExt cx="4931" cy="3697"/>
                  </a:xfrm>
                </p:grpSpPr>
                <p:sp>
                  <p:nvSpPr>
                    <p:cNvPr id="49" name="Freeform 14">
                      <a:extLst>
                        <a:ext uri="{FF2B5EF4-FFF2-40B4-BE49-F238E27FC236}">
                          <a16:creationId xmlns:a16="http://schemas.microsoft.com/office/drawing/2014/main" id="{1DCC318E-6072-EC29-DEE7-3B8BE79ECBBB}"/>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0" name="Line 15">
                      <a:extLst>
                        <a:ext uri="{FF2B5EF4-FFF2-40B4-BE49-F238E27FC236}">
                          <a16:creationId xmlns:a16="http://schemas.microsoft.com/office/drawing/2014/main" id="{A9023B81-D5D0-B5FB-F30E-F828B0E88A0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42" name="Line 16">
                  <a:extLst>
                    <a:ext uri="{FF2B5EF4-FFF2-40B4-BE49-F238E27FC236}">
                      <a16:creationId xmlns:a16="http://schemas.microsoft.com/office/drawing/2014/main" id="{2EBB8700-0AB8-917F-5610-D94B0692001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0" name="Text Box 17">
                <a:extLst>
                  <a:ext uri="{FF2B5EF4-FFF2-40B4-BE49-F238E27FC236}">
                    <a16:creationId xmlns:a16="http://schemas.microsoft.com/office/drawing/2014/main" id="{181C88E0-85B1-EED4-0D4A-A0D26F533DDC}"/>
                  </a:ext>
                </a:extLst>
              </p:cNvPr>
              <p:cNvSpPr txBox="1">
                <a:spLocks noChangeArrowheads="1"/>
              </p:cNvSpPr>
              <p:nvPr/>
            </p:nvSpPr>
            <p:spPr bwMode="auto">
              <a:xfrm>
                <a:off x="662" y="1101"/>
                <a:ext cx="4426" cy="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38" name="Rectangle 18">
              <a:extLst>
                <a:ext uri="{FF2B5EF4-FFF2-40B4-BE49-F238E27FC236}">
                  <a16:creationId xmlns:a16="http://schemas.microsoft.com/office/drawing/2014/main" id="{FD0EF03C-87E8-8536-4025-6DA41BDEE27B}"/>
                </a:ext>
              </a:extLst>
            </p:cNvPr>
            <p:cNvSpPr>
              <a:spLocks noChangeArrowheads="1"/>
            </p:cNvSpPr>
            <p:nvPr/>
          </p:nvSpPr>
          <p:spPr bwMode="auto">
            <a:xfrm>
              <a:off x="143" y="90"/>
              <a:ext cx="3294" cy="2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1 Peter 1:1 </a:t>
              </a:r>
              <a:r>
                <a:rPr kumimoji="0" lang="en-US" sz="1800" b="0" i="0" u="none" strike="noStrike" kern="100" cap="none" spc="0" normalizeH="0" baseline="3000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NKJV </a:t>
              </a: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Peter, an apostle of Jesus Christ,                        To </a:t>
              </a:r>
              <a:r>
                <a:rPr kumimoji="0" lang="en-US" sz="1800" b="1"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the pilgrims of the </a:t>
              </a:r>
              <a:r>
                <a:rPr kumimoji="0" lang="en-US" sz="1800" b="1" i="0" u="sng" strike="noStrike" kern="100" cap="none" spc="0" normalizeH="0" baseline="0" noProof="0" dirty="0">
                  <a:ln>
                    <a:noFill/>
                  </a:ln>
                  <a:solidFill>
                    <a:srgbClr val="FF0000"/>
                  </a:solidFill>
                  <a:effectLst/>
                  <a:uLnTx/>
                  <a:uFillTx/>
                  <a:latin typeface="Arial" panose="020B0604020202020204" pitchFamily="34" charset="0"/>
                  <a:ea typeface="Aptos" panose="020B0004020202020204" pitchFamily="34" charset="0"/>
                  <a:cs typeface="Arial" panose="020B0604020202020204" pitchFamily="34" charset="0"/>
                </a:rPr>
                <a:t>Dispersion</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in Pontus, Galatia, Cappadocia, Asia, and Bithynia,</a:t>
              </a:r>
            </a:p>
          </p:txBody>
        </p:sp>
      </p:grpSp>
      <p:sp>
        <p:nvSpPr>
          <p:cNvPr id="51" name="TextBox 50">
            <a:extLst>
              <a:ext uri="{FF2B5EF4-FFF2-40B4-BE49-F238E27FC236}">
                <a16:creationId xmlns:a16="http://schemas.microsoft.com/office/drawing/2014/main" id="{E5F8A942-4F98-8FEC-2F43-C2BEBBAEDFDB}"/>
              </a:ext>
            </a:extLst>
          </p:cNvPr>
          <p:cNvSpPr txBox="1"/>
          <p:nvPr/>
        </p:nvSpPr>
        <p:spPr>
          <a:xfrm>
            <a:off x="4611580" y="802158"/>
            <a:ext cx="4611303" cy="175432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 interesting side note: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First Peter</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was addressed to, </a:t>
            </a:r>
            <a: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the pilgrims of the </a:t>
            </a:r>
            <a:r>
              <a:rPr kumimoji="0" lang="en-US" sz="1800" b="1" i="0" u="none" strike="noStrike" kern="100" cap="none" spc="0" normalizeH="0" baseline="0" noProof="0" dirty="0">
                <a:ln>
                  <a:noFill/>
                </a:ln>
                <a:solidFill>
                  <a:srgbClr val="FF0000"/>
                </a:solidFill>
                <a:effectLst/>
                <a:uLnTx/>
                <a:uFillTx/>
                <a:latin typeface="Arial" panose="020B0604020202020204" pitchFamily="34" charset="0"/>
                <a:ea typeface="Aptos" panose="020B0004020202020204" pitchFamily="34" charset="0"/>
                <a:cs typeface="Times New Roman" panose="02020603050405020304" pitchFamily="18" charset="0"/>
              </a:rPr>
              <a:t>Dispersion</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 in a metaphorical use of the word;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sng"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First Peter</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 was most likely addressed to          Gentile Christians </a:t>
            </a: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(cf. 1 Peter 2:10)</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2" name="TextBox 51">
            <a:extLst>
              <a:ext uri="{FF2B5EF4-FFF2-40B4-BE49-F238E27FC236}">
                <a16:creationId xmlns:a16="http://schemas.microsoft.com/office/drawing/2014/main" id="{CE359A11-AB71-074D-0512-C4B4BCB1C916}"/>
              </a:ext>
            </a:extLst>
          </p:cNvPr>
          <p:cNvSpPr txBox="1"/>
          <p:nvPr/>
        </p:nvSpPr>
        <p:spPr>
          <a:xfrm>
            <a:off x="4721688" y="3955190"/>
            <a:ext cx="4393737" cy="147732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1 Peter 2:10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who once were not a people but are now the people of God, who had not obtained mercy but now have obtained mercy.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3" name="TextBox 52">
            <a:extLst>
              <a:ext uri="{FF2B5EF4-FFF2-40B4-BE49-F238E27FC236}">
                <a16:creationId xmlns:a16="http://schemas.microsoft.com/office/drawing/2014/main" id="{783CBB70-ECDC-E5BF-68C0-43D349AC9810}"/>
              </a:ext>
            </a:extLst>
          </p:cNvPr>
          <p:cNvSpPr txBox="1"/>
          <p:nvPr/>
        </p:nvSpPr>
        <p:spPr>
          <a:xfrm>
            <a:off x="4609969" y="5589431"/>
            <a:ext cx="4611303"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First Peter</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addresses many of the same topics as the epistle of </a:t>
            </a:r>
            <a:r>
              <a:rPr kumimoji="0" lang="en-US" sz="1800" b="0" i="0" u="sng"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5" name="Title 1">
            <a:extLst>
              <a:ext uri="{FF2B5EF4-FFF2-40B4-BE49-F238E27FC236}">
                <a16:creationId xmlns:a16="http://schemas.microsoft.com/office/drawing/2014/main" id="{B7194C3A-7800-5889-CF65-5D634CCC0076}"/>
              </a:ext>
            </a:extLst>
          </p:cNvPr>
          <p:cNvSpPr>
            <a:spLocks noGrp="1"/>
          </p:cNvSpPr>
          <p:nvPr>
            <p:ph type="ctrTitle"/>
          </p:nvPr>
        </p:nvSpPr>
        <p:spPr>
          <a:xfrm>
            <a:off x="2045449" y="11246"/>
            <a:ext cx="5053437" cy="471873"/>
          </a:xfrm>
        </p:spPr>
        <p:txBody>
          <a:bodyPr anchor="ctr">
            <a:noAutofit/>
          </a:bodyPr>
          <a:lstStyle/>
          <a:p>
            <a:r>
              <a:rPr lang="en-US" sz="2400" dirty="0"/>
              <a:t>The Epistle of James – An Introduction</a:t>
            </a:r>
          </a:p>
        </p:txBody>
      </p:sp>
    </p:spTree>
    <p:extLst>
      <p:ext uri="{BB962C8B-B14F-4D97-AF65-F5344CB8AC3E}">
        <p14:creationId xmlns:p14="http://schemas.microsoft.com/office/powerpoint/2010/main" val="3376122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1">
                                            <p:txEl>
                                              <p:pRg st="1" end="1"/>
                                            </p:txEl>
                                          </p:spTgt>
                                        </p:tgtEl>
                                        <p:attrNameLst>
                                          <p:attrName>style.visibility</p:attrName>
                                        </p:attrNameLst>
                                      </p:cBhvr>
                                      <p:to>
                                        <p:strVal val="visible"/>
                                      </p:to>
                                    </p:set>
                                    <p:animEffect transition="in" filter="wipe(up)">
                                      <p:cBhvr>
                                        <p:cTn id="7" dur="500"/>
                                        <p:tgtEl>
                                          <p:spTgt spid="5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barn(outVertical)">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51">
                                            <p:txEl>
                                              <p:pRg st="2" end="2"/>
                                            </p:txEl>
                                          </p:spTgt>
                                        </p:tgtEl>
                                        <p:attrNameLst>
                                          <p:attrName>style.visibility</p:attrName>
                                        </p:attrNameLst>
                                      </p:cBhvr>
                                      <p:to>
                                        <p:strVal val="visible"/>
                                      </p:to>
                                    </p:set>
                                    <p:animEffect transition="in" filter="wipe(up)">
                                      <p:cBhvr>
                                        <p:cTn id="17" dur="500"/>
                                        <p:tgtEl>
                                          <p:spTgt spid="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52"/>
                                        </p:tgtEl>
                                        <p:attrNameLst>
                                          <p:attrName>style.visibility</p:attrName>
                                        </p:attrNameLst>
                                      </p:cBhvr>
                                      <p:to>
                                        <p:strVal val="visible"/>
                                      </p:to>
                                    </p:set>
                                    <p:animEffect transition="in" filter="wipe(up)">
                                      <p:cBhvr>
                                        <p:cTn id="22" dur="500"/>
                                        <p:tgtEl>
                                          <p:spTgt spid="5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53">
                                            <p:txEl>
                                              <p:pRg st="0" end="0"/>
                                            </p:txEl>
                                          </p:spTgt>
                                        </p:tgtEl>
                                        <p:attrNameLst>
                                          <p:attrName>style.visibility</p:attrName>
                                        </p:attrNameLst>
                                      </p:cBhvr>
                                      <p:to>
                                        <p:strVal val="visible"/>
                                      </p:to>
                                    </p:set>
                                    <p:animEffect transition="in" filter="wipe(up)">
                                      <p:cBhvr>
                                        <p:cTn id="27" dur="500"/>
                                        <p:tgtEl>
                                          <p:spTgt spid="5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uiExpand="1" build="p"/>
      <p:bldP spid="52" grpId="0"/>
      <p:bldP spid="5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 bondservant of God and of the Lord Jesus Christ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To the twelve tribes which are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scattered</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abroad: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4" name="Title 1">
            <a:extLst>
              <a:ext uri="{FF2B5EF4-FFF2-40B4-BE49-F238E27FC236}">
                <a16:creationId xmlns:a16="http://schemas.microsoft.com/office/drawing/2014/main" id="{C097F33A-34FE-9ECF-BFBD-CB922264970B}"/>
              </a:ext>
            </a:extLst>
          </p:cNvPr>
          <p:cNvSpPr>
            <a:spLocks noGrp="1"/>
          </p:cNvSpPr>
          <p:nvPr>
            <p:ph type="ctrTitle"/>
          </p:nvPr>
        </p:nvSpPr>
        <p:spPr>
          <a:xfrm>
            <a:off x="2045449" y="11246"/>
            <a:ext cx="5053437" cy="471873"/>
          </a:xfrm>
        </p:spPr>
        <p:txBody>
          <a:bodyPr anchor="ctr">
            <a:noAutofit/>
          </a:bodyPr>
          <a:lstStyle/>
          <a:p>
            <a:r>
              <a:rPr lang="en-US" sz="2400" dirty="0"/>
              <a:t>The Epistle of James – An Introduction</a:t>
            </a:r>
          </a:p>
        </p:txBody>
      </p:sp>
    </p:spTree>
    <p:extLst>
      <p:ext uri="{BB962C8B-B14F-4D97-AF65-F5344CB8AC3E}">
        <p14:creationId xmlns:p14="http://schemas.microsoft.com/office/powerpoint/2010/main" val="1889721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4" name="Title 1">
            <a:extLst>
              <a:ext uri="{FF2B5EF4-FFF2-40B4-BE49-F238E27FC236}">
                <a16:creationId xmlns:a16="http://schemas.microsoft.com/office/drawing/2014/main" id="{890F0E51-3DF3-7940-3471-DF7F58F6ECDE}"/>
              </a:ext>
            </a:extLst>
          </p:cNvPr>
          <p:cNvSpPr>
            <a:spLocks noGrp="1"/>
          </p:cNvSpPr>
          <p:nvPr>
            <p:ph type="ctrTitle"/>
          </p:nvPr>
        </p:nvSpPr>
        <p:spPr>
          <a:xfrm>
            <a:off x="2045449" y="11246"/>
            <a:ext cx="5053437" cy="471873"/>
          </a:xfrm>
        </p:spPr>
        <p:txBody>
          <a:bodyPr anchor="ctr">
            <a:noAutofit/>
          </a:bodyPr>
          <a:lstStyle/>
          <a:p>
            <a:r>
              <a:rPr lang="en-US" sz="2400" dirty="0"/>
              <a:t>The Epistle of James – An Introduction</a:t>
            </a:r>
          </a:p>
        </p:txBody>
      </p:sp>
    </p:spTree>
    <p:extLst>
      <p:ext uri="{BB962C8B-B14F-4D97-AF65-F5344CB8AC3E}">
        <p14:creationId xmlns:p14="http://schemas.microsoft.com/office/powerpoint/2010/main" val="2887952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count it all joy when you fall into various </a:t>
              </a:r>
              <a:r>
                <a:rPr kumimoji="0" lang="en-US" altLang="en-US" sz="1800" b="1" i="0" u="sng" strike="noStrike" kern="0" cap="none" spc="0" normalizeH="0" baseline="0" noProof="0" dirty="0">
                  <a:ln>
                    <a:noFill/>
                  </a:ln>
                  <a:solidFill>
                    <a:prstClr val="black"/>
                  </a:solidFill>
                  <a:effectLst/>
                  <a:uLnTx/>
                  <a:uFillTx/>
                  <a:latin typeface="Arial" panose="020B0604020202020204" pitchFamily="34" charset="0"/>
                  <a:ea typeface="+mn-ea"/>
                  <a:cs typeface="+mn-cs"/>
                </a:rPr>
                <a:t>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 name="TextBox 1">
            <a:extLst>
              <a:ext uri="{FF2B5EF4-FFF2-40B4-BE49-F238E27FC236}">
                <a16:creationId xmlns:a16="http://schemas.microsoft.com/office/drawing/2014/main" id="{646B7D1C-88EF-2464-1FF4-8D1CD53CE54F}"/>
              </a:ext>
            </a:extLst>
          </p:cNvPr>
          <p:cNvSpPr txBox="1"/>
          <p:nvPr/>
        </p:nvSpPr>
        <p:spPr>
          <a:xfrm>
            <a:off x="4548266" y="431723"/>
            <a:ext cx="4762883" cy="563231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 reading of the book of Acts reveals that the first Christians faced terrible persecutions: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35 AD - Stephen martyred </a:t>
            </a: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(Acts 8)</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Acts 8:3 </a:t>
            </a:r>
            <a:r>
              <a:rPr kumimoji="0" lang="en-US" sz="1800" b="0" i="0" u="none" strike="noStrike" kern="100" cap="none" spc="0" normalizeH="0" baseline="3000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NKJV</a:t>
            </a:r>
            <a:r>
              <a:rPr kumimoji="0" lang="en-US" sz="1800" b="0" i="0" u="none" strike="noStrike" kern="100" cap="none" spc="0" normalizeH="0" baseline="3000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“…Saul…made havoc of the church, entering every house, and dragging off men and women, committing them to prison.” (resulting in widows and orphans   			</a:t>
            </a: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cf. James 1:27</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42 AD – James, the apostle, was beheaded by Herod Agrippa I </a:t>
            </a: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(Acts 12)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49 AD - Jews were expelled from Rome    (for causing disturbances with Christians?) 							</a:t>
            </a: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(cf., Acts 18:2)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64 AD - Nero launches persecution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65 AD - Peter and Paul executed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80s AD - Domitian develops emperor 				worship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95 AD - Domitian executes or exiles 			     Christians on charges of "atheism"           	     (i.e., failure to worship the emperor) </a:t>
            </a:r>
          </a:p>
        </p:txBody>
      </p:sp>
      <p:sp>
        <p:nvSpPr>
          <p:cNvPr id="5" name="Title 1">
            <a:extLst>
              <a:ext uri="{FF2B5EF4-FFF2-40B4-BE49-F238E27FC236}">
                <a16:creationId xmlns:a16="http://schemas.microsoft.com/office/drawing/2014/main" id="{46CE15FD-06A9-5592-50F1-D5C982E25121}"/>
              </a:ext>
            </a:extLst>
          </p:cNvPr>
          <p:cNvSpPr>
            <a:spLocks noGrp="1"/>
          </p:cNvSpPr>
          <p:nvPr>
            <p:ph type="ctrTitle"/>
          </p:nvPr>
        </p:nvSpPr>
        <p:spPr>
          <a:xfrm>
            <a:off x="2045449" y="11246"/>
            <a:ext cx="5053437" cy="471873"/>
          </a:xfrm>
        </p:spPr>
        <p:txBody>
          <a:bodyPr anchor="ctr">
            <a:noAutofit/>
          </a:bodyPr>
          <a:lstStyle/>
          <a:p>
            <a:r>
              <a:rPr lang="en-US" sz="2400" dirty="0"/>
              <a:t>The Epistle of James – An Introduction</a:t>
            </a:r>
          </a:p>
        </p:txBody>
      </p:sp>
    </p:spTree>
    <p:extLst>
      <p:ext uri="{BB962C8B-B14F-4D97-AF65-F5344CB8AC3E}">
        <p14:creationId xmlns:p14="http://schemas.microsoft.com/office/powerpoint/2010/main" val="3418419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up)">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up)">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up)">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up)">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up)">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left)">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ipe(left)">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wipe(up)">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wipe(up)">
                                      <p:cBhvr>
                                        <p:cTn id="4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count it all joy when you fall into various </a:t>
              </a:r>
              <a:r>
                <a:rPr kumimoji="0" lang="en-US" altLang="en-US" sz="1800" b="1" i="0" u="sng" strike="noStrike" kern="0" cap="none" spc="0" normalizeH="0" baseline="0" noProof="0" dirty="0">
                  <a:ln>
                    <a:noFill/>
                  </a:ln>
                  <a:solidFill>
                    <a:prstClr val="black"/>
                  </a:solidFill>
                  <a:effectLst/>
                  <a:uLnTx/>
                  <a:uFillTx/>
                  <a:latin typeface="Arial" panose="020B0604020202020204" pitchFamily="34" charset="0"/>
                  <a:ea typeface="+mn-ea"/>
                  <a:cs typeface="+mn-cs"/>
                </a:rPr>
                <a:t>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grpSp>
        <p:nvGrpSpPr>
          <p:cNvPr id="3" name="Group 4">
            <a:extLst>
              <a:ext uri="{FF2B5EF4-FFF2-40B4-BE49-F238E27FC236}">
                <a16:creationId xmlns:a16="http://schemas.microsoft.com/office/drawing/2014/main" id="{EE795B5C-B3F1-326E-86B8-49404B9B40E6}"/>
              </a:ext>
            </a:extLst>
          </p:cNvPr>
          <p:cNvGrpSpPr>
            <a:grpSpLocks/>
          </p:cNvGrpSpPr>
          <p:nvPr/>
        </p:nvGrpSpPr>
        <p:grpSpPr bwMode="auto">
          <a:xfrm>
            <a:off x="4599805" y="1375897"/>
            <a:ext cx="4520055" cy="3992516"/>
            <a:chOff x="24" y="40"/>
            <a:chExt cx="3432" cy="4965"/>
          </a:xfrm>
        </p:grpSpPr>
        <p:grpSp>
          <p:nvGrpSpPr>
            <p:cNvPr id="4" name="Group 5">
              <a:extLst>
                <a:ext uri="{FF2B5EF4-FFF2-40B4-BE49-F238E27FC236}">
                  <a16:creationId xmlns:a16="http://schemas.microsoft.com/office/drawing/2014/main" id="{73EA6A5D-05F1-42B3-289D-1C0B31AE327C}"/>
                </a:ext>
              </a:extLst>
            </p:cNvPr>
            <p:cNvGrpSpPr>
              <a:grpSpLocks/>
            </p:cNvGrpSpPr>
            <p:nvPr/>
          </p:nvGrpSpPr>
          <p:grpSpPr bwMode="auto">
            <a:xfrm>
              <a:off x="24" y="40"/>
              <a:ext cx="3432" cy="4662"/>
              <a:chOff x="528" y="1098"/>
              <a:chExt cx="4789" cy="3414"/>
            </a:xfrm>
          </p:grpSpPr>
          <p:grpSp>
            <p:nvGrpSpPr>
              <p:cNvPr id="6" name="Group 6">
                <a:extLst>
                  <a:ext uri="{FF2B5EF4-FFF2-40B4-BE49-F238E27FC236}">
                    <a16:creationId xmlns:a16="http://schemas.microsoft.com/office/drawing/2014/main" id="{F0FE1533-818B-95CE-A83F-8E1CAB11B496}"/>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791EF38C-F6A8-EC0F-D4FA-94849AA1FEEC}"/>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8E47CC9C-58EB-409E-F03E-57DB0ED8136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17982499-A126-BFBF-819B-491E2412DDF5}"/>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63C7B7A8-40A7-1EE0-1889-F6EBBA963AE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E9AE7E22-4A69-0D59-DE40-FB868EB65DF4}"/>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0ABACB81-3B94-4355-4F28-62B46F4ED667}"/>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9B488904-2621-C949-968E-89C70D22EF9B}"/>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364C9121-BE7A-636D-DBDD-43006F9BC805}"/>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352017AC-77D0-0938-8409-0EFC9519D534}"/>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3510492E-CAFE-8252-8CB3-B883131839C4}"/>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7" name="Text Box 17">
                <a:extLst>
                  <a:ext uri="{FF2B5EF4-FFF2-40B4-BE49-F238E27FC236}">
                    <a16:creationId xmlns:a16="http://schemas.microsoft.com/office/drawing/2014/main" id="{F79C92B6-869C-4562-3F58-931AB3FE72B8}"/>
                  </a:ext>
                </a:extLst>
              </p:cNvPr>
              <p:cNvSpPr txBox="1">
                <a:spLocks noChangeArrowheads="1"/>
              </p:cNvSpPr>
              <p:nvPr/>
            </p:nvSpPr>
            <p:spPr bwMode="auto">
              <a:xfrm>
                <a:off x="662" y="1101"/>
                <a:ext cx="4426" cy="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56020B96-8A52-80F3-A2CA-67D7FB165182}"/>
                </a:ext>
              </a:extLst>
            </p:cNvPr>
            <p:cNvSpPr>
              <a:spLocks noChangeArrowheads="1"/>
            </p:cNvSpPr>
            <p:nvPr/>
          </p:nvSpPr>
          <p:spPr bwMode="auto">
            <a:xfrm>
              <a:off x="143" y="90"/>
              <a:ext cx="3294" cy="4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Matthew 5:10-12 </a:t>
              </a:r>
              <a:r>
                <a:rPr kumimoji="0" lang="en-US" sz="1800" b="0" i="0" u="none" strike="noStrike" kern="100" cap="none" spc="0" normalizeH="0" baseline="3000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NKJV </a:t>
              </a:r>
              <a:endPar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endParaRP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3000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10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Blessed are those who are persecuted for righteousness' sake, For theirs is the kingdom of heaven.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3000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11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Blessed are you when they revile and persecute you, and say all kinds of evil against you falsely for My sake.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3000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12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Rejoice and be exceedingly glad, for great is your reward in heaven, for so they persecuted  the prophets who were before you.”</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grpSp>
      <p:sp>
        <p:nvSpPr>
          <p:cNvPr id="35" name="Title 1">
            <a:extLst>
              <a:ext uri="{FF2B5EF4-FFF2-40B4-BE49-F238E27FC236}">
                <a16:creationId xmlns:a16="http://schemas.microsoft.com/office/drawing/2014/main" id="{10724569-15BE-FE28-557D-D04185F47F05}"/>
              </a:ext>
            </a:extLst>
          </p:cNvPr>
          <p:cNvSpPr>
            <a:spLocks noGrp="1"/>
          </p:cNvSpPr>
          <p:nvPr>
            <p:ph type="ctrTitle"/>
          </p:nvPr>
        </p:nvSpPr>
        <p:spPr>
          <a:xfrm>
            <a:off x="2045449" y="11246"/>
            <a:ext cx="5053437" cy="471873"/>
          </a:xfrm>
        </p:spPr>
        <p:txBody>
          <a:bodyPr anchor="ctr">
            <a:noAutofit/>
          </a:bodyPr>
          <a:lstStyle/>
          <a:p>
            <a:r>
              <a:rPr lang="en-US" sz="2400" dirty="0"/>
              <a:t>The Epistle of James – An Introduction</a:t>
            </a:r>
          </a:p>
        </p:txBody>
      </p:sp>
    </p:spTree>
    <p:extLst>
      <p:ext uri="{BB962C8B-B14F-4D97-AF65-F5344CB8AC3E}">
        <p14:creationId xmlns:p14="http://schemas.microsoft.com/office/powerpoint/2010/main" val="389593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out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nodeType="clickEffect">
                                  <p:stCondLst>
                                    <p:cond delay="0"/>
                                  </p:stCondLst>
                                  <p:childTnLst>
                                    <p:animEffect transition="out" filter="barn(inVertical)">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0746682-CA3F-37FD-2845-10157DC77E5F}"/>
              </a:ext>
            </a:extLst>
          </p:cNvPr>
          <p:cNvSpPr/>
          <p:nvPr/>
        </p:nvSpPr>
        <p:spPr>
          <a:xfrm>
            <a:off x="0" y="0"/>
            <a:ext cx="91440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4053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E22E3-8089-44EE-4301-1424B74FFF42}"/>
              </a:ext>
            </a:extLst>
          </p:cNvPr>
          <p:cNvSpPr>
            <a:spLocks noGrp="1"/>
          </p:cNvSpPr>
          <p:nvPr>
            <p:ph type="ctrTitle"/>
          </p:nvPr>
        </p:nvSpPr>
        <p:spPr/>
        <p:txBody>
          <a:bodyPr anchor="ctr">
            <a:noAutofit/>
          </a:bodyPr>
          <a:lstStyle/>
          <a:p>
            <a:r>
              <a:rPr lang="en-US" sz="6600" dirty="0"/>
              <a:t>The Epistle of</a:t>
            </a:r>
            <a:br>
              <a:rPr lang="en-US" sz="6600" dirty="0"/>
            </a:br>
            <a:r>
              <a:rPr lang="en-US" sz="6600" dirty="0"/>
              <a:t>James</a:t>
            </a:r>
          </a:p>
        </p:txBody>
      </p:sp>
      <p:sp>
        <p:nvSpPr>
          <p:cNvPr id="3" name="Subtitle 2">
            <a:extLst>
              <a:ext uri="{FF2B5EF4-FFF2-40B4-BE49-F238E27FC236}">
                <a16:creationId xmlns:a16="http://schemas.microsoft.com/office/drawing/2014/main" id="{CA826BDA-8482-D9A6-BFBC-178FD50BC275}"/>
              </a:ext>
            </a:extLst>
          </p:cNvPr>
          <p:cNvSpPr>
            <a:spLocks noGrp="1"/>
          </p:cNvSpPr>
          <p:nvPr>
            <p:ph type="subTitle" idx="1"/>
          </p:nvPr>
        </p:nvSpPr>
        <p:spPr/>
        <p:txBody>
          <a:bodyPr anchor="ctr">
            <a:normAutofit/>
          </a:bodyPr>
          <a:lstStyle/>
          <a:p>
            <a:r>
              <a:rPr lang="en-US" sz="6600" dirty="0"/>
              <a:t>An Introduction</a:t>
            </a:r>
          </a:p>
        </p:txBody>
      </p:sp>
    </p:spTree>
    <p:extLst>
      <p:ext uri="{BB962C8B-B14F-4D97-AF65-F5344CB8AC3E}">
        <p14:creationId xmlns:p14="http://schemas.microsoft.com/office/powerpoint/2010/main" val="4015245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down)">
                                      <p:cBhvr>
                                        <p:cTn id="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4" name="Title 1">
            <a:extLst>
              <a:ext uri="{FF2B5EF4-FFF2-40B4-BE49-F238E27FC236}">
                <a16:creationId xmlns:a16="http://schemas.microsoft.com/office/drawing/2014/main" id="{A344F33F-BF3B-B1E4-5054-D06DAD052608}"/>
              </a:ext>
            </a:extLst>
          </p:cNvPr>
          <p:cNvSpPr>
            <a:spLocks noGrp="1"/>
          </p:cNvSpPr>
          <p:nvPr>
            <p:ph type="ctrTitle"/>
          </p:nvPr>
        </p:nvSpPr>
        <p:spPr>
          <a:xfrm>
            <a:off x="2045449" y="11246"/>
            <a:ext cx="5053437" cy="471873"/>
          </a:xfrm>
        </p:spPr>
        <p:txBody>
          <a:bodyPr anchor="ctr">
            <a:noAutofit/>
          </a:bodyPr>
          <a:lstStyle/>
          <a:p>
            <a:r>
              <a:rPr lang="en-US" sz="2400" dirty="0"/>
              <a:t>The Epistle of James – An Introduction</a:t>
            </a:r>
          </a:p>
        </p:txBody>
      </p:sp>
    </p:spTree>
    <p:extLst>
      <p:ext uri="{BB962C8B-B14F-4D97-AF65-F5344CB8AC3E}">
        <p14:creationId xmlns:p14="http://schemas.microsoft.com/office/powerpoint/2010/main" val="4211866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out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 name="TextBox 1">
            <a:extLst>
              <a:ext uri="{FF2B5EF4-FFF2-40B4-BE49-F238E27FC236}">
                <a16:creationId xmlns:a16="http://schemas.microsoft.com/office/drawing/2014/main" id="{A5CDA0B5-1D00-5146-C4B8-8B4DCC2555CF}"/>
              </a:ext>
            </a:extLst>
          </p:cNvPr>
          <p:cNvSpPr txBox="1"/>
          <p:nvPr/>
        </p:nvSpPr>
        <p:spPr>
          <a:xfrm>
            <a:off x="4558098" y="414014"/>
            <a:ext cx="4656737" cy="655564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The epistle of </a:t>
            </a:r>
            <a:r>
              <a:rPr kumimoji="0" lang="en-US" sz="20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James</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was most likely written by the Lord’s half-brother.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James was not a believer during the lifetime of Jesus </a:t>
            </a: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(John 7:5)</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but came to be recognized as one who, </a:t>
            </a:r>
            <a:r>
              <a:rPr kumimoji="0" lang="en-US" sz="2000" b="0" i="1"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“continued in prayer and supplication” </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after the resurrection </a:t>
            </a: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(Acts 1:14)</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Gal. 1:19 </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(Paul) saw none of the other apostles except James, the Lord's brother.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Acts 12:17 </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(Peter) said, "Go, tell these things to James and to the brethren."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Acts 15:13 </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“…James answered, saying,      ‘Men and brethren, listen to 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Acts 21:18 </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“…Paul went in with us to James, and all the elders were present.”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Obviously, James became an important influence among brethren of the first century.</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Title 1">
            <a:extLst>
              <a:ext uri="{FF2B5EF4-FFF2-40B4-BE49-F238E27FC236}">
                <a16:creationId xmlns:a16="http://schemas.microsoft.com/office/drawing/2014/main" id="{6911BF07-724F-F944-06B6-FB672DAA0463}"/>
              </a:ext>
            </a:extLst>
          </p:cNvPr>
          <p:cNvSpPr>
            <a:spLocks noGrp="1"/>
          </p:cNvSpPr>
          <p:nvPr>
            <p:ph type="ctrTitle"/>
          </p:nvPr>
        </p:nvSpPr>
        <p:spPr>
          <a:xfrm>
            <a:off x="2045449" y="11246"/>
            <a:ext cx="5053437" cy="471873"/>
          </a:xfrm>
        </p:spPr>
        <p:txBody>
          <a:bodyPr anchor="ctr">
            <a:noAutofit/>
          </a:bodyPr>
          <a:lstStyle/>
          <a:p>
            <a:r>
              <a:rPr lang="en-US" sz="2400" dirty="0"/>
              <a:t>The Epistle of James – An Introduction</a:t>
            </a:r>
          </a:p>
        </p:txBody>
      </p:sp>
    </p:spTree>
    <p:extLst>
      <p:ext uri="{BB962C8B-B14F-4D97-AF65-F5344CB8AC3E}">
        <p14:creationId xmlns:p14="http://schemas.microsoft.com/office/powerpoint/2010/main" val="936184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up)">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up)">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up)">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up)">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up)">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up)">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ipe(up)">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 bondservant of God and of the Lord Jesus Christ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 name="TextBox 1">
            <a:extLst>
              <a:ext uri="{FF2B5EF4-FFF2-40B4-BE49-F238E27FC236}">
                <a16:creationId xmlns:a16="http://schemas.microsoft.com/office/drawing/2014/main" id="{A5CDA0B5-1D00-5146-C4B8-8B4DCC2555CF}"/>
              </a:ext>
            </a:extLst>
          </p:cNvPr>
          <p:cNvSpPr txBox="1"/>
          <p:nvPr/>
        </p:nvSpPr>
        <p:spPr>
          <a:xfrm>
            <a:off x="4558098" y="414014"/>
            <a:ext cx="4656737" cy="655564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The epistle of </a:t>
            </a:r>
            <a:r>
              <a:rPr kumimoji="0" lang="en-US" sz="20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James</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was most likely written by the Lord’s half-brother.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James was not a believer during the lifetime of Jesus </a:t>
            </a: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(John 7:5)</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but came to be recognized as one who, </a:t>
            </a:r>
            <a:r>
              <a:rPr kumimoji="0" lang="en-US" sz="2000" b="0" i="1"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“continued in prayer and supplication” </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after the resurrection </a:t>
            </a: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(Acts 1:14)</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Gal. 1:19 </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(Paul) saw none of the other apostles except James, the Lord's brother.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Acts 12:17 </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(Peter) said, "Go, tell these things to James and to the brethren."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Acts 15:13 </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“…James answered, saying,      ‘Men and brethren, listen to 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Acts 21:18 </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“…Paul went in with us to James, and all the elders were present.”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Obviously, James became an important influence among brethren of the first century.</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Title 1">
            <a:extLst>
              <a:ext uri="{FF2B5EF4-FFF2-40B4-BE49-F238E27FC236}">
                <a16:creationId xmlns:a16="http://schemas.microsoft.com/office/drawing/2014/main" id="{A08A0AB2-B8AD-B400-93FE-3623F07113C0}"/>
              </a:ext>
            </a:extLst>
          </p:cNvPr>
          <p:cNvSpPr>
            <a:spLocks noGrp="1"/>
          </p:cNvSpPr>
          <p:nvPr>
            <p:ph type="ctrTitle"/>
          </p:nvPr>
        </p:nvSpPr>
        <p:spPr>
          <a:xfrm>
            <a:off x="2045449" y="11246"/>
            <a:ext cx="5053437" cy="471873"/>
          </a:xfrm>
        </p:spPr>
        <p:txBody>
          <a:bodyPr anchor="ctr">
            <a:noAutofit/>
          </a:bodyPr>
          <a:lstStyle/>
          <a:p>
            <a:r>
              <a:rPr lang="en-US" sz="2400" dirty="0"/>
              <a:t>The Epistle of James – An Introduction</a:t>
            </a:r>
          </a:p>
        </p:txBody>
      </p:sp>
    </p:spTree>
    <p:extLst>
      <p:ext uri="{BB962C8B-B14F-4D97-AF65-F5344CB8AC3E}">
        <p14:creationId xmlns:p14="http://schemas.microsoft.com/office/powerpoint/2010/main" val="1624276259"/>
      </p:ext>
    </p:extLst>
  </p:cSld>
  <p:clrMapOvr>
    <a:masterClrMapping/>
  </p:clrMapOvr>
  <p:transition spd="slow">
    <p:wipe dir="d"/>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 bondservant of God and of the Lord Jesus Christ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3" name="TextBox 2">
            <a:extLst>
              <a:ext uri="{FF2B5EF4-FFF2-40B4-BE49-F238E27FC236}">
                <a16:creationId xmlns:a16="http://schemas.microsoft.com/office/drawing/2014/main" id="{824A6739-249A-7E80-8141-6B7DB458B87E}"/>
              </a:ext>
            </a:extLst>
          </p:cNvPr>
          <p:cNvSpPr txBox="1"/>
          <p:nvPr/>
        </p:nvSpPr>
        <p:spPr>
          <a:xfrm>
            <a:off x="4558098" y="736520"/>
            <a:ext cx="4656737" cy="255454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The time of the writing of the epistle: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Uncertain, but probably middle 40’s A.D., based on the observation that there is no mention of the Judaizing doctrine that became so prevalent in the first century, and of which James was instrumental in answering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						(cf., Acts 15)</a:t>
            </a:r>
            <a:r>
              <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t>
            </a:r>
          </a:p>
        </p:txBody>
      </p:sp>
      <p:sp>
        <p:nvSpPr>
          <p:cNvPr id="4" name="TextBox 3">
            <a:extLst>
              <a:ext uri="{FF2B5EF4-FFF2-40B4-BE49-F238E27FC236}">
                <a16:creationId xmlns:a16="http://schemas.microsoft.com/office/drawing/2014/main" id="{0057B69C-EF49-CC0C-3F1C-BD65C0FF5D9C}"/>
              </a:ext>
            </a:extLst>
          </p:cNvPr>
          <p:cNvSpPr txBox="1"/>
          <p:nvPr/>
        </p:nvSpPr>
        <p:spPr>
          <a:xfrm>
            <a:off x="4566146" y="449777"/>
            <a:ext cx="4656737"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Addressed to:</a:t>
            </a:r>
            <a:endPar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E0793641-9651-F077-D816-E21527D9CF83}"/>
              </a:ext>
            </a:extLst>
          </p:cNvPr>
          <p:cNvSpPr>
            <a:spLocks noGrp="1"/>
          </p:cNvSpPr>
          <p:nvPr>
            <p:ph type="ctrTitle"/>
          </p:nvPr>
        </p:nvSpPr>
        <p:spPr>
          <a:xfrm>
            <a:off x="2045449" y="11246"/>
            <a:ext cx="5053437" cy="471873"/>
          </a:xfrm>
        </p:spPr>
        <p:txBody>
          <a:bodyPr anchor="ctr">
            <a:noAutofit/>
          </a:bodyPr>
          <a:lstStyle/>
          <a:p>
            <a:r>
              <a:rPr lang="en-US" sz="2400" dirty="0"/>
              <a:t>The Epistle of James – An Introduction</a:t>
            </a:r>
          </a:p>
        </p:txBody>
      </p:sp>
    </p:spTree>
    <p:extLst>
      <p:ext uri="{BB962C8B-B14F-4D97-AF65-F5344CB8AC3E}">
        <p14:creationId xmlns:p14="http://schemas.microsoft.com/office/powerpoint/2010/main" val="96915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childTnLst>
                                    <p:animEffect transition="out" filter="fade">
                                      <p:cBhvr>
                                        <p:cTn id="21" dur="500"/>
                                        <p:tgtEl>
                                          <p:spTgt spid="3">
                                            <p:txEl>
                                              <p:pRg st="0" end="0"/>
                                            </p:txEl>
                                          </p:spTgt>
                                        </p:tgtEl>
                                      </p:cBhvr>
                                    </p:animEffect>
                                    <p:set>
                                      <p:cBhvr>
                                        <p:cTn id="22" dur="1" fill="hold">
                                          <p:stCondLst>
                                            <p:cond delay="499"/>
                                          </p:stCondLst>
                                        </p:cTn>
                                        <p:tgtEl>
                                          <p:spTgt spid="3">
                                            <p:txEl>
                                              <p:pRg st="0" end="0"/>
                                            </p:txEl>
                                          </p:spTgt>
                                        </p:tgtEl>
                                        <p:attrNameLst>
                                          <p:attrName>style.visibility</p:attrName>
                                        </p:attrNameLst>
                                      </p:cBhvr>
                                      <p:to>
                                        <p:strVal val="hidden"/>
                                      </p:to>
                                    </p:set>
                                  </p:childTnLst>
                                </p:cTn>
                              </p:par>
                              <p:par>
                                <p:cTn id="23" presetID="10" presetClass="exit" presetSubtype="0" fill="hold" grpId="2" nodeType="withEffect">
                                  <p:stCondLst>
                                    <p:cond delay="0"/>
                                  </p:stCondLst>
                                  <p:childTnLst>
                                    <p:animEffect transition="out" filter="fade">
                                      <p:cBhvr>
                                        <p:cTn id="24" dur="500"/>
                                        <p:tgtEl>
                                          <p:spTgt spid="3">
                                            <p:txEl>
                                              <p:pRg st="1" end="1"/>
                                            </p:txEl>
                                          </p:spTgt>
                                        </p:tgtEl>
                                      </p:cBhvr>
                                    </p:animEffect>
                                    <p:set>
                                      <p:cBhvr>
                                        <p:cTn id="25" dur="1" fill="hold">
                                          <p:stCondLst>
                                            <p:cond delay="499"/>
                                          </p:stCondLst>
                                        </p:cTn>
                                        <p:tgtEl>
                                          <p:spTgt spid="3">
                                            <p:txEl>
                                              <p:pRg st="1" end="1"/>
                                            </p:txEl>
                                          </p:spTgt>
                                        </p:tgtEl>
                                        <p:attrNameLst>
                                          <p:attrName>style.visibility</p:attrName>
                                        </p:attrNameLst>
                                      </p:cBhvr>
                                      <p:to>
                                        <p:strVal val="hidden"/>
                                      </p:to>
                                    </p:set>
                                  </p:childTnLst>
                                </p:cTn>
                              </p:par>
                              <p:par>
                                <p:cTn id="26" presetID="10" presetClass="exit" presetSubtype="0" fill="hold" grpId="2" nodeType="withEffect">
                                  <p:stCondLst>
                                    <p:cond delay="0"/>
                                  </p:stCondLst>
                                  <p:childTnLst>
                                    <p:animEffect transition="out" filter="fade">
                                      <p:cBhvr>
                                        <p:cTn id="27" dur="500"/>
                                        <p:tgtEl>
                                          <p:spTgt spid="3">
                                            <p:txEl>
                                              <p:pRg st="2" end="2"/>
                                            </p:txEl>
                                          </p:spTgt>
                                        </p:tgtEl>
                                      </p:cBhvr>
                                    </p:animEffect>
                                    <p:set>
                                      <p:cBhvr>
                                        <p:cTn id="28"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wipe(left)">
                                      <p:cBhvr>
                                        <p:cTn id="3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uiExpand="1" build="allAtOnce"/>
      <p:bldP spid="3" grpId="2" uiExpand="1" build="allAtOnce"/>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 bondservant of God and of the Lord Jesus Christ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0057B69C-EF49-CC0C-3F1C-BD65C0FF5D9C}"/>
              </a:ext>
            </a:extLst>
          </p:cNvPr>
          <p:cNvSpPr txBox="1"/>
          <p:nvPr/>
        </p:nvSpPr>
        <p:spPr>
          <a:xfrm>
            <a:off x="4566146" y="449777"/>
            <a:ext cx="4656737"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Addressed to:</a:t>
            </a:r>
            <a:endPar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D2BCE012-F33E-00ED-171F-03C774109C22}"/>
              </a:ext>
            </a:extLst>
          </p:cNvPr>
          <p:cNvSpPr>
            <a:spLocks noGrp="1"/>
          </p:cNvSpPr>
          <p:nvPr>
            <p:ph type="ctrTitle"/>
          </p:nvPr>
        </p:nvSpPr>
        <p:spPr>
          <a:xfrm>
            <a:off x="2045449" y="11246"/>
            <a:ext cx="5053437" cy="471873"/>
          </a:xfrm>
        </p:spPr>
        <p:txBody>
          <a:bodyPr anchor="ctr">
            <a:noAutofit/>
          </a:bodyPr>
          <a:lstStyle/>
          <a:p>
            <a:r>
              <a:rPr lang="en-US" sz="2400" dirty="0"/>
              <a:t>The Epistle of James – An Introduction</a:t>
            </a:r>
          </a:p>
        </p:txBody>
      </p:sp>
    </p:spTree>
    <p:extLst>
      <p:ext uri="{BB962C8B-B14F-4D97-AF65-F5344CB8AC3E}">
        <p14:creationId xmlns:p14="http://schemas.microsoft.com/office/powerpoint/2010/main" val="2122404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 bondservant of God and of the Lord Jesus Christ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To the twelve tribes which are scattered abroad: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0057B69C-EF49-CC0C-3F1C-BD65C0FF5D9C}"/>
              </a:ext>
            </a:extLst>
          </p:cNvPr>
          <p:cNvSpPr txBox="1"/>
          <p:nvPr/>
        </p:nvSpPr>
        <p:spPr>
          <a:xfrm>
            <a:off x="4566146" y="449777"/>
            <a:ext cx="4656737"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Addressed to:</a:t>
            </a:r>
            <a:endPar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B4421307-ACF0-A467-4F9F-8B3A92EAC9DD}"/>
              </a:ext>
            </a:extLst>
          </p:cNvPr>
          <p:cNvSpPr>
            <a:spLocks noGrp="1"/>
          </p:cNvSpPr>
          <p:nvPr>
            <p:ph type="ctrTitle"/>
          </p:nvPr>
        </p:nvSpPr>
        <p:spPr>
          <a:xfrm>
            <a:off x="2045449" y="11246"/>
            <a:ext cx="5053437" cy="471873"/>
          </a:xfrm>
        </p:spPr>
        <p:txBody>
          <a:bodyPr anchor="ctr">
            <a:noAutofit/>
          </a:bodyPr>
          <a:lstStyle/>
          <a:p>
            <a:r>
              <a:rPr lang="en-US" sz="2400" dirty="0"/>
              <a:t>The Epistle of James – An Introduction</a:t>
            </a:r>
          </a:p>
        </p:txBody>
      </p:sp>
    </p:spTree>
    <p:extLst>
      <p:ext uri="{BB962C8B-B14F-4D97-AF65-F5344CB8AC3E}">
        <p14:creationId xmlns:p14="http://schemas.microsoft.com/office/powerpoint/2010/main" val="782646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 bondservant of God and of the Lord Jesus Christ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To the twelve tribes which are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scattered</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abroad: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0057B69C-EF49-CC0C-3F1C-BD65C0FF5D9C}"/>
              </a:ext>
            </a:extLst>
          </p:cNvPr>
          <p:cNvSpPr txBox="1"/>
          <p:nvPr/>
        </p:nvSpPr>
        <p:spPr>
          <a:xfrm>
            <a:off x="4566146" y="449777"/>
            <a:ext cx="4656737"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Addressed to:</a:t>
            </a:r>
            <a:endParaRPr kumimoji="0" lang="en-US" sz="20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p:txBody>
      </p:sp>
      <p:grpSp>
        <p:nvGrpSpPr>
          <p:cNvPr id="2" name="Group 4">
            <a:extLst>
              <a:ext uri="{FF2B5EF4-FFF2-40B4-BE49-F238E27FC236}">
                <a16:creationId xmlns:a16="http://schemas.microsoft.com/office/drawing/2014/main" id="{F323D4F0-9A3E-A756-A43E-EAD0DC8CE42B}"/>
              </a:ext>
            </a:extLst>
          </p:cNvPr>
          <p:cNvGrpSpPr>
            <a:grpSpLocks/>
          </p:cNvGrpSpPr>
          <p:nvPr/>
        </p:nvGrpSpPr>
        <p:grpSpPr bwMode="auto">
          <a:xfrm>
            <a:off x="4599805" y="765846"/>
            <a:ext cx="4520055" cy="6237856"/>
            <a:chOff x="24" y="40"/>
            <a:chExt cx="3432" cy="4662"/>
          </a:xfrm>
        </p:grpSpPr>
        <p:grpSp>
          <p:nvGrpSpPr>
            <p:cNvPr id="3" name="Group 5">
              <a:extLst>
                <a:ext uri="{FF2B5EF4-FFF2-40B4-BE49-F238E27FC236}">
                  <a16:creationId xmlns:a16="http://schemas.microsoft.com/office/drawing/2014/main" id="{10623C54-6F7F-7F60-A0B6-67870DF9BFB5}"/>
                </a:ext>
              </a:extLst>
            </p:cNvPr>
            <p:cNvGrpSpPr>
              <a:grpSpLocks/>
            </p:cNvGrpSpPr>
            <p:nvPr/>
          </p:nvGrpSpPr>
          <p:grpSpPr bwMode="auto">
            <a:xfrm>
              <a:off x="24" y="40"/>
              <a:ext cx="3432" cy="4662"/>
              <a:chOff x="528" y="1098"/>
              <a:chExt cx="4789" cy="3414"/>
            </a:xfrm>
          </p:grpSpPr>
          <p:grpSp>
            <p:nvGrpSpPr>
              <p:cNvPr id="6" name="Group 6">
                <a:extLst>
                  <a:ext uri="{FF2B5EF4-FFF2-40B4-BE49-F238E27FC236}">
                    <a16:creationId xmlns:a16="http://schemas.microsoft.com/office/drawing/2014/main" id="{6CEA2521-B676-4D81-463B-3B022A3CF049}"/>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0EFE44C1-CB67-76A9-299D-7EDEB9A01127}"/>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533DE34B-0305-0F56-18F9-E2268C90963D}"/>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82424556-B655-75FB-F720-CD9FF3305F70}"/>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85769E19-3DF4-D0D1-DF1A-4C9A836B59C6}"/>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D77BE5C0-5877-4B53-F041-BC9AF2392F02}"/>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B2A52629-E8E2-B851-F67E-0A7800F1DD2A}"/>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CAE4ACD2-AC56-BF80-BAFF-53D021538154}"/>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0A79CE8A-6D29-7C81-BC1B-88BB95614A00}"/>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09011A4A-5536-421F-D60A-EF06D9711C22}"/>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42504D56-A095-98D1-7A1A-84A0823FAF69}"/>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7" name="Text Box 17">
                <a:extLst>
                  <a:ext uri="{FF2B5EF4-FFF2-40B4-BE49-F238E27FC236}">
                    <a16:creationId xmlns:a16="http://schemas.microsoft.com/office/drawing/2014/main" id="{6F3C1913-1349-F601-997C-FC0CDB4C36F2}"/>
                  </a:ext>
                </a:extLst>
              </p:cNvPr>
              <p:cNvSpPr txBox="1">
                <a:spLocks noChangeArrowheads="1"/>
              </p:cNvSpPr>
              <p:nvPr/>
            </p:nvSpPr>
            <p:spPr bwMode="auto">
              <a:xfrm>
                <a:off x="662" y="1101"/>
                <a:ext cx="4426" cy="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 name="Rectangle 18">
              <a:extLst>
                <a:ext uri="{FF2B5EF4-FFF2-40B4-BE49-F238E27FC236}">
                  <a16:creationId xmlns:a16="http://schemas.microsoft.com/office/drawing/2014/main" id="{2012114B-E38C-8326-E64B-DDAA0B3C18B6}"/>
                </a:ext>
              </a:extLst>
            </p:cNvPr>
            <p:cNvSpPr>
              <a:spLocks noChangeArrowheads="1"/>
            </p:cNvSpPr>
            <p:nvPr/>
          </p:nvSpPr>
          <p:spPr bwMode="auto">
            <a:xfrm>
              <a:off x="143" y="90"/>
              <a:ext cx="3210" cy="19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John 7:35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Then the Jews said among themselves,  "Where does He intend to go that we shall not find Him? Does He intend to go to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the Dispersion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among the Greeks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teach the Greeks?</a:t>
              </a:r>
            </a:p>
          </p:txBody>
        </p:sp>
      </p:grpSp>
      <p:sp>
        <p:nvSpPr>
          <p:cNvPr id="34" name="TextBox 33">
            <a:extLst>
              <a:ext uri="{FF2B5EF4-FFF2-40B4-BE49-F238E27FC236}">
                <a16:creationId xmlns:a16="http://schemas.microsoft.com/office/drawing/2014/main" id="{30A23B3F-F923-70B7-ABBD-6F08F8EDEA82}"/>
              </a:ext>
            </a:extLst>
          </p:cNvPr>
          <p:cNvSpPr txBox="1"/>
          <p:nvPr/>
        </p:nvSpPr>
        <p:spPr>
          <a:xfrm>
            <a:off x="4756475" y="2572065"/>
            <a:ext cx="422767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Acts 2:5-11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there were dwelling in Jerusalem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Jews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devout men,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from every nation under heaven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p:txBody>
      </p:sp>
      <p:sp>
        <p:nvSpPr>
          <p:cNvPr id="35" name="TextBox 34">
            <a:extLst>
              <a:ext uri="{FF2B5EF4-FFF2-40B4-BE49-F238E27FC236}">
                <a16:creationId xmlns:a16="http://schemas.microsoft.com/office/drawing/2014/main" id="{48799399-75F5-1A40-3FDF-812786210D49}"/>
              </a:ext>
            </a:extLst>
          </p:cNvPr>
          <p:cNvSpPr txBox="1"/>
          <p:nvPr/>
        </p:nvSpPr>
        <p:spPr>
          <a:xfrm>
            <a:off x="4764523" y="3776431"/>
            <a:ext cx="4227673" cy="230832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Acts 8:1 </a:t>
            </a:r>
            <a:r>
              <a:rPr kumimoji="0" lang="en-US" sz="1800" b="0" i="0" u="none" strike="noStrike" kern="100" cap="none" spc="0" normalizeH="0" baseline="30000" noProof="0" dirty="0">
                <a:ln>
                  <a:noFill/>
                </a:ln>
                <a:solidFill>
                  <a:srgbClr val="333399"/>
                </a:solidFill>
                <a:effectLst/>
                <a:uLnTx/>
                <a:uFillTx/>
                <a:latin typeface="Arial" panose="020B0604020202020204" pitchFamily="34" charset="0"/>
                <a:ea typeface="Aptos" panose="020B0004020202020204" pitchFamily="34" charset="0"/>
                <a:cs typeface="Arial" panose="020B0604020202020204" pitchFamily="34" charset="0"/>
              </a:rPr>
              <a:t>NKJV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Now Saul was consenting to his death.             </a:t>
            </a: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At that time a great persecution arose against the church which was at Jerusalem</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a:t>
            </a: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and </a:t>
            </a:r>
            <a:r>
              <a:rPr kumimoji="0" lang="en-US" sz="1800" b="1"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they were all </a:t>
            </a:r>
            <a:r>
              <a:rPr kumimoji="0" lang="en-US" sz="1800" b="1" i="0" u="sng" strike="noStrike" kern="100" cap="none" spc="0" normalizeH="0" baseline="0" noProof="0" dirty="0">
                <a:ln>
                  <a:noFill/>
                </a:ln>
                <a:solidFill>
                  <a:srgbClr val="FF0000"/>
                </a:solidFill>
                <a:effectLst/>
                <a:uLnTx/>
                <a:uFill>
                  <a:solidFill>
                    <a:prstClr val="black"/>
                  </a:solidFill>
                </a:uFill>
                <a:latin typeface="Arial" panose="020B0604020202020204" pitchFamily="34" charset="0"/>
                <a:ea typeface="Aptos" panose="020B0004020202020204" pitchFamily="34" charset="0"/>
                <a:cs typeface="Arial" panose="020B0604020202020204" pitchFamily="34" charset="0"/>
              </a:rPr>
              <a:t>scattered</a:t>
            </a:r>
            <a:r>
              <a:rPr kumimoji="0" lang="en-US" sz="1800" b="1"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a:t>
            </a: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throughout the regions of Judea and Samaria</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except the apostles.</a:t>
            </a:r>
          </a:p>
        </p:txBody>
      </p:sp>
      <p:sp>
        <p:nvSpPr>
          <p:cNvPr id="38" name="Title 1">
            <a:extLst>
              <a:ext uri="{FF2B5EF4-FFF2-40B4-BE49-F238E27FC236}">
                <a16:creationId xmlns:a16="http://schemas.microsoft.com/office/drawing/2014/main" id="{EE8A8F5F-CBD7-C982-DD74-6D78BB99DE3D}"/>
              </a:ext>
            </a:extLst>
          </p:cNvPr>
          <p:cNvSpPr>
            <a:spLocks noGrp="1"/>
          </p:cNvSpPr>
          <p:nvPr>
            <p:ph type="ctrTitle"/>
          </p:nvPr>
        </p:nvSpPr>
        <p:spPr>
          <a:xfrm>
            <a:off x="2045449" y="11246"/>
            <a:ext cx="5053437" cy="471873"/>
          </a:xfrm>
        </p:spPr>
        <p:txBody>
          <a:bodyPr anchor="ctr">
            <a:noAutofit/>
          </a:bodyPr>
          <a:lstStyle/>
          <a:p>
            <a:r>
              <a:rPr lang="en-US" sz="2400" dirty="0"/>
              <a:t>The Epistle of James – An Introduction</a:t>
            </a:r>
          </a:p>
        </p:txBody>
      </p:sp>
    </p:spTree>
    <p:extLst>
      <p:ext uri="{BB962C8B-B14F-4D97-AF65-F5344CB8AC3E}">
        <p14:creationId xmlns:p14="http://schemas.microsoft.com/office/powerpoint/2010/main" val="826963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wipe(up)">
                                      <p:cBhvr>
                                        <p:cTn id="12" dur="500"/>
                                        <p:tgtEl>
                                          <p:spTgt spid="3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wipe(up)">
                                      <p:cBhvr>
                                        <p:cTn id="17" dur="500"/>
                                        <p:tgtEl>
                                          <p:spTgt spid="3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nodeType="clickEffect">
                                  <p:stCondLst>
                                    <p:cond delay="0"/>
                                  </p:stCondLst>
                                  <p:childTnLst>
                                    <p:animEffect transition="out" filter="barn(inVertical)">
                                      <p:cBhvr>
                                        <p:cTn id="21" dur="500"/>
                                        <p:tgtEl>
                                          <p:spTgt spid="2"/>
                                        </p:tgtEl>
                                      </p:cBhvr>
                                    </p:animEffect>
                                    <p:set>
                                      <p:cBhvr>
                                        <p:cTn id="22" dur="1" fill="hold">
                                          <p:stCondLst>
                                            <p:cond delay="499"/>
                                          </p:stCondLst>
                                        </p:cTn>
                                        <p:tgtEl>
                                          <p:spTgt spid="2"/>
                                        </p:tgtEl>
                                        <p:attrNameLst>
                                          <p:attrName>style.visibility</p:attrName>
                                        </p:attrNameLst>
                                      </p:cBhvr>
                                      <p:to>
                                        <p:strVal val="hidden"/>
                                      </p:to>
                                    </p:set>
                                  </p:childTnLst>
                                </p:cTn>
                              </p:par>
                              <p:par>
                                <p:cTn id="23" presetID="16" presetClass="exit" presetSubtype="21" fill="hold" grpId="1" nodeType="withEffect">
                                  <p:stCondLst>
                                    <p:cond delay="0"/>
                                  </p:stCondLst>
                                  <p:childTnLst>
                                    <p:animEffect transition="out" filter="barn(inVertical)">
                                      <p:cBhvr>
                                        <p:cTn id="24" dur="500"/>
                                        <p:tgtEl>
                                          <p:spTgt spid="34"/>
                                        </p:tgtEl>
                                      </p:cBhvr>
                                    </p:animEffect>
                                    <p:set>
                                      <p:cBhvr>
                                        <p:cTn id="25" dur="1" fill="hold">
                                          <p:stCondLst>
                                            <p:cond delay="499"/>
                                          </p:stCondLst>
                                        </p:cTn>
                                        <p:tgtEl>
                                          <p:spTgt spid="34"/>
                                        </p:tgtEl>
                                        <p:attrNameLst>
                                          <p:attrName>style.visibility</p:attrName>
                                        </p:attrNameLst>
                                      </p:cBhvr>
                                      <p:to>
                                        <p:strVal val="hidden"/>
                                      </p:to>
                                    </p:set>
                                  </p:childTnLst>
                                </p:cTn>
                              </p:par>
                              <p:par>
                                <p:cTn id="26" presetID="16" presetClass="exit" presetSubtype="21" fill="hold" grpId="1" nodeType="withEffect">
                                  <p:stCondLst>
                                    <p:cond delay="0"/>
                                  </p:stCondLst>
                                  <p:childTnLst>
                                    <p:animEffect transition="out" filter="barn(inVertical)">
                                      <p:cBhvr>
                                        <p:cTn id="27" dur="500"/>
                                        <p:tgtEl>
                                          <p:spTgt spid="35"/>
                                        </p:tgtEl>
                                      </p:cBhvr>
                                    </p:animEffect>
                                    <p:set>
                                      <p:cBhvr>
                                        <p:cTn id="28" dur="1" fill="hold">
                                          <p:stCondLst>
                                            <p:cond delay="499"/>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4" grpId="1"/>
      <p:bldP spid="35" grpId="0"/>
      <p:bldP spid="35" grpId="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6659</TotalTime>
  <Words>2876</Words>
  <Application>Microsoft Office PowerPoint</Application>
  <PresentationFormat>On-screen Show (4:3)</PresentationFormat>
  <Paragraphs>123</Paragraphs>
  <Slides>15</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15</vt:i4>
      </vt:variant>
    </vt:vector>
  </HeadingPairs>
  <TitlesOfParts>
    <vt:vector size="23" baseType="lpstr">
      <vt:lpstr>Aptos</vt:lpstr>
      <vt:lpstr>Aptos Display</vt:lpstr>
      <vt:lpstr>Arial</vt:lpstr>
      <vt:lpstr>Calibri</vt:lpstr>
      <vt:lpstr>Century Gothic</vt:lpstr>
      <vt:lpstr>Wingdings 3</vt:lpstr>
      <vt:lpstr>2_Ion Boardroom</vt:lpstr>
      <vt:lpstr>1_Office Theme</vt:lpstr>
      <vt:lpstr>PowerPoint Presentation</vt:lpstr>
      <vt:lpstr>The Epistle of James</vt:lpstr>
      <vt:lpstr>The Epistle of James – An Introduction</vt:lpstr>
      <vt:lpstr>The Epistle of James – An Introduction</vt:lpstr>
      <vt:lpstr>The Epistle of James – An Introduction</vt:lpstr>
      <vt:lpstr>The Epistle of James – An Introduction</vt:lpstr>
      <vt:lpstr>The Epistle of James – An Introduction</vt:lpstr>
      <vt:lpstr>The Epistle of James – An Introduction</vt:lpstr>
      <vt:lpstr>The Epistle of James – An Introduction</vt:lpstr>
      <vt:lpstr>The Epistle of James – An Introduction</vt:lpstr>
      <vt:lpstr>The Epistle of James – An Introduction</vt:lpstr>
      <vt:lpstr>The Epistle of James – An Introduction</vt:lpstr>
      <vt:lpstr>The Epistle of James – An Introduction</vt:lpstr>
      <vt:lpstr>The Epistle of James – An Introduction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278</cp:revision>
  <dcterms:created xsi:type="dcterms:W3CDTF">2008-03-16T18:22:36Z</dcterms:created>
  <dcterms:modified xsi:type="dcterms:W3CDTF">2024-04-14T19:31:15Z</dcterms:modified>
</cp:coreProperties>
</file>