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47" r:id="rId2"/>
    <p:sldMasterId id="2147483759" r:id="rId3"/>
  </p:sldMasterIdLst>
  <p:notesMasterIdLst>
    <p:notesMasterId r:id="rId25"/>
  </p:notesMasterIdLst>
  <p:sldIdLst>
    <p:sldId id="258" r:id="rId4"/>
    <p:sldId id="261" r:id="rId5"/>
    <p:sldId id="262" r:id="rId6"/>
    <p:sldId id="263" r:id="rId7"/>
    <p:sldId id="257" r:id="rId8"/>
    <p:sldId id="766" r:id="rId9"/>
    <p:sldId id="264" r:id="rId10"/>
    <p:sldId id="265" r:id="rId11"/>
    <p:sldId id="266" r:id="rId12"/>
    <p:sldId id="767" r:id="rId13"/>
    <p:sldId id="768" r:id="rId14"/>
    <p:sldId id="769" r:id="rId15"/>
    <p:sldId id="770" r:id="rId16"/>
    <p:sldId id="771" r:id="rId17"/>
    <p:sldId id="772" r:id="rId18"/>
    <p:sldId id="773" r:id="rId19"/>
    <p:sldId id="774" r:id="rId20"/>
    <p:sldId id="775" r:id="rId21"/>
    <p:sldId id="776" r:id="rId22"/>
    <p:sldId id="777" r:id="rId23"/>
    <p:sldId id="2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88C3E-5ED8-41D7-9674-4AD0B1AFF792}" v="4" dt="2024-02-11T01:48:23.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78" d="100"/>
          <a:sy n="78" d="100"/>
        </p:scale>
        <p:origin x="437" y="5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p:scale>
        <a:sx n="134" d="100"/>
        <a:sy n="134"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2/11/2024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71491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25210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584074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00284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93583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63666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280872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EC396E-4D85-43D6-AD4F-FCA05CECCB56}"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2765154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EC396E-4D85-43D6-AD4F-FCA05CECCB56}"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409586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C396E-4D85-43D6-AD4F-FCA05CECCB56}"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21672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32890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3FE-46E5-4EC3-8B09-87BB8EC91198}"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776980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1096067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0214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546286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5B9F996C-CAD0-4B54-94D4-C1C2A2C5E05D}" type="slidenum">
              <a:rPr lang="en-US" smtClean="0"/>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0606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1782252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177721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1510916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EC396E-4D85-43D6-AD4F-FCA05CECCB56}"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882778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EC396E-4D85-43D6-AD4F-FCA05CECCB56}"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697907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C396E-4D85-43D6-AD4F-FCA05CECCB56}"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143422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373FE-46E5-4EC3-8B09-87BB8EC91198}"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808693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2119858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1367123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4019356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24128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2426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C396E-4D85-43D6-AD4F-FCA05CECCB56}"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245367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EC396E-4D85-43D6-AD4F-FCA05CECCB56}"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295899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EC396E-4D85-43D6-AD4F-FCA05CECCB56}"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1840950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2149573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C396E-4D85-43D6-AD4F-FCA05CECCB56}" type="datetimeFigureOut">
              <a:rPr lang="en-US" smtClean="0"/>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F996C-CAD0-4B54-94D4-C1C2A2C5E05D}" type="slidenum">
              <a:rPr lang="en-US" smtClean="0"/>
              <a:t>‹#›</a:t>
            </a:fld>
            <a:endParaRPr lang="en-US"/>
          </a:p>
        </p:txBody>
      </p:sp>
    </p:spTree>
    <p:extLst>
      <p:ext uri="{BB962C8B-B14F-4D97-AF65-F5344CB8AC3E}">
        <p14:creationId xmlns:p14="http://schemas.microsoft.com/office/powerpoint/2010/main" val="384554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373FE-46E5-4EC3-8B09-87BB8EC91198}"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84588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373FE-46E5-4EC3-8B09-87BB8EC91198}" type="datetimeFigureOut">
              <a:rPr lang="en-US" smtClean="0"/>
              <a:t>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82409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373FE-46E5-4EC3-8B09-87BB8EC91198}" type="datetimeFigureOut">
              <a:rPr lang="en-US" smtClean="0"/>
              <a:t>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425640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373FE-46E5-4EC3-8B09-87BB8EC91198}" type="datetimeFigureOut">
              <a:rPr lang="en-US" smtClean="0"/>
              <a:t>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93549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373FE-46E5-4EC3-8B09-87BB8EC91198}"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301678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373FE-46E5-4EC3-8B09-87BB8EC91198}" type="datetimeFigureOut">
              <a:rPr lang="en-US" smtClean="0"/>
              <a:t>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781A-A49D-456A-A786-A4020587AF63}" type="slidenum">
              <a:rPr lang="en-US" smtClean="0"/>
              <a:t>‹#›</a:t>
            </a:fld>
            <a:endParaRPr lang="en-US"/>
          </a:p>
        </p:txBody>
      </p:sp>
    </p:spTree>
    <p:extLst>
      <p:ext uri="{BB962C8B-B14F-4D97-AF65-F5344CB8AC3E}">
        <p14:creationId xmlns:p14="http://schemas.microsoft.com/office/powerpoint/2010/main" val="146673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373FE-46E5-4EC3-8B09-87BB8EC91198}" type="datetimeFigureOut">
              <a:rPr lang="en-US" smtClean="0"/>
              <a:t>2/11/2024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E781A-A49D-456A-A786-A4020587AF63}" type="slidenum">
              <a:rPr lang="en-US" smtClean="0"/>
              <a:t>‹#›</a:t>
            </a:fld>
            <a:endParaRPr lang="en-US"/>
          </a:p>
        </p:txBody>
      </p:sp>
    </p:spTree>
    <p:extLst>
      <p:ext uri="{BB962C8B-B14F-4D97-AF65-F5344CB8AC3E}">
        <p14:creationId xmlns:p14="http://schemas.microsoft.com/office/powerpoint/2010/main" val="16975979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C396E-4D85-43D6-AD4F-FCA05CECCB56}" type="datetimeFigureOut">
              <a:rPr lang="en-US" smtClean="0"/>
              <a:t>2/11/2024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F996C-CAD0-4B54-94D4-C1C2A2C5E05D}" type="slidenum">
              <a:rPr lang="en-US" smtClean="0"/>
              <a:t>‹#›</a:t>
            </a:fld>
            <a:endParaRPr lang="en-US"/>
          </a:p>
        </p:txBody>
      </p:sp>
    </p:spTree>
    <p:extLst>
      <p:ext uri="{BB962C8B-B14F-4D97-AF65-F5344CB8AC3E}">
        <p14:creationId xmlns:p14="http://schemas.microsoft.com/office/powerpoint/2010/main" val="414924367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17EC396E-4D85-43D6-AD4F-FCA05CECCB56}" type="datetimeFigureOut">
              <a:rPr lang="en-US" smtClean="0"/>
              <a:t>2/11/2024</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5B9F996C-CAD0-4B54-94D4-C1C2A2C5E05D}" type="slidenum">
              <a:rPr lang="en-US" smtClean="0"/>
              <a:t>‹#›</a:t>
            </a:fld>
            <a:endParaRPr lang="en-US"/>
          </a:p>
        </p:txBody>
      </p:sp>
    </p:spTree>
    <p:extLst>
      <p:ext uri="{BB962C8B-B14F-4D97-AF65-F5344CB8AC3E}">
        <p14:creationId xmlns:p14="http://schemas.microsoft.com/office/powerpoint/2010/main" val="313297902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22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75E6-2E69-7851-1998-FB614B52B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479A3-1DE1-9135-2F74-AD23FA77B858}"/>
              </a:ext>
            </a:extLst>
          </p:cNvPr>
          <p:cNvSpPr>
            <a:spLocks noGrp="1"/>
          </p:cNvSpPr>
          <p:nvPr>
            <p:ph type="title"/>
          </p:nvPr>
        </p:nvSpPr>
        <p:spPr/>
        <p:txBody>
          <a:bodyPr/>
          <a:lstStyle/>
          <a:p>
            <a:pPr algn="ctr"/>
            <a:r>
              <a:rPr lang="en-US" b="1" dirty="0">
                <a:latin typeface="+mn-lt"/>
              </a:rPr>
              <a:t>King David</a:t>
            </a:r>
            <a:br>
              <a:rPr lang="en-US" b="1" dirty="0"/>
            </a:br>
            <a:r>
              <a:rPr lang="en-US" sz="3600" b="1" dirty="0"/>
              <a:t>The man after God’s own heart.</a:t>
            </a:r>
            <a:endParaRPr lang="en-US" b="1" dirty="0"/>
          </a:p>
        </p:txBody>
      </p:sp>
      <p:sp>
        <p:nvSpPr>
          <p:cNvPr id="3" name="Content Placeholder 2">
            <a:extLst>
              <a:ext uri="{FF2B5EF4-FFF2-40B4-BE49-F238E27FC236}">
                <a16:creationId xmlns:a16="http://schemas.microsoft.com/office/drawing/2014/main" id="{9F8DBDD1-390F-FC56-1E00-1AB8B261A1F5}"/>
              </a:ext>
            </a:extLst>
          </p:cNvPr>
          <p:cNvSpPr>
            <a:spLocks noGrp="1"/>
          </p:cNvSpPr>
          <p:nvPr>
            <p:ph idx="1"/>
          </p:nvPr>
        </p:nvSpPr>
        <p:spPr/>
        <p:txBody>
          <a:bodyPr>
            <a:normAutofit/>
          </a:bodyPr>
          <a:lstStyle/>
          <a:p>
            <a:pPr marL="0" indent="0">
              <a:buNone/>
            </a:pPr>
            <a:endParaRPr lang="en-US" dirty="0"/>
          </a:p>
          <a:p>
            <a:pPr marL="0" indent="0">
              <a:buNone/>
            </a:pPr>
            <a:r>
              <a:rPr lang="en-US" dirty="0"/>
              <a:t>“I am weary with my groaning; all night I make my bed swim; I drench my couch with my tears” </a:t>
            </a:r>
            <a:br>
              <a:rPr lang="en-US" dirty="0"/>
            </a:br>
            <a:r>
              <a:rPr lang="en-US" dirty="0"/>
              <a:t>(Ps. 6:6). </a:t>
            </a:r>
          </a:p>
          <a:p>
            <a:pPr marL="0" indent="0">
              <a:buNone/>
            </a:pPr>
            <a:endParaRPr lang="en-US" dirty="0"/>
          </a:p>
          <a:p>
            <a:pPr marL="0" indent="0">
              <a:buNone/>
            </a:pPr>
            <a:r>
              <a:rPr lang="en-US" dirty="0"/>
              <a:t>“For innumerable evils have surrounded me; my iniquities have overtaken me, so that I am not able to look up; they are more than the hairs of my head; therefore my heart fails me” (Ps. 40:12). </a:t>
            </a:r>
          </a:p>
        </p:txBody>
      </p:sp>
    </p:spTree>
    <p:extLst>
      <p:ext uri="{BB962C8B-B14F-4D97-AF65-F5344CB8AC3E}">
        <p14:creationId xmlns:p14="http://schemas.microsoft.com/office/powerpoint/2010/main" val="198816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AED0-0930-E028-2108-BBADF4FAD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56424-0BBE-5998-F816-878A43EF9271}"/>
              </a:ext>
            </a:extLst>
          </p:cNvPr>
          <p:cNvSpPr>
            <a:spLocks noGrp="1"/>
          </p:cNvSpPr>
          <p:nvPr>
            <p:ph type="title"/>
          </p:nvPr>
        </p:nvSpPr>
        <p:spPr/>
        <p:txBody>
          <a:bodyPr/>
          <a:lstStyle/>
          <a:p>
            <a:pPr algn="ctr"/>
            <a:r>
              <a:rPr lang="en-US" b="1" dirty="0">
                <a:latin typeface="+mn-lt"/>
              </a:rPr>
              <a:t>King David</a:t>
            </a:r>
            <a:br>
              <a:rPr lang="en-US" b="1" dirty="0"/>
            </a:br>
            <a:r>
              <a:rPr lang="en-US" sz="3600" b="1" dirty="0"/>
              <a:t>The man after God’s own heart.</a:t>
            </a:r>
            <a:endParaRPr lang="en-US" b="1" dirty="0"/>
          </a:p>
        </p:txBody>
      </p:sp>
      <p:sp>
        <p:nvSpPr>
          <p:cNvPr id="3" name="Content Placeholder 2">
            <a:extLst>
              <a:ext uri="{FF2B5EF4-FFF2-40B4-BE49-F238E27FC236}">
                <a16:creationId xmlns:a16="http://schemas.microsoft.com/office/drawing/2014/main" id="{8E230B60-7C36-2261-6870-02E0CD339E3B}"/>
              </a:ext>
            </a:extLst>
          </p:cNvPr>
          <p:cNvSpPr>
            <a:spLocks noGrp="1"/>
          </p:cNvSpPr>
          <p:nvPr>
            <p:ph idx="1"/>
          </p:nvPr>
        </p:nvSpPr>
        <p:spPr>
          <a:xfrm>
            <a:off x="628650" y="2248677"/>
            <a:ext cx="7886700" cy="3928285"/>
          </a:xfrm>
        </p:spPr>
        <p:txBody>
          <a:bodyPr>
            <a:normAutofit/>
          </a:bodyPr>
          <a:lstStyle/>
          <a:p>
            <a:pPr marL="514350" indent="-514350">
              <a:buSzPct val="83000"/>
              <a:buFont typeface="+mj-lt"/>
              <a:buAutoNum type="arabicPeriod" startAt="6"/>
            </a:pPr>
            <a:r>
              <a:rPr lang="en-US" dirty="0"/>
              <a:t>I am troubled, I am bowed down greatly; I go mourning all the day long. </a:t>
            </a:r>
          </a:p>
          <a:p>
            <a:pPr marL="514350" indent="-514350">
              <a:buSzPct val="83000"/>
              <a:buFont typeface="+mj-lt"/>
              <a:buAutoNum type="arabicPeriod" startAt="6"/>
            </a:pPr>
            <a:r>
              <a:rPr lang="en-US" dirty="0"/>
              <a:t>For my loins are full of inflammation, and there is no soundness in my flesh. </a:t>
            </a:r>
          </a:p>
          <a:p>
            <a:pPr marL="514350" indent="-514350">
              <a:buSzPct val="83000"/>
              <a:buFont typeface="+mj-lt"/>
              <a:buAutoNum type="arabicPeriod" startAt="6"/>
            </a:pPr>
            <a:r>
              <a:rPr lang="en-US" dirty="0"/>
              <a:t>I am feeble and severely broken; I groan because of the turmoil of my heart. </a:t>
            </a:r>
          </a:p>
          <a:p>
            <a:pPr marL="0" indent="0" algn="r">
              <a:buNone/>
            </a:pPr>
            <a:r>
              <a:rPr lang="en-US" dirty="0"/>
              <a:t>Psalm 38:6-8</a:t>
            </a:r>
          </a:p>
        </p:txBody>
      </p:sp>
    </p:spTree>
    <p:extLst>
      <p:ext uri="{BB962C8B-B14F-4D97-AF65-F5344CB8AC3E}">
        <p14:creationId xmlns:p14="http://schemas.microsoft.com/office/powerpoint/2010/main" val="109641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02CC-DD6A-6A5B-D0C4-8AAA5F91E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4633F-7AE8-F3C5-C058-A2646DD6C74C}"/>
              </a:ext>
            </a:extLst>
          </p:cNvPr>
          <p:cNvSpPr>
            <a:spLocks noGrp="1"/>
          </p:cNvSpPr>
          <p:nvPr>
            <p:ph type="title"/>
          </p:nvPr>
        </p:nvSpPr>
        <p:spPr/>
        <p:txBody>
          <a:bodyPr/>
          <a:lstStyle/>
          <a:p>
            <a:pPr algn="ctr"/>
            <a:r>
              <a:rPr lang="en-US" b="1" dirty="0">
                <a:latin typeface="+mn-lt"/>
              </a:rPr>
              <a:t>King David</a:t>
            </a:r>
            <a:br>
              <a:rPr lang="en-US" b="1" dirty="0"/>
            </a:br>
            <a:r>
              <a:rPr lang="en-US" sz="3600" b="1" dirty="0"/>
              <a:t>The man after God’s own heart.</a:t>
            </a:r>
            <a:endParaRPr lang="en-US" b="1" dirty="0"/>
          </a:p>
        </p:txBody>
      </p:sp>
      <p:sp>
        <p:nvSpPr>
          <p:cNvPr id="3" name="Content Placeholder 2">
            <a:extLst>
              <a:ext uri="{FF2B5EF4-FFF2-40B4-BE49-F238E27FC236}">
                <a16:creationId xmlns:a16="http://schemas.microsoft.com/office/drawing/2014/main" id="{4AA54824-DAA6-9DAE-CCE8-9D12580C56D5}"/>
              </a:ext>
            </a:extLst>
          </p:cNvPr>
          <p:cNvSpPr>
            <a:spLocks noGrp="1"/>
          </p:cNvSpPr>
          <p:nvPr>
            <p:ph idx="1"/>
          </p:nvPr>
        </p:nvSpPr>
        <p:spPr/>
        <p:txBody>
          <a:bodyPr>
            <a:normAutofit/>
          </a:bodyPr>
          <a:lstStyle/>
          <a:p>
            <a:pPr marL="0" indent="0">
              <a:buNone/>
            </a:pPr>
            <a:endParaRPr lang="en-US" dirty="0"/>
          </a:p>
          <a:p>
            <a:pPr marL="0" indent="0">
              <a:buNone/>
            </a:pPr>
            <a:r>
              <a:rPr lang="en-US" sz="3200" dirty="0"/>
              <a:t>“Answer me speedily, O Lord; my spirit fails! Do not hide Your face from me, lest I be like those who go down into the pit” </a:t>
            </a:r>
            <a:r>
              <a:rPr lang="en-US" dirty="0"/>
              <a:t>(Ps. 143:7). </a:t>
            </a:r>
          </a:p>
        </p:txBody>
      </p:sp>
    </p:spTree>
    <p:extLst>
      <p:ext uri="{BB962C8B-B14F-4D97-AF65-F5344CB8AC3E}">
        <p14:creationId xmlns:p14="http://schemas.microsoft.com/office/powerpoint/2010/main" val="217398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98AB-591B-0BD4-285D-9AE53F4A4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622E8-ABBC-3D24-8E63-FA61BD55FE94}"/>
              </a:ext>
            </a:extLst>
          </p:cNvPr>
          <p:cNvSpPr>
            <a:spLocks noGrp="1"/>
          </p:cNvSpPr>
          <p:nvPr>
            <p:ph type="title"/>
          </p:nvPr>
        </p:nvSpPr>
        <p:spPr/>
        <p:txBody>
          <a:bodyPr>
            <a:normAutofit/>
          </a:bodyPr>
          <a:lstStyle/>
          <a:p>
            <a:pPr algn="ctr"/>
            <a:r>
              <a:rPr lang="en-US" b="1" dirty="0">
                <a:latin typeface="+mn-lt"/>
              </a:rPr>
              <a:t>Job</a:t>
            </a:r>
            <a:br>
              <a:rPr lang="en-US" b="1" dirty="0"/>
            </a:br>
            <a:r>
              <a:rPr lang="en-US" sz="3600" b="1" dirty="0"/>
              <a:t>The blameless and upright man.</a:t>
            </a:r>
            <a:endParaRPr lang="en-US" b="1" dirty="0"/>
          </a:p>
        </p:txBody>
      </p:sp>
      <p:sp>
        <p:nvSpPr>
          <p:cNvPr id="3" name="Content Placeholder 2">
            <a:extLst>
              <a:ext uri="{FF2B5EF4-FFF2-40B4-BE49-F238E27FC236}">
                <a16:creationId xmlns:a16="http://schemas.microsoft.com/office/drawing/2014/main" id="{1CE7275E-3DCC-9D23-8C53-03629E096032}"/>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336591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044B-459E-01DF-9188-DA7F6497A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E9AE3-9EEE-ADCA-8AB7-02591430510B}"/>
              </a:ext>
            </a:extLst>
          </p:cNvPr>
          <p:cNvSpPr>
            <a:spLocks noGrp="1"/>
          </p:cNvSpPr>
          <p:nvPr>
            <p:ph type="title"/>
          </p:nvPr>
        </p:nvSpPr>
        <p:spPr/>
        <p:txBody>
          <a:bodyPr>
            <a:normAutofit/>
          </a:bodyPr>
          <a:lstStyle/>
          <a:p>
            <a:pPr algn="ctr"/>
            <a:r>
              <a:rPr lang="en-US" b="1" dirty="0">
                <a:latin typeface="+mn-lt"/>
              </a:rPr>
              <a:t>Job</a:t>
            </a:r>
            <a:br>
              <a:rPr lang="en-US" b="1" dirty="0"/>
            </a:br>
            <a:r>
              <a:rPr lang="en-US" sz="3600" b="1" dirty="0"/>
              <a:t>The blameless and upright man.</a:t>
            </a:r>
            <a:endParaRPr lang="en-US" b="1" dirty="0"/>
          </a:p>
        </p:txBody>
      </p:sp>
      <p:sp>
        <p:nvSpPr>
          <p:cNvPr id="3" name="Content Placeholder 2">
            <a:extLst>
              <a:ext uri="{FF2B5EF4-FFF2-40B4-BE49-F238E27FC236}">
                <a16:creationId xmlns:a16="http://schemas.microsoft.com/office/drawing/2014/main" id="{30BDF926-60FA-0F6F-2E9B-A3C899D6DA19}"/>
              </a:ext>
            </a:extLst>
          </p:cNvPr>
          <p:cNvSpPr>
            <a:spLocks noGrp="1"/>
          </p:cNvSpPr>
          <p:nvPr>
            <p:ph idx="1"/>
          </p:nvPr>
        </p:nvSpPr>
        <p:spPr>
          <a:xfrm>
            <a:off x="628650" y="2239347"/>
            <a:ext cx="7886700" cy="3937615"/>
          </a:xfrm>
        </p:spPr>
        <p:txBody>
          <a:bodyPr>
            <a:normAutofit/>
          </a:bodyPr>
          <a:lstStyle/>
          <a:p>
            <a:pPr marL="514350" indent="-514350">
              <a:buSzPct val="83000"/>
              <a:buFont typeface="+mj-lt"/>
              <a:buAutoNum type="arabicPeriod" startAt="11"/>
            </a:pPr>
            <a:r>
              <a:rPr lang="en-US" dirty="0"/>
              <a:t>Why did I not die at birth? Why did I not perish when I came from the womb? </a:t>
            </a:r>
          </a:p>
          <a:p>
            <a:pPr marL="514350" indent="-514350">
              <a:buSzPct val="83000"/>
              <a:buFont typeface="+mj-lt"/>
              <a:buAutoNum type="arabicPeriod" startAt="11"/>
            </a:pPr>
            <a:r>
              <a:rPr lang="en-US" dirty="0"/>
              <a:t>Why did the knees receive me? Or why the breasts, that I should nurse? </a:t>
            </a:r>
          </a:p>
          <a:p>
            <a:pPr marL="514350" indent="-514350">
              <a:buSzPct val="83000"/>
              <a:buFont typeface="+mj-lt"/>
              <a:buAutoNum type="arabicPeriod" startAt="11"/>
            </a:pPr>
            <a:r>
              <a:rPr lang="en-US" dirty="0"/>
              <a:t>For now I would have lain still and been quiet, </a:t>
            </a:r>
            <a:br>
              <a:rPr lang="en-US" dirty="0"/>
            </a:br>
            <a:r>
              <a:rPr lang="en-US" dirty="0"/>
              <a:t>I would have been asleep; then I would have been at rest </a:t>
            </a:r>
          </a:p>
          <a:p>
            <a:pPr marL="0" indent="0" algn="r">
              <a:buNone/>
            </a:pPr>
            <a:r>
              <a:rPr lang="en-US" dirty="0"/>
              <a:t>Job 3:11-13</a:t>
            </a:r>
          </a:p>
        </p:txBody>
      </p:sp>
    </p:spTree>
    <p:extLst>
      <p:ext uri="{BB962C8B-B14F-4D97-AF65-F5344CB8AC3E}">
        <p14:creationId xmlns:p14="http://schemas.microsoft.com/office/powerpoint/2010/main" val="182795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9BC6-0AF5-8844-EB56-8444C2499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F20B7-3031-667D-BAC0-E86A8EE8C2F2}"/>
              </a:ext>
            </a:extLst>
          </p:cNvPr>
          <p:cNvSpPr>
            <a:spLocks noGrp="1"/>
          </p:cNvSpPr>
          <p:nvPr>
            <p:ph type="title"/>
          </p:nvPr>
        </p:nvSpPr>
        <p:spPr/>
        <p:txBody>
          <a:bodyPr>
            <a:normAutofit/>
          </a:bodyPr>
          <a:lstStyle/>
          <a:p>
            <a:pPr algn="ctr"/>
            <a:r>
              <a:rPr lang="en-US" b="1" dirty="0">
                <a:latin typeface="+mn-lt"/>
              </a:rPr>
              <a:t>Job</a:t>
            </a:r>
            <a:br>
              <a:rPr lang="en-US" b="1" dirty="0"/>
            </a:br>
            <a:r>
              <a:rPr lang="en-US" sz="3600" b="1" dirty="0"/>
              <a:t>The blameless and upright man.</a:t>
            </a:r>
            <a:endParaRPr lang="en-US" b="1" dirty="0"/>
          </a:p>
        </p:txBody>
      </p:sp>
      <p:sp>
        <p:nvSpPr>
          <p:cNvPr id="3" name="Content Placeholder 2">
            <a:extLst>
              <a:ext uri="{FF2B5EF4-FFF2-40B4-BE49-F238E27FC236}">
                <a16:creationId xmlns:a16="http://schemas.microsoft.com/office/drawing/2014/main" id="{4345BBD0-BD13-7708-3E3D-1C02F6C05067}"/>
              </a:ext>
            </a:extLst>
          </p:cNvPr>
          <p:cNvSpPr>
            <a:spLocks noGrp="1"/>
          </p:cNvSpPr>
          <p:nvPr>
            <p:ph idx="1"/>
          </p:nvPr>
        </p:nvSpPr>
        <p:spPr>
          <a:xfrm>
            <a:off x="628650" y="2407298"/>
            <a:ext cx="7886700" cy="3769664"/>
          </a:xfrm>
        </p:spPr>
        <p:txBody>
          <a:bodyPr>
            <a:normAutofit/>
          </a:bodyPr>
          <a:lstStyle/>
          <a:p>
            <a:pPr marL="514350" indent="-514350">
              <a:buSzPct val="83000"/>
              <a:buFont typeface="+mj-lt"/>
              <a:buAutoNum type="arabicPeriod"/>
            </a:pPr>
            <a:r>
              <a:rPr lang="en-US" dirty="0"/>
              <a:t>Man who is born of woman is of few days and </a:t>
            </a:r>
            <a:br>
              <a:rPr lang="en-US" dirty="0"/>
            </a:br>
            <a:r>
              <a:rPr lang="en-US" dirty="0"/>
              <a:t>full of trouble. </a:t>
            </a:r>
          </a:p>
          <a:p>
            <a:pPr marL="514350" indent="-514350">
              <a:buSzPct val="83000"/>
              <a:buFont typeface="+mj-lt"/>
              <a:buAutoNum type="arabicPeriod"/>
            </a:pPr>
            <a:r>
              <a:rPr lang="en-US" dirty="0"/>
              <a:t>He comes forth like a flower and fades away; </a:t>
            </a:r>
            <a:br>
              <a:rPr lang="en-US" dirty="0"/>
            </a:br>
            <a:r>
              <a:rPr lang="en-US" dirty="0"/>
              <a:t>he flees like a shadow and does not continue. </a:t>
            </a:r>
          </a:p>
          <a:p>
            <a:pPr marL="0" indent="0" algn="r">
              <a:buNone/>
            </a:pPr>
            <a:endParaRPr lang="en-US" sz="800" dirty="0"/>
          </a:p>
          <a:p>
            <a:pPr marL="0" indent="0" algn="r">
              <a:buNone/>
            </a:pPr>
            <a:r>
              <a:rPr lang="en-US" dirty="0"/>
              <a:t>Job 14:1-2</a:t>
            </a:r>
          </a:p>
        </p:txBody>
      </p:sp>
    </p:spTree>
    <p:extLst>
      <p:ext uri="{BB962C8B-B14F-4D97-AF65-F5344CB8AC3E}">
        <p14:creationId xmlns:p14="http://schemas.microsoft.com/office/powerpoint/2010/main" val="69923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4F14E-4690-36E8-C1ED-1C9A42427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7965E-05A1-6221-B55C-847DF5D95CD4}"/>
              </a:ext>
            </a:extLst>
          </p:cNvPr>
          <p:cNvSpPr>
            <a:spLocks noGrp="1"/>
          </p:cNvSpPr>
          <p:nvPr>
            <p:ph type="title"/>
          </p:nvPr>
        </p:nvSpPr>
        <p:spPr/>
        <p:txBody>
          <a:bodyPr>
            <a:normAutofit/>
          </a:bodyPr>
          <a:lstStyle/>
          <a:p>
            <a:pPr algn="ctr"/>
            <a:r>
              <a:rPr lang="en-US" b="1" dirty="0">
                <a:latin typeface="+mn-lt"/>
              </a:rPr>
              <a:t>Elijah</a:t>
            </a:r>
            <a:br>
              <a:rPr lang="en-US" b="1" dirty="0"/>
            </a:br>
            <a:r>
              <a:rPr lang="en-US" sz="3600" b="1" dirty="0"/>
              <a:t>God’s victorious prophet.</a:t>
            </a:r>
            <a:endParaRPr lang="en-US" b="1" dirty="0"/>
          </a:p>
        </p:txBody>
      </p:sp>
      <p:sp>
        <p:nvSpPr>
          <p:cNvPr id="3" name="Content Placeholder 2">
            <a:extLst>
              <a:ext uri="{FF2B5EF4-FFF2-40B4-BE49-F238E27FC236}">
                <a16:creationId xmlns:a16="http://schemas.microsoft.com/office/drawing/2014/main" id="{45A3D97F-3359-E131-BC32-351B754E4201}"/>
              </a:ext>
            </a:extLst>
          </p:cNvPr>
          <p:cNvSpPr>
            <a:spLocks noGrp="1"/>
          </p:cNvSpPr>
          <p:nvPr>
            <p:ph idx="1"/>
          </p:nvPr>
        </p:nvSpPr>
        <p:spPr/>
        <p:txBody>
          <a:bodyPr>
            <a:normAutofit/>
          </a:bodyPr>
          <a:lstStyle/>
          <a:p>
            <a:pPr marL="0" indent="0">
              <a:buNone/>
            </a:pPr>
            <a:r>
              <a:rPr lang="en-US" dirty="0"/>
              <a:t>1 Kings 19:4-10</a:t>
            </a:r>
          </a:p>
        </p:txBody>
      </p:sp>
    </p:spTree>
    <p:extLst>
      <p:ext uri="{BB962C8B-B14F-4D97-AF65-F5344CB8AC3E}">
        <p14:creationId xmlns:p14="http://schemas.microsoft.com/office/powerpoint/2010/main" val="104836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4F4E-CB27-BDEF-A9FF-60A741CC6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2B6C2-0679-4395-79D2-A41B428DAE32}"/>
              </a:ext>
            </a:extLst>
          </p:cNvPr>
          <p:cNvSpPr>
            <a:spLocks noGrp="1"/>
          </p:cNvSpPr>
          <p:nvPr>
            <p:ph type="title"/>
          </p:nvPr>
        </p:nvSpPr>
        <p:spPr/>
        <p:txBody>
          <a:bodyPr>
            <a:normAutofit/>
          </a:bodyPr>
          <a:lstStyle/>
          <a:p>
            <a:pPr algn="ctr"/>
            <a:r>
              <a:rPr lang="en-US" b="1" dirty="0">
                <a:latin typeface="+mn-lt"/>
              </a:rPr>
              <a:t>Jeremiah</a:t>
            </a:r>
            <a:br>
              <a:rPr lang="en-US" b="1" dirty="0"/>
            </a:br>
            <a:r>
              <a:rPr lang="en-US" sz="3600" b="1" dirty="0"/>
              <a:t>The weeping prophet.</a:t>
            </a:r>
            <a:endParaRPr lang="en-US" b="1" dirty="0"/>
          </a:p>
        </p:txBody>
      </p:sp>
      <p:sp>
        <p:nvSpPr>
          <p:cNvPr id="3" name="Content Placeholder 2">
            <a:extLst>
              <a:ext uri="{FF2B5EF4-FFF2-40B4-BE49-F238E27FC236}">
                <a16:creationId xmlns:a16="http://schemas.microsoft.com/office/drawing/2014/main" id="{47BE3E98-350D-CB92-4B59-519ABEB10FF3}"/>
              </a:ext>
            </a:extLst>
          </p:cNvPr>
          <p:cNvSpPr>
            <a:spLocks noGrp="1"/>
          </p:cNvSpPr>
          <p:nvPr>
            <p:ph idx="1"/>
          </p:nvPr>
        </p:nvSpPr>
        <p:spPr/>
        <p:txBody>
          <a:bodyPr>
            <a:normAutofit/>
          </a:bodyPr>
          <a:lstStyle/>
          <a:p>
            <a:pPr marL="0" indent="0">
              <a:buNone/>
            </a:pPr>
            <a:endParaRPr lang="en-US" dirty="0"/>
          </a:p>
          <a:p>
            <a:pPr marL="0" indent="0">
              <a:buNone/>
            </a:pPr>
            <a:r>
              <a:rPr lang="en-US" dirty="0"/>
              <a:t>Why is my pain perpetual and my wound incurable, which refuses to be healed? Will You surely be to me like an unreliable stream, as waters that fail? </a:t>
            </a:r>
          </a:p>
          <a:p>
            <a:pPr marL="0" indent="0">
              <a:buNone/>
            </a:pPr>
            <a:endParaRPr lang="en-US" sz="800" dirty="0"/>
          </a:p>
          <a:p>
            <a:pPr marL="0" indent="0" algn="r">
              <a:buNone/>
            </a:pPr>
            <a:r>
              <a:rPr lang="en-US" dirty="0"/>
              <a:t>Jeremiah 15:18</a:t>
            </a:r>
          </a:p>
        </p:txBody>
      </p:sp>
    </p:spTree>
    <p:extLst>
      <p:ext uri="{BB962C8B-B14F-4D97-AF65-F5344CB8AC3E}">
        <p14:creationId xmlns:p14="http://schemas.microsoft.com/office/powerpoint/2010/main" val="239833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D9B0-2DCC-2155-B70C-EE732CDC0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5FDA0-9961-450A-BCE1-3239AA3566FF}"/>
              </a:ext>
            </a:extLst>
          </p:cNvPr>
          <p:cNvSpPr>
            <a:spLocks noGrp="1"/>
          </p:cNvSpPr>
          <p:nvPr>
            <p:ph type="title"/>
          </p:nvPr>
        </p:nvSpPr>
        <p:spPr/>
        <p:txBody>
          <a:bodyPr>
            <a:normAutofit/>
          </a:bodyPr>
          <a:lstStyle/>
          <a:p>
            <a:pPr algn="ctr"/>
            <a:r>
              <a:rPr lang="en-US" b="1" dirty="0">
                <a:latin typeface="+mn-lt"/>
              </a:rPr>
              <a:t>Jeremiah</a:t>
            </a:r>
            <a:br>
              <a:rPr lang="en-US" b="1" dirty="0"/>
            </a:br>
            <a:r>
              <a:rPr lang="en-US" sz="3600" b="1" dirty="0"/>
              <a:t>The weeping prophet.</a:t>
            </a:r>
            <a:endParaRPr lang="en-US" b="1" dirty="0"/>
          </a:p>
        </p:txBody>
      </p:sp>
      <p:sp>
        <p:nvSpPr>
          <p:cNvPr id="3" name="Content Placeholder 2">
            <a:extLst>
              <a:ext uri="{FF2B5EF4-FFF2-40B4-BE49-F238E27FC236}">
                <a16:creationId xmlns:a16="http://schemas.microsoft.com/office/drawing/2014/main" id="{87395C28-3472-4BC8-0A36-B90413F12F8B}"/>
              </a:ext>
            </a:extLst>
          </p:cNvPr>
          <p:cNvSpPr>
            <a:spLocks noGrp="1"/>
          </p:cNvSpPr>
          <p:nvPr>
            <p:ph idx="1"/>
          </p:nvPr>
        </p:nvSpPr>
        <p:spPr>
          <a:xfrm>
            <a:off x="1508643" y="2002907"/>
            <a:ext cx="6126713" cy="4351338"/>
          </a:xfrm>
        </p:spPr>
        <p:txBody>
          <a:bodyPr>
            <a:normAutofit/>
          </a:bodyPr>
          <a:lstStyle/>
          <a:p>
            <a:pPr marL="0" indent="0">
              <a:buNone/>
            </a:pPr>
            <a:r>
              <a:rPr lang="en-US" dirty="0"/>
              <a:t>Cursed be the day in which I was born! Let the day not be blessed in which my mother bore me! </a:t>
            </a:r>
          </a:p>
          <a:p>
            <a:pPr marL="0" indent="0">
              <a:buNone/>
            </a:pPr>
            <a:endParaRPr lang="en-US" sz="800" dirty="0"/>
          </a:p>
          <a:p>
            <a:pPr marL="0" indent="0">
              <a:buNone/>
            </a:pPr>
            <a:r>
              <a:rPr lang="en-US" dirty="0"/>
              <a:t>Why did I come forth from the womb to see labor and sorrow, that my days should be consumed with shame? </a:t>
            </a:r>
          </a:p>
          <a:p>
            <a:pPr marL="0" indent="0">
              <a:buNone/>
            </a:pPr>
            <a:endParaRPr lang="en-US" sz="800" dirty="0"/>
          </a:p>
          <a:p>
            <a:pPr marL="0" indent="0" algn="r">
              <a:buNone/>
            </a:pPr>
            <a:r>
              <a:rPr lang="en-US" dirty="0"/>
              <a:t>Jeremiah 20:14, 18</a:t>
            </a:r>
          </a:p>
        </p:txBody>
      </p:sp>
    </p:spTree>
    <p:extLst>
      <p:ext uri="{BB962C8B-B14F-4D97-AF65-F5344CB8AC3E}">
        <p14:creationId xmlns:p14="http://schemas.microsoft.com/office/powerpoint/2010/main" val="370426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07658-681F-FDF7-F561-97CB4E075A42}"/>
            </a:ext>
          </a:extLst>
        </p:cNvPr>
        <p:cNvGrpSpPr/>
        <p:nvPr/>
      </p:nvGrpSpPr>
      <p:grpSpPr>
        <a:xfrm>
          <a:off x="0" y="0"/>
          <a:ext cx="0" cy="0"/>
          <a:chOff x="0" y="0"/>
          <a:chExt cx="0" cy="0"/>
        </a:xfrm>
      </p:grpSpPr>
      <p:pic>
        <p:nvPicPr>
          <p:cNvPr id="3074" name="Picture 2" descr="Where does the Sun rise from? | The Irish Sun">
            <a:extLst>
              <a:ext uri="{FF2B5EF4-FFF2-40B4-BE49-F238E27FC236}">
                <a16:creationId xmlns:a16="http://schemas.microsoft.com/office/drawing/2014/main" id="{24667B8C-5662-F257-93A0-6A408B910F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1" r="559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C6324F-52C8-FD69-F8C2-88873D44BDF4}"/>
              </a:ext>
            </a:extLst>
          </p:cNvPr>
          <p:cNvSpPr>
            <a:spLocks noGrp="1"/>
          </p:cNvSpPr>
          <p:nvPr>
            <p:ph type="title"/>
          </p:nvPr>
        </p:nvSpPr>
        <p:spPr>
          <a:xfrm>
            <a:off x="628650" y="365126"/>
            <a:ext cx="7886700" cy="838523"/>
          </a:xfrm>
        </p:spPr>
        <p:txBody>
          <a:bodyPr>
            <a:normAutofit/>
          </a:bodyPr>
          <a:lstStyle/>
          <a:p>
            <a:pPr algn="ctr"/>
            <a:r>
              <a:rPr lang="en-US" sz="4000" b="1" dirty="0">
                <a:latin typeface="Arial Narrow" panose="020B0606020202030204" pitchFamily="34" charset="0"/>
              </a:rPr>
              <a:t>Help for Christians with Depression</a:t>
            </a:r>
          </a:p>
        </p:txBody>
      </p:sp>
      <p:sp>
        <p:nvSpPr>
          <p:cNvPr id="3" name="Content Placeholder 2">
            <a:extLst>
              <a:ext uri="{FF2B5EF4-FFF2-40B4-BE49-F238E27FC236}">
                <a16:creationId xmlns:a16="http://schemas.microsoft.com/office/drawing/2014/main" id="{11440DF1-42CD-3037-C2D8-EB0322E19619}"/>
              </a:ext>
            </a:extLst>
          </p:cNvPr>
          <p:cNvSpPr>
            <a:spLocks noGrp="1"/>
          </p:cNvSpPr>
          <p:nvPr>
            <p:ph idx="1"/>
          </p:nvPr>
        </p:nvSpPr>
        <p:spPr>
          <a:xfrm>
            <a:off x="628650" y="1352935"/>
            <a:ext cx="7886700" cy="4609420"/>
          </a:xfrm>
        </p:spPr>
        <p:txBody>
          <a:bodyPr/>
          <a:lstStyle/>
          <a:p>
            <a:r>
              <a:rPr lang="en-US" dirty="0">
                <a:effectLst>
                  <a:outerShdw blurRad="38100" dist="38100" dir="2700000" algn="tl">
                    <a:srgbClr val="000000">
                      <a:alpha val="43137"/>
                    </a:srgbClr>
                  </a:outerShdw>
                </a:effectLst>
              </a:rPr>
              <a:t>Use God’s Built-In Mechanisms to Deal with Depression </a:t>
            </a:r>
            <a:r>
              <a:rPr lang="en-US" sz="2600" dirty="0">
                <a:effectLst>
                  <a:outerShdw blurRad="38100" dist="38100" dir="2700000" algn="tl">
                    <a:srgbClr val="000000">
                      <a:alpha val="43137"/>
                    </a:srgbClr>
                  </a:outerShdw>
                </a:effectLst>
              </a:rPr>
              <a:t>- Ps. 139:14</a:t>
            </a:r>
          </a:p>
          <a:p>
            <a:r>
              <a:rPr lang="en-US" dirty="0">
                <a:effectLst>
                  <a:outerShdw blurRad="38100" dist="38100" dir="2700000" algn="tl">
                    <a:srgbClr val="000000">
                      <a:alpha val="43137"/>
                    </a:srgbClr>
                  </a:outerShdw>
                </a:effectLst>
              </a:rPr>
              <a:t>Confession </a:t>
            </a:r>
            <a:r>
              <a:rPr lang="en-US" sz="2600" dirty="0">
                <a:effectLst>
                  <a:outerShdw blurRad="38100" dist="38100" dir="2700000" algn="tl">
                    <a:srgbClr val="000000">
                      <a:alpha val="43137"/>
                    </a:srgbClr>
                  </a:outerShdw>
                </a:effectLst>
              </a:rPr>
              <a:t>- Ps. 32:1-5</a:t>
            </a:r>
          </a:p>
          <a:p>
            <a:r>
              <a:rPr lang="en-US" dirty="0">
                <a:effectLst>
                  <a:outerShdw blurRad="38100" dist="38100" dir="2700000" algn="tl">
                    <a:srgbClr val="000000">
                      <a:alpha val="43137"/>
                    </a:srgbClr>
                  </a:outerShdw>
                </a:effectLst>
              </a:rPr>
              <a:t>Simplify Your Life </a:t>
            </a:r>
            <a:r>
              <a:rPr lang="en-US" sz="2600" dirty="0">
                <a:effectLst>
                  <a:outerShdw blurRad="38100" dist="38100" dir="2700000" algn="tl">
                    <a:srgbClr val="000000">
                      <a:alpha val="43137"/>
                    </a:srgbClr>
                  </a:outerShdw>
                </a:effectLst>
              </a:rPr>
              <a:t>- Luke 10:38-42</a:t>
            </a:r>
          </a:p>
          <a:p>
            <a:r>
              <a:rPr lang="en-US" dirty="0">
                <a:effectLst>
                  <a:outerShdw blurRad="38100" dist="38100" dir="2700000" algn="tl">
                    <a:srgbClr val="000000">
                      <a:alpha val="43137"/>
                    </a:srgbClr>
                  </a:outerShdw>
                </a:effectLst>
              </a:rPr>
              <a:t>Stay Active/Engaged in Life </a:t>
            </a:r>
            <a:r>
              <a:rPr lang="en-US" sz="2600" dirty="0">
                <a:effectLst>
                  <a:outerShdw blurRad="38100" dist="38100" dir="2700000" algn="tl">
                    <a:srgbClr val="000000">
                      <a:alpha val="43137"/>
                    </a:srgbClr>
                  </a:outerShdw>
                </a:effectLst>
              </a:rPr>
              <a:t>- 1 Kings 19:15-18</a:t>
            </a:r>
          </a:p>
          <a:p>
            <a:r>
              <a:rPr lang="en-US" dirty="0">
                <a:effectLst>
                  <a:outerShdw blurRad="38100" dist="38100" dir="2700000" algn="tl">
                    <a:srgbClr val="000000">
                      <a:alpha val="43137"/>
                    </a:srgbClr>
                  </a:outerShdw>
                </a:effectLst>
              </a:rPr>
              <a:t>Accept Help from Brethren </a:t>
            </a:r>
            <a:r>
              <a:rPr lang="en-US" sz="2600" dirty="0">
                <a:effectLst>
                  <a:outerShdw blurRad="38100" dist="38100" dir="2700000" algn="tl">
                    <a:srgbClr val="000000">
                      <a:alpha val="43137"/>
                    </a:srgbClr>
                  </a:outerShdw>
                </a:effectLst>
              </a:rPr>
              <a:t>- 1 Cor. 12:26</a:t>
            </a:r>
          </a:p>
        </p:txBody>
      </p:sp>
    </p:spTree>
    <p:extLst>
      <p:ext uri="{BB962C8B-B14F-4D97-AF65-F5344CB8AC3E}">
        <p14:creationId xmlns:p14="http://schemas.microsoft.com/office/powerpoint/2010/main" val="41668757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cal CBD Oil for Depression Symptoms | Cannabis Clinic NZ">
            <a:extLst>
              <a:ext uri="{FF2B5EF4-FFF2-40B4-BE49-F238E27FC236}">
                <a16:creationId xmlns:a16="http://schemas.microsoft.com/office/drawing/2014/main" id="{0036A3A5-B969-02A1-E10A-5AD9C7F48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863"/>
            <a:ext cx="9144000" cy="4992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637633-6668-955A-F3E3-F7970DB104F0}"/>
              </a:ext>
            </a:extLst>
          </p:cNvPr>
          <p:cNvSpPr>
            <a:spLocks noGrp="1"/>
          </p:cNvSpPr>
          <p:nvPr>
            <p:ph type="ctrTitle"/>
          </p:nvPr>
        </p:nvSpPr>
        <p:spPr>
          <a:xfrm>
            <a:off x="648481" y="1010817"/>
            <a:ext cx="2971800" cy="2399521"/>
          </a:xfrm>
        </p:spPr>
        <p:txBody>
          <a:bodyPr/>
          <a:lstStyle/>
          <a:p>
            <a:pPr algn="l"/>
            <a:r>
              <a:rPr lang="en-US" sz="4800" b="1" dirty="0">
                <a:solidFill>
                  <a:schemeClr val="bg1"/>
                </a:solidFill>
                <a:effectLst>
                  <a:outerShdw blurRad="38100" dist="38100" dir="2700000" algn="tl">
                    <a:srgbClr val="000000">
                      <a:alpha val="43137"/>
                    </a:srgbClr>
                  </a:outerShdw>
                </a:effectLst>
              </a:rPr>
              <a:t>The</a:t>
            </a:r>
            <a:r>
              <a:rPr lang="en-US" b="1" dirty="0">
                <a:solidFill>
                  <a:schemeClr val="bg1"/>
                </a:solidFill>
                <a:effectLst>
                  <a:outerShdw blurRad="38100" dist="38100" dir="2700000" algn="tl">
                    <a:srgbClr val="000000">
                      <a:alpha val="43137"/>
                    </a:srgbClr>
                  </a:outerShdw>
                </a:effectLst>
              </a:rPr>
              <a:t> Christian </a:t>
            </a:r>
            <a:r>
              <a:rPr lang="en-US" sz="4800" b="1" dirty="0">
                <a:solidFill>
                  <a:schemeClr val="bg1"/>
                </a:solidFill>
                <a:effectLst>
                  <a:outerShdw blurRad="38100" dist="38100" dir="2700000" algn="tl">
                    <a:srgbClr val="000000">
                      <a:alpha val="43137"/>
                    </a:srgbClr>
                  </a:outerShdw>
                </a:effectLst>
              </a:rPr>
              <a:t>and</a:t>
            </a:r>
            <a:endParaRPr lang="en-US"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A4B2D39-96BB-0AE9-BF19-C698A64689F9}"/>
              </a:ext>
            </a:extLst>
          </p:cNvPr>
          <p:cNvSpPr>
            <a:spLocks noGrp="1"/>
          </p:cNvSpPr>
          <p:nvPr>
            <p:ph type="subTitle" idx="1"/>
          </p:nvPr>
        </p:nvSpPr>
        <p:spPr>
          <a:xfrm>
            <a:off x="4292085" y="1744824"/>
            <a:ext cx="4655977" cy="1857214"/>
          </a:xfrm>
        </p:spPr>
        <p:txBody>
          <a:bodyPr>
            <a:normAutofit/>
          </a:bodyPr>
          <a:lstStyle/>
          <a:p>
            <a:r>
              <a:rPr lang="en-US" sz="6600" dirty="0">
                <a:ln>
                  <a:solidFill>
                    <a:srgbClr val="002060"/>
                  </a:solidFill>
                </a:ln>
                <a:effectLst>
                  <a:outerShdw blurRad="50800" dist="38100" dir="2700000" algn="tl" rotWithShape="0">
                    <a:prstClr val="black">
                      <a:alpha val="40000"/>
                    </a:prstClr>
                  </a:outerShdw>
                </a:effectLst>
                <a:latin typeface="Impact" panose="020B0806030902050204" pitchFamily="34" charset="0"/>
                <a:ea typeface="Cambria" panose="02040503050406030204" pitchFamily="18" charset="0"/>
              </a:rPr>
              <a:t>Depression</a:t>
            </a:r>
          </a:p>
        </p:txBody>
      </p:sp>
    </p:spTree>
    <p:extLst>
      <p:ext uri="{BB962C8B-B14F-4D97-AF65-F5344CB8AC3E}">
        <p14:creationId xmlns:p14="http://schemas.microsoft.com/office/powerpoint/2010/main" val="2065263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3A337-33A4-A906-FE7F-040F3AFF38C7}"/>
              </a:ext>
            </a:extLst>
          </p:cNvPr>
          <p:cNvSpPr>
            <a:spLocks noGrp="1"/>
          </p:cNvSpPr>
          <p:nvPr>
            <p:ph type="ctrTitle"/>
          </p:nvPr>
        </p:nvSpPr>
        <p:spPr>
          <a:xfrm rot="21420000">
            <a:off x="475601" y="667705"/>
            <a:ext cx="7533524" cy="3690742"/>
          </a:xfrm>
        </p:spPr>
        <p:txBody>
          <a:bodyPr>
            <a:noAutofit/>
          </a:bodyPr>
          <a:lstStyle/>
          <a:p>
            <a:pPr algn="ctr"/>
            <a:r>
              <a:rPr lang="en-US" sz="4800" dirty="0"/>
              <a:t>Please note: </a:t>
            </a:r>
            <a:br>
              <a:rPr lang="en-US" sz="4800" dirty="0"/>
            </a:br>
            <a:r>
              <a:rPr lang="en-US" sz="4800" dirty="0"/>
              <a:t>this sermon is </a:t>
            </a:r>
            <a:r>
              <a:rPr lang="en-US" sz="4800" u="sng" dirty="0"/>
              <a:t>not</a:t>
            </a:r>
            <a:r>
              <a:rPr lang="en-US" sz="4800" dirty="0"/>
              <a:t> a call for you to </a:t>
            </a:r>
            <a:r>
              <a:rPr lang="en-US" sz="4800" u="sng" dirty="0"/>
              <a:t>stop</a:t>
            </a:r>
            <a:r>
              <a:rPr lang="en-US" sz="4800" dirty="0"/>
              <a:t> receiving professional treatment </a:t>
            </a:r>
            <a:br>
              <a:rPr lang="en-US" sz="4800" dirty="0"/>
            </a:br>
            <a:r>
              <a:rPr lang="en-US" sz="4800" dirty="0"/>
              <a:t>for depression!</a:t>
            </a:r>
          </a:p>
        </p:txBody>
      </p:sp>
    </p:spTree>
    <p:extLst>
      <p:ext uri="{BB962C8B-B14F-4D97-AF65-F5344CB8AC3E}">
        <p14:creationId xmlns:p14="http://schemas.microsoft.com/office/powerpoint/2010/main" val="1470491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53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F643A-5E23-3FB4-9F3F-3DFDD2F97D45}"/>
              </a:ext>
            </a:extLst>
          </p:cNvPr>
          <p:cNvSpPr>
            <a:spLocks noGrp="1"/>
          </p:cNvSpPr>
          <p:nvPr>
            <p:ph idx="1"/>
          </p:nvPr>
        </p:nvSpPr>
        <p:spPr>
          <a:xfrm>
            <a:off x="628650" y="531845"/>
            <a:ext cx="7886700" cy="5645118"/>
          </a:xfrm>
        </p:spPr>
        <p:txBody>
          <a:bodyPr>
            <a:normAutofit/>
          </a:bodyPr>
          <a:lstStyle/>
          <a:p>
            <a:pPr marL="0" indent="0">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Depression, otherwise known as major depressive disorder or clinical depression, is a common and serious mood disorder. </a:t>
            </a:r>
          </a:p>
          <a:p>
            <a:pPr marL="0" indent="0">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Those who suffer from depression experience persistent feelings of sadness and hopelessness and lose interest in activities they once enjoyed. </a:t>
            </a:r>
          </a:p>
          <a:p>
            <a:pPr marL="0" indent="0">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Aside from the emotional problems caused by depression, individuals can also present with a physical symptom such as chronic pain or digestive issues. </a:t>
            </a:r>
          </a:p>
          <a:p>
            <a:pPr marL="0" indent="0">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To be diagnosed with depression, symptoms must be present at least two weeks.</a:t>
            </a:r>
          </a:p>
          <a:p>
            <a:pPr marL="0" indent="0" algn="r">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American Psychological Association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0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F297-ECAE-8E8D-5122-C5D0A096D92A}"/>
              </a:ext>
            </a:extLst>
          </p:cNvPr>
          <p:cNvSpPr>
            <a:spLocks noGrp="1"/>
          </p:cNvSpPr>
          <p:nvPr>
            <p:ph type="title"/>
          </p:nvPr>
        </p:nvSpPr>
        <p:spPr>
          <a:xfrm>
            <a:off x="628650" y="365126"/>
            <a:ext cx="7886700" cy="717225"/>
          </a:xfrm>
        </p:spPr>
        <p:txBody>
          <a:bodyPr>
            <a:normAutofit/>
          </a:bodyPr>
          <a:lstStyle/>
          <a:p>
            <a:pPr algn="ctr"/>
            <a:r>
              <a:rPr lang="en-US" sz="3600" b="1" dirty="0">
                <a:latin typeface="Times New Roman" panose="02020603050405020304" pitchFamily="18" charset="0"/>
                <a:cs typeface="Times New Roman" panose="02020603050405020304" pitchFamily="18" charset="0"/>
              </a:rPr>
              <a:t>Most Common Symptoms</a:t>
            </a:r>
          </a:p>
        </p:txBody>
      </p:sp>
      <p:sp>
        <p:nvSpPr>
          <p:cNvPr id="3" name="Content Placeholder 2">
            <a:extLst>
              <a:ext uri="{FF2B5EF4-FFF2-40B4-BE49-F238E27FC236}">
                <a16:creationId xmlns:a16="http://schemas.microsoft.com/office/drawing/2014/main" id="{28790802-C6D6-15EB-FC00-F3AE4EED69F5}"/>
              </a:ext>
            </a:extLst>
          </p:cNvPr>
          <p:cNvSpPr>
            <a:spLocks noGrp="1"/>
          </p:cNvSpPr>
          <p:nvPr>
            <p:ph idx="1"/>
          </p:nvPr>
        </p:nvSpPr>
        <p:spPr>
          <a:xfrm>
            <a:off x="628650" y="1306286"/>
            <a:ext cx="7886700" cy="5337110"/>
          </a:xfrm>
        </p:spPr>
        <p:txBody>
          <a:bodyPr>
            <a:normAutofit/>
          </a:bodyPr>
          <a:lstStyle/>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Lasting sad, anxious, or “empty” mood</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Loss of interest in almost all activities</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Appetite and weight changes</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Changes in sleep patterns</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Slowing of physical activity, speech, and thinking OR agitation, increased restlessness, and irritability</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Decreased energy, feeling tired or "slowed down" almost every day</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Ongoing feelings of worthlessness and/or feelings of undue guilt</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Trouble concentrating or making decisions</a:t>
            </a:r>
          </a:p>
          <a:p>
            <a:pPr>
              <a:spcBef>
                <a:spcPts val="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Repeating thoughts of death or suicide, wishing to die, or attempting suicide </a:t>
            </a:r>
          </a:p>
        </p:txBody>
      </p:sp>
    </p:spTree>
    <p:extLst>
      <p:ext uri="{BB962C8B-B14F-4D97-AF65-F5344CB8AC3E}">
        <p14:creationId xmlns:p14="http://schemas.microsoft.com/office/powerpoint/2010/main" val="103263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cus on wellness: Depression is a serious illness | Hub">
            <a:extLst>
              <a:ext uri="{FF2B5EF4-FFF2-40B4-BE49-F238E27FC236}">
                <a16:creationId xmlns:a16="http://schemas.microsoft.com/office/drawing/2014/main" id="{90D4AC6A-C14B-882C-370A-ABDDEC7AEF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3E4B9B-6B32-C875-D80F-310A39747477}"/>
              </a:ext>
            </a:extLst>
          </p:cNvPr>
          <p:cNvSpPr>
            <a:spLocks noGrp="1"/>
          </p:cNvSpPr>
          <p:nvPr>
            <p:ph idx="1"/>
          </p:nvPr>
        </p:nvSpPr>
        <p:spPr>
          <a:xfrm>
            <a:off x="292749" y="1129004"/>
            <a:ext cx="3822052" cy="4348065"/>
          </a:xfrm>
        </p:spPr>
        <p:txBody>
          <a:bodyPr/>
          <a:lstStyle/>
          <a:p>
            <a:r>
              <a:rPr lang="en-US" b="1" dirty="0">
                <a:solidFill>
                  <a:schemeClr val="bg1"/>
                </a:solidFill>
                <a:effectLst>
                  <a:outerShdw blurRad="50800" dist="38100" dir="2700000" algn="tl" rotWithShape="0">
                    <a:prstClr val="black">
                      <a:alpha val="40000"/>
                    </a:prstClr>
                  </a:outerShdw>
                </a:effectLst>
              </a:rPr>
              <a:t>17.8% of adults currently have or are being treated for depression. </a:t>
            </a:r>
          </a:p>
          <a:p>
            <a:r>
              <a:rPr lang="en-US" b="1" dirty="0">
                <a:solidFill>
                  <a:schemeClr val="bg1"/>
                </a:solidFill>
                <a:effectLst>
                  <a:outerShdw blurRad="50800" dist="38100" dir="2700000" algn="tl" rotWithShape="0">
                    <a:prstClr val="black">
                      <a:alpha val="40000"/>
                    </a:prstClr>
                  </a:outerShdw>
                </a:effectLst>
              </a:rPr>
              <a:t>11.5% of youth are experiencing severe major depression (over 2.7 million people). </a:t>
            </a:r>
          </a:p>
        </p:txBody>
      </p:sp>
    </p:spTree>
    <p:extLst>
      <p:ext uri="{BB962C8B-B14F-4D97-AF65-F5344CB8AC3E}">
        <p14:creationId xmlns:p14="http://schemas.microsoft.com/office/powerpoint/2010/main" val="208328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s of Earth from space - BBC Sky at Night Magazine">
            <a:extLst>
              <a:ext uri="{FF2B5EF4-FFF2-40B4-BE49-F238E27FC236}">
                <a16:creationId xmlns:a16="http://schemas.microsoft.com/office/drawing/2014/main" id="{1EB01D02-8CB1-6A98-734C-16454C0D0F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590"/>
          <a:stretch/>
        </p:blipFill>
        <p:spPr bwMode="auto">
          <a:xfrm>
            <a:off x="4101191" y="905069"/>
            <a:ext cx="4706906" cy="45878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ECD566-1A78-3F1E-560E-A28615343FFA}"/>
              </a:ext>
            </a:extLst>
          </p:cNvPr>
          <p:cNvSpPr>
            <a:spLocks noGrp="1"/>
          </p:cNvSpPr>
          <p:nvPr>
            <p:ph idx="1"/>
          </p:nvPr>
        </p:nvSpPr>
        <p:spPr>
          <a:xfrm>
            <a:off x="432707" y="1471062"/>
            <a:ext cx="4615154" cy="4351338"/>
          </a:xfrm>
        </p:spPr>
        <p:txBody>
          <a:bodyPr/>
          <a:lstStyle/>
          <a:p>
            <a:r>
              <a:rPr lang="en-US" dirty="0"/>
              <a:t>“Then God saw everything that He had made, and indeed it was very good…” (Gen. 1:31). </a:t>
            </a:r>
          </a:p>
          <a:p>
            <a:endParaRPr lang="en-US" dirty="0"/>
          </a:p>
          <a:p>
            <a:r>
              <a:rPr lang="en-US" dirty="0"/>
              <a:t>Through Satan’s efforts, </a:t>
            </a:r>
            <a:br>
              <a:rPr lang="en-US" dirty="0"/>
            </a:br>
            <a:r>
              <a:rPr lang="en-US" dirty="0"/>
              <a:t>sin entered the world and destroyed this prefect creation. </a:t>
            </a:r>
          </a:p>
          <a:p>
            <a:endParaRPr lang="en-US" dirty="0"/>
          </a:p>
        </p:txBody>
      </p:sp>
    </p:spTree>
    <p:extLst>
      <p:ext uri="{BB962C8B-B14F-4D97-AF65-F5344CB8AC3E}">
        <p14:creationId xmlns:p14="http://schemas.microsoft.com/office/powerpoint/2010/main" val="382537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C546-E364-4E4E-0B0F-1C6C100A35AC}"/>
              </a:ext>
            </a:extLst>
          </p:cNvPr>
          <p:cNvSpPr>
            <a:spLocks noGrp="1"/>
          </p:cNvSpPr>
          <p:nvPr>
            <p:ph type="title"/>
          </p:nvPr>
        </p:nvSpPr>
        <p:spPr/>
        <p:txBody>
          <a:bodyPr/>
          <a:lstStyle/>
          <a:p>
            <a:pPr algn="ctr"/>
            <a:r>
              <a:rPr lang="en-US" i="1" dirty="0">
                <a:solidFill>
                  <a:schemeClr val="bg1"/>
                </a:solidFill>
                <a:latin typeface="+mn-lt"/>
              </a:rPr>
              <a:t>Satan seeks to corrupt our minds. </a:t>
            </a:r>
          </a:p>
        </p:txBody>
      </p:sp>
      <p:sp>
        <p:nvSpPr>
          <p:cNvPr id="3" name="Content Placeholder 2">
            <a:extLst>
              <a:ext uri="{FF2B5EF4-FFF2-40B4-BE49-F238E27FC236}">
                <a16:creationId xmlns:a16="http://schemas.microsoft.com/office/drawing/2014/main" id="{FB70668A-0E2A-6427-53AA-609B4C41F1A5}"/>
              </a:ext>
            </a:extLst>
          </p:cNvPr>
          <p:cNvSpPr>
            <a:spLocks noGrp="1"/>
          </p:cNvSpPr>
          <p:nvPr>
            <p:ph idx="1"/>
          </p:nvPr>
        </p:nvSpPr>
        <p:spPr/>
        <p:txBody>
          <a:bodyPr>
            <a:normAutofit/>
          </a:bodyPr>
          <a:lstStyle/>
          <a:p>
            <a:pPr marL="0" indent="0">
              <a:buNone/>
            </a:pPr>
            <a:r>
              <a:rPr lang="en-US" dirty="0">
                <a:solidFill>
                  <a:schemeClr val="bg1"/>
                </a:solidFill>
              </a:rPr>
              <a:t>“Whose minds the god of this age has blinded, who do not believe, lest the light of the gospel of the glory of Christ, who is the image of God, should shine on them” (2 Cor 4:4). </a:t>
            </a:r>
          </a:p>
          <a:p>
            <a:pPr marL="0" indent="0">
              <a:buNone/>
            </a:pPr>
            <a:endParaRPr lang="en-US" dirty="0">
              <a:solidFill>
                <a:schemeClr val="bg1"/>
              </a:solidFill>
            </a:endParaRPr>
          </a:p>
          <a:p>
            <a:pPr marL="0" indent="0">
              <a:buNone/>
            </a:pPr>
            <a:r>
              <a:rPr lang="en-US" dirty="0">
                <a:solidFill>
                  <a:schemeClr val="bg1"/>
                </a:solidFill>
              </a:rPr>
              <a:t>“But I fear, lest somehow, as the serpent deceived Eve by his craftiness, so your minds may be corrupted from the simplicity that is in Christ” </a:t>
            </a:r>
            <a:br>
              <a:rPr lang="en-US" dirty="0">
                <a:solidFill>
                  <a:schemeClr val="bg1"/>
                </a:solidFill>
              </a:rPr>
            </a:br>
            <a:r>
              <a:rPr lang="en-US" dirty="0">
                <a:solidFill>
                  <a:schemeClr val="bg1"/>
                </a:solidFill>
              </a:rPr>
              <a:t>(2 Cor. 11:3). </a:t>
            </a:r>
          </a:p>
        </p:txBody>
      </p:sp>
    </p:spTree>
    <p:extLst>
      <p:ext uri="{BB962C8B-B14F-4D97-AF65-F5344CB8AC3E}">
        <p14:creationId xmlns:p14="http://schemas.microsoft.com/office/powerpoint/2010/main" val="359392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951AFC35-FA40-955E-7745-EBAEF655A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1E11D-A9E2-7097-609D-46FE97E72FD3}"/>
              </a:ext>
            </a:extLst>
          </p:cNvPr>
          <p:cNvSpPr>
            <a:spLocks noGrp="1"/>
          </p:cNvSpPr>
          <p:nvPr>
            <p:ph type="title"/>
          </p:nvPr>
        </p:nvSpPr>
        <p:spPr/>
        <p:txBody>
          <a:bodyPr/>
          <a:lstStyle/>
          <a:p>
            <a:pPr algn="ctr"/>
            <a:r>
              <a:rPr lang="en-US" i="1" dirty="0">
                <a:solidFill>
                  <a:schemeClr val="bg1"/>
                </a:solidFill>
                <a:latin typeface="+mn-lt"/>
              </a:rPr>
              <a:t>Satan seeks to corrupt our minds. </a:t>
            </a:r>
          </a:p>
        </p:txBody>
      </p:sp>
      <p:sp>
        <p:nvSpPr>
          <p:cNvPr id="3" name="Content Placeholder 2">
            <a:extLst>
              <a:ext uri="{FF2B5EF4-FFF2-40B4-BE49-F238E27FC236}">
                <a16:creationId xmlns:a16="http://schemas.microsoft.com/office/drawing/2014/main" id="{5ED25BD1-83DD-43BD-E5F6-1610841AF3D1}"/>
              </a:ext>
            </a:extLst>
          </p:cNvPr>
          <p:cNvSpPr>
            <a:spLocks noGrp="1"/>
          </p:cNvSpPr>
          <p:nvPr>
            <p:ph idx="1"/>
          </p:nvPr>
        </p:nvSpPr>
        <p:spPr/>
        <p:txBody>
          <a:bodyPr>
            <a:normAutofit/>
          </a:bodyPr>
          <a:lstStyle/>
          <a:p>
            <a:pPr marL="0" indent="0">
              <a:buNone/>
            </a:pPr>
            <a:r>
              <a:rPr lang="en-US" dirty="0">
                <a:solidFill>
                  <a:schemeClr val="bg1"/>
                </a:solidFill>
              </a:rPr>
              <a:t>“Anxiety in the heart of man causes depression, </a:t>
            </a:r>
            <a:br>
              <a:rPr lang="en-US" dirty="0">
                <a:solidFill>
                  <a:schemeClr val="bg1"/>
                </a:solidFill>
              </a:rPr>
            </a:br>
            <a:r>
              <a:rPr lang="en-US" dirty="0">
                <a:solidFill>
                  <a:schemeClr val="bg1"/>
                </a:solidFill>
              </a:rPr>
              <a:t>but a good word makes it glad” (Proverbs 12:25). </a:t>
            </a:r>
          </a:p>
        </p:txBody>
      </p:sp>
      <p:pic>
        <p:nvPicPr>
          <p:cNvPr id="2054" name="Picture 6" descr="How Your Brain Keeps You From Living Your Best Life">
            <a:extLst>
              <a:ext uri="{FF2B5EF4-FFF2-40B4-BE49-F238E27FC236}">
                <a16:creationId xmlns:a16="http://schemas.microsoft.com/office/drawing/2014/main" id="{59F9E5F2-CE95-8DBA-87BF-9DF682A37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496" y="3189612"/>
            <a:ext cx="4493854" cy="314667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9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64B7-5A9D-089D-6496-B6EE4A5A85F5}"/>
              </a:ext>
            </a:extLst>
          </p:cNvPr>
          <p:cNvSpPr>
            <a:spLocks noGrp="1"/>
          </p:cNvSpPr>
          <p:nvPr>
            <p:ph type="title"/>
          </p:nvPr>
        </p:nvSpPr>
        <p:spPr/>
        <p:txBody>
          <a:bodyPr/>
          <a:lstStyle/>
          <a:p>
            <a:pPr algn="ctr"/>
            <a:r>
              <a:rPr lang="en-US" b="1" dirty="0">
                <a:latin typeface="+mn-lt"/>
              </a:rPr>
              <a:t>King David</a:t>
            </a:r>
            <a:br>
              <a:rPr lang="en-US" b="1" dirty="0"/>
            </a:br>
            <a:r>
              <a:rPr lang="en-US" sz="3600" b="1" dirty="0"/>
              <a:t>The man after God’s own heart.</a:t>
            </a:r>
            <a:endParaRPr lang="en-US" b="1" dirty="0"/>
          </a:p>
        </p:txBody>
      </p:sp>
      <p:sp>
        <p:nvSpPr>
          <p:cNvPr id="3" name="Content Placeholder 2">
            <a:extLst>
              <a:ext uri="{FF2B5EF4-FFF2-40B4-BE49-F238E27FC236}">
                <a16:creationId xmlns:a16="http://schemas.microsoft.com/office/drawing/2014/main" id="{0BD20528-4880-5D8A-CD3E-BFFADF140161}"/>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66825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867</Words>
  <Application>Microsoft Office PowerPoint</Application>
  <PresentationFormat>On-screen Show (4:3)</PresentationFormat>
  <Paragraphs>73</Paragraphs>
  <Slides>21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Arial Narrow</vt:lpstr>
      <vt:lpstr>Calibri</vt:lpstr>
      <vt:lpstr>Calibri Light</vt:lpstr>
      <vt:lpstr>Impact</vt:lpstr>
      <vt:lpstr>Times New Roman</vt:lpstr>
      <vt:lpstr>1_Office Theme</vt:lpstr>
      <vt:lpstr>4_Office Theme</vt:lpstr>
      <vt:lpstr>Main Event</vt:lpstr>
      <vt:lpstr>PowerPoint Presentation</vt:lpstr>
      <vt:lpstr>The Christian and</vt:lpstr>
      <vt:lpstr>PowerPoint Presentation</vt:lpstr>
      <vt:lpstr>Most Common Symptoms</vt:lpstr>
      <vt:lpstr>PowerPoint Presentation</vt:lpstr>
      <vt:lpstr>PowerPoint Presentation</vt:lpstr>
      <vt:lpstr>Satan seeks to corrupt our minds. </vt:lpstr>
      <vt:lpstr>Satan seeks to corrupt our minds. </vt:lpstr>
      <vt:lpstr>King David The man after God’s own heart.</vt:lpstr>
      <vt:lpstr>King David The man after God’s own heart.</vt:lpstr>
      <vt:lpstr>King David The man after God’s own heart.</vt:lpstr>
      <vt:lpstr>King David The man after God’s own heart.</vt:lpstr>
      <vt:lpstr>Job The blameless and upright man.</vt:lpstr>
      <vt:lpstr>Job The blameless and upright man.</vt:lpstr>
      <vt:lpstr>Job The blameless and upright man.</vt:lpstr>
      <vt:lpstr>Elijah God’s victorious prophet.</vt:lpstr>
      <vt:lpstr>Jeremiah The weeping prophet.</vt:lpstr>
      <vt:lpstr>Jeremiah The weeping prophet.</vt:lpstr>
      <vt:lpstr>Help for Christians with Depression</vt:lpstr>
      <vt:lpstr>Please note:  this sermon is not a call for you to stop receiving professional treatment  for depression!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75</cp:revision>
  <dcterms:created xsi:type="dcterms:W3CDTF">2008-03-16T18:22:36Z</dcterms:created>
  <dcterms:modified xsi:type="dcterms:W3CDTF">2024-02-11T20:21:02Z</dcterms:modified>
</cp:coreProperties>
</file>