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7" r:id="rId1"/>
    <p:sldMasterId id="2147483747" r:id="rId2"/>
  </p:sldMasterIdLst>
  <p:notesMasterIdLst>
    <p:notesMasterId r:id="rId14"/>
  </p:notesMasterIdLst>
  <p:sldIdLst>
    <p:sldId id="258" r:id="rId3"/>
    <p:sldId id="256" r:id="rId4"/>
    <p:sldId id="261" r:id="rId5"/>
    <p:sldId id="257" r:id="rId6"/>
    <p:sldId id="262" r:id="rId7"/>
    <p:sldId id="263" r:id="rId8"/>
    <p:sldId id="754" r:id="rId9"/>
    <p:sldId id="264" r:id="rId10"/>
    <p:sldId id="265" r:id="rId11"/>
    <p:sldId id="266" r:id="rId12"/>
    <p:sldId id="259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B3537D3-0D53-4E50-BD25-BA8F4C0D77EE}" v="9" dt="2024-02-03T23:58:10.54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27666" autoAdjust="0"/>
    <p:restoredTop sz="33166" autoAdjust="0"/>
  </p:normalViewPr>
  <p:slideViewPr>
    <p:cSldViewPr>
      <p:cViewPr varScale="1">
        <p:scale>
          <a:sx n="78" d="100"/>
          <a:sy n="78" d="100"/>
        </p:scale>
        <p:origin x="134" y="5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19968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6" d="100"/>
          <a:sy n="76" d="100"/>
        </p:scale>
        <p:origin x="-2971" y="-8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microsoft.com/office/2015/10/relationships/revisionInfo" Target="revisionInfo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8DE7A2-50D1-4400-88E2-5E32D940C051}" type="datetimeFigureOut">
              <a:rPr lang="en-US"/>
              <a:pPr/>
              <a:t>2/4/2024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9F674F-5FF1-4C50-AE02-5B1470F93F7E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373FE-46E5-4EC3-8B09-87BB8EC91198}" type="datetimeFigureOut">
              <a:rPr lang="en-US" smtClean="0"/>
              <a:t>2/4/2024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E781A-A49D-456A-A786-A4020587AF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49187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373FE-46E5-4EC3-8B09-87BB8EC91198}" type="datetimeFigureOut">
              <a:rPr lang="en-US" smtClean="0"/>
              <a:t>2/4/2024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E781A-A49D-456A-A786-A4020587AF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1036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373FE-46E5-4EC3-8B09-87BB8EC91198}" type="datetimeFigureOut">
              <a:rPr lang="en-US" smtClean="0"/>
              <a:t>2/4/2024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E781A-A49D-456A-A786-A4020587AF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407461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A7003C-1A2E-4DD3-8AA5-C349564ADDF5}" type="datetimeFigureOut">
              <a:rPr lang="en-US" smtClean="0"/>
              <a:t>2/4/2024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2524B-56D8-45AC-9E00-2D95E16A95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62555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A7003C-1A2E-4DD3-8AA5-C349564ADDF5}" type="datetimeFigureOut">
              <a:rPr lang="en-US" smtClean="0"/>
              <a:t>2/4/2024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2524B-56D8-45AC-9E00-2D95E16A95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558553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A7003C-1A2E-4DD3-8AA5-C349564ADDF5}" type="datetimeFigureOut">
              <a:rPr lang="en-US" smtClean="0"/>
              <a:t>2/4/2024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2524B-56D8-45AC-9E00-2D95E16A95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221716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A7003C-1A2E-4DD3-8AA5-C349564ADDF5}" type="datetimeFigureOut">
              <a:rPr lang="en-US" smtClean="0"/>
              <a:t>2/4/2024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2524B-56D8-45AC-9E00-2D95E16A95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372625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A7003C-1A2E-4DD3-8AA5-C349564ADDF5}" type="datetimeFigureOut">
              <a:rPr lang="en-US" smtClean="0"/>
              <a:t>2/4/2024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2524B-56D8-45AC-9E00-2D95E16A95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120589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A7003C-1A2E-4DD3-8AA5-C349564ADDF5}" type="datetimeFigureOut">
              <a:rPr lang="en-US" smtClean="0"/>
              <a:t>2/4/2024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2524B-56D8-45AC-9E00-2D95E16A95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601535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A7003C-1A2E-4DD3-8AA5-C349564ADDF5}" type="datetimeFigureOut">
              <a:rPr lang="en-US" smtClean="0"/>
              <a:t>2/4/2024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2524B-56D8-45AC-9E00-2D95E16A95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263477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A7003C-1A2E-4DD3-8AA5-C349564ADDF5}" type="datetimeFigureOut">
              <a:rPr lang="en-US" smtClean="0"/>
              <a:t>2/4/2024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2524B-56D8-45AC-9E00-2D95E16A95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56953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373FE-46E5-4EC3-8B09-87BB8EC91198}" type="datetimeFigureOut">
              <a:rPr lang="en-US" smtClean="0"/>
              <a:t>2/4/2024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E781A-A49D-456A-A786-A4020587AF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698001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A7003C-1A2E-4DD3-8AA5-C349564ADDF5}" type="datetimeFigureOut">
              <a:rPr lang="en-US" smtClean="0"/>
              <a:t>2/4/2024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2524B-56D8-45AC-9E00-2D95E16A95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146580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A7003C-1A2E-4DD3-8AA5-C349564ADDF5}" type="datetimeFigureOut">
              <a:rPr lang="en-US" smtClean="0"/>
              <a:t>2/4/2024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2524B-56D8-45AC-9E00-2D95E16A95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286431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A7003C-1A2E-4DD3-8AA5-C349564ADDF5}" type="datetimeFigureOut">
              <a:rPr lang="en-US" smtClean="0"/>
              <a:t>2/4/2024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2524B-56D8-45AC-9E00-2D95E16A95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07743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373FE-46E5-4EC3-8B09-87BB8EC91198}" type="datetimeFigureOut">
              <a:rPr lang="en-US" smtClean="0"/>
              <a:t>2/4/2024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E781A-A49D-456A-A786-A4020587AF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86932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373FE-46E5-4EC3-8B09-87BB8EC91198}" type="datetimeFigureOut">
              <a:rPr lang="en-US" smtClean="0"/>
              <a:t>2/4/2024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E781A-A49D-456A-A786-A4020587AF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58845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373FE-46E5-4EC3-8B09-87BB8EC91198}" type="datetimeFigureOut">
              <a:rPr lang="en-US" smtClean="0"/>
              <a:t>2/4/2024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E781A-A49D-456A-A786-A4020587AF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40991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373FE-46E5-4EC3-8B09-87BB8EC91198}" type="datetimeFigureOut">
              <a:rPr lang="en-US" smtClean="0"/>
              <a:t>2/4/2024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E781A-A49D-456A-A786-A4020587AF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64004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373FE-46E5-4EC3-8B09-87BB8EC91198}" type="datetimeFigureOut">
              <a:rPr lang="en-US" smtClean="0"/>
              <a:t>2/4/2024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E781A-A49D-456A-A786-A4020587AF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54975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373FE-46E5-4EC3-8B09-87BB8EC91198}" type="datetimeFigureOut">
              <a:rPr lang="en-US" smtClean="0"/>
              <a:t>2/4/2024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E781A-A49D-456A-A786-A4020587AF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67853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373FE-46E5-4EC3-8B09-87BB8EC91198}" type="datetimeFigureOut">
              <a:rPr lang="en-US" smtClean="0"/>
              <a:t>2/4/2024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E781A-A49D-456A-A786-A4020587AF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67388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4373FE-46E5-4EC3-8B09-87BB8EC91198}" type="datetimeFigureOut">
              <a:rPr lang="en-US" smtClean="0"/>
              <a:t>2/4/2024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4E781A-A49D-456A-A786-A4020587AF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75979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A7003C-1A2E-4DD3-8AA5-C349564ADDF5}" type="datetimeFigureOut">
              <a:rPr lang="en-US" smtClean="0"/>
              <a:t>2/4/2024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F2524B-56D8-45AC-9E00-2D95E16A95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35278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8" r:id="rId1"/>
    <p:sldLayoutId id="2147483749" r:id="rId2"/>
    <p:sldLayoutId id="2147483750" r:id="rId3"/>
    <p:sldLayoutId id="2147483751" r:id="rId4"/>
    <p:sldLayoutId id="2147483752" r:id="rId5"/>
    <p:sldLayoutId id="2147483753" r:id="rId6"/>
    <p:sldLayoutId id="2147483754" r:id="rId7"/>
    <p:sldLayoutId id="2147483755" r:id="rId8"/>
    <p:sldLayoutId id="2147483756" r:id="rId9"/>
    <p:sldLayoutId id="2147483757" r:id="rId10"/>
    <p:sldLayoutId id="2147483758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6822329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AE6F8F-F173-50C8-BE96-9821F64139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4. He Prayed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5404C2-0F28-79BF-6173-D1DA3ED2C0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4351338"/>
          </a:xfrm>
        </p:spPr>
        <p:txBody>
          <a:bodyPr/>
          <a:lstStyle/>
          <a:p>
            <a:pPr marL="0" indent="0" algn="ctr">
              <a:buNone/>
            </a:pPr>
            <a:r>
              <a:rPr lang="en-US" b="1" dirty="0">
                <a:solidFill>
                  <a:schemeClr val="accent2">
                    <a:lumMod val="50000"/>
                  </a:schemeClr>
                </a:solidFill>
              </a:rPr>
              <a:t>2 Kings 19:15-19</a:t>
            </a:r>
          </a:p>
          <a:p>
            <a:pPr marL="0" indent="0" algn="ctr">
              <a:buNone/>
            </a:pPr>
            <a:endParaRPr lang="en-US" sz="800" b="1" dirty="0">
              <a:solidFill>
                <a:schemeClr val="accent2">
                  <a:lumMod val="50000"/>
                </a:schemeClr>
              </a:solidFill>
            </a:endParaRPr>
          </a:p>
          <a:p>
            <a:r>
              <a:rPr lang="en-US" dirty="0"/>
              <a:t>Belief in God’s majesty and power - </a:t>
            </a:r>
            <a:r>
              <a:rPr lang="en-US" dirty="0">
                <a:solidFill>
                  <a:schemeClr val="accent2">
                    <a:lumMod val="50000"/>
                  </a:schemeClr>
                </a:solidFill>
              </a:rPr>
              <a:t>v. 15</a:t>
            </a:r>
          </a:p>
          <a:p>
            <a:r>
              <a:rPr lang="en-US" dirty="0"/>
              <a:t>Trust and confidence in God - </a:t>
            </a:r>
            <a:r>
              <a:rPr lang="en-US" dirty="0">
                <a:solidFill>
                  <a:schemeClr val="accent2">
                    <a:lumMod val="50000"/>
                  </a:schemeClr>
                </a:solidFill>
              </a:rPr>
              <a:t>v. 16</a:t>
            </a:r>
          </a:p>
          <a:p>
            <a:r>
              <a:rPr lang="en-US" dirty="0"/>
              <a:t>Belief in God’s superiority - </a:t>
            </a:r>
            <a:r>
              <a:rPr lang="en-US" dirty="0">
                <a:solidFill>
                  <a:schemeClr val="accent2">
                    <a:lumMod val="50000"/>
                  </a:schemeClr>
                </a:solidFill>
              </a:rPr>
              <a:t>vs. 17-18 </a:t>
            </a:r>
          </a:p>
          <a:p>
            <a:r>
              <a:rPr lang="en-US" dirty="0"/>
              <a:t>Desire for God to defend His honor - </a:t>
            </a:r>
            <a:r>
              <a:rPr lang="en-US" dirty="0">
                <a:solidFill>
                  <a:schemeClr val="accent2">
                    <a:lumMod val="50000"/>
                  </a:schemeClr>
                </a:solidFill>
              </a:rPr>
              <a:t>v. 19</a:t>
            </a:r>
          </a:p>
        </p:txBody>
      </p:sp>
    </p:spTree>
    <p:extLst>
      <p:ext uri="{BB962C8B-B14F-4D97-AF65-F5344CB8AC3E}">
        <p14:creationId xmlns:p14="http://schemas.microsoft.com/office/powerpoint/2010/main" val="53443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505351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Isaiah 37 | Bible Teaching Notes">
            <a:extLst>
              <a:ext uri="{FF2B5EF4-FFF2-40B4-BE49-F238E27FC236}">
                <a16:creationId xmlns:a16="http://schemas.microsoft.com/office/drawing/2014/main" id="{092C1EE3-5E56-1230-C6B0-33E0538BD34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0700" y="1820863"/>
            <a:ext cx="5562600" cy="3562350"/>
          </a:xfrm>
          <a:prstGeom prst="rect">
            <a:avLst/>
          </a:prstGeom>
          <a:noFill/>
          <a:ln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243A620F-119D-F49A-4714-A159A435452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301263"/>
            <a:ext cx="7772400" cy="1182298"/>
          </a:xfrm>
        </p:spPr>
        <p:txBody>
          <a:bodyPr/>
          <a:lstStyle/>
          <a:p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ckwell" panose="02060603020205020403" pitchFamily="18" charset="0"/>
              </a:rPr>
              <a:t>Hezekiah’s Prayer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283C861-8359-4328-48B4-FB588B01505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5747661"/>
            <a:ext cx="6858000" cy="769776"/>
          </a:xfrm>
        </p:spPr>
        <p:txBody>
          <a:bodyPr>
            <a:normAutofit/>
          </a:bodyPr>
          <a:lstStyle/>
          <a:p>
            <a:r>
              <a:rPr lang="en-US" sz="3200" b="1" dirty="0">
                <a:latin typeface="Rockwell" panose="02060603020205020403" pitchFamily="18" charset="0"/>
              </a:rPr>
              <a:t>2 Kings 18-19</a:t>
            </a:r>
          </a:p>
        </p:txBody>
      </p:sp>
    </p:spTree>
    <p:extLst>
      <p:ext uri="{BB962C8B-B14F-4D97-AF65-F5344CB8AC3E}">
        <p14:creationId xmlns:p14="http://schemas.microsoft.com/office/powerpoint/2010/main" val="38509360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4" name="Picture 6" descr="Israel and Judah: Difference Between the Two Kingdoms — FIRM Israel">
            <a:extLst>
              <a:ext uri="{FF2B5EF4-FFF2-40B4-BE49-F238E27FC236}">
                <a16:creationId xmlns:a16="http://schemas.microsoft.com/office/drawing/2014/main" id="{8DBFBAC9-9236-3DCA-2442-0DEA8FE1030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098" r="4235"/>
          <a:stretch/>
        </p:blipFill>
        <p:spPr bwMode="auto">
          <a:xfrm>
            <a:off x="-1" y="0"/>
            <a:ext cx="6535093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0" name="Picture 2" descr="Sennacherib | Bible Wiki | Fandom">
            <a:extLst>
              <a:ext uri="{FF2B5EF4-FFF2-40B4-BE49-F238E27FC236}">
                <a16:creationId xmlns:a16="http://schemas.microsoft.com/office/drawing/2014/main" id="{717ECD11-B5B9-F31F-4559-74877799761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49004" y="9331"/>
            <a:ext cx="2594996" cy="28906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The Taylor Prism of King Sennacherib, Nineveh (Illustration) - World  History Encyclopedia">
            <a:extLst>
              <a:ext uri="{FF2B5EF4-FFF2-40B4-BE49-F238E27FC236}">
                <a16:creationId xmlns:a16="http://schemas.microsoft.com/office/drawing/2014/main" id="{4B057172-FBF3-7B33-4246-6BF0088A9CE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35092" y="2927953"/>
            <a:ext cx="2594995" cy="39046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211673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8234C3-6079-5687-04E0-251EAE2F9D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959821"/>
          </a:xfrm>
          <a:solidFill>
            <a:schemeClr val="accent2">
              <a:lumMod val="75000"/>
            </a:schemeClr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pPr algn="ctr"/>
            <a:r>
              <a:rPr lang="en-US" sz="4000" b="1" dirty="0">
                <a:solidFill>
                  <a:schemeClr val="bg1"/>
                </a:solidFill>
                <a:latin typeface="+mn-lt"/>
              </a:rPr>
              <a:t>Sennacherib Challenged Their Trust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056CBC-32D9-BF9D-04FE-943569D1E3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dirty="0"/>
              <a:t>“Thus says the great king, the king of Assyria: </a:t>
            </a:r>
            <a:br>
              <a:rPr lang="en-US" dirty="0"/>
            </a:br>
            <a:r>
              <a:rPr lang="en-US" dirty="0"/>
              <a:t>‘What confidence is this in which you trust?’” </a:t>
            </a:r>
            <a:br>
              <a:rPr lang="en-US" dirty="0"/>
            </a:br>
            <a:r>
              <a:rPr lang="en-US" dirty="0"/>
              <a:t>2 Kings 18:19</a:t>
            </a:r>
          </a:p>
          <a:p>
            <a:pPr marL="0" indent="0" algn="ctr">
              <a:buNone/>
            </a:pPr>
            <a:endParaRPr lang="en-US" sz="800" dirty="0"/>
          </a:p>
          <a:p>
            <a:r>
              <a:rPr lang="en-US" dirty="0"/>
              <a:t>Their military power (v. 20)</a:t>
            </a:r>
          </a:p>
          <a:p>
            <a:r>
              <a:rPr lang="en-US" dirty="0"/>
              <a:t>An alliance with Egypt (v. 21)</a:t>
            </a:r>
          </a:p>
          <a:p>
            <a:r>
              <a:rPr lang="en-US" dirty="0"/>
              <a:t>Their God (v. 22, 30-32)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42910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8234C3-6079-5687-04E0-251EAE2F9D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959821"/>
          </a:xfrm>
          <a:solidFill>
            <a:schemeClr val="accent2">
              <a:lumMod val="75000"/>
            </a:schemeClr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pPr algn="ctr"/>
            <a:r>
              <a:rPr lang="en-US" sz="4000" b="1" dirty="0">
                <a:solidFill>
                  <a:schemeClr val="bg1"/>
                </a:solidFill>
                <a:latin typeface="+mn-lt"/>
              </a:rPr>
              <a:t>God’s Reply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056CBC-32D9-BF9D-04FE-943569D1E3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And Isaiah said to them, ‘Thus you shall say to your master, ‘Thus says the Lord: “Do not be afraid of the words which you have heard, with which the servants of the king of Assyria have blasphemed Me. </a:t>
            </a:r>
          </a:p>
          <a:p>
            <a:pPr marL="0" indent="0">
              <a:buNone/>
            </a:pPr>
            <a:r>
              <a:rPr lang="en-US" dirty="0"/>
              <a:t>Surely I will send a spirit upon him, and he shall hear a rumor and return to his own land; and I will cause him to fall by the sword in his own land.”’”</a:t>
            </a:r>
          </a:p>
          <a:p>
            <a:pPr marL="0" indent="0">
              <a:buNone/>
            </a:pPr>
            <a:br>
              <a:rPr lang="en-US" dirty="0"/>
            </a:br>
            <a:r>
              <a:rPr lang="en-US" dirty="0"/>
              <a:t>2 Kings 19:6-7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7330431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8234C3-6079-5687-04E0-251EAE2F9D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959821"/>
          </a:xfrm>
          <a:solidFill>
            <a:schemeClr val="accent2">
              <a:lumMod val="75000"/>
            </a:schemeClr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pPr algn="ctr"/>
            <a:r>
              <a:rPr lang="en-US" sz="4000" b="1" dirty="0">
                <a:solidFill>
                  <a:schemeClr val="bg1"/>
                </a:solidFill>
                <a:latin typeface="+mn-lt"/>
              </a:rPr>
              <a:t>Sennacherib’s Letter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056CBC-32D9-BF9D-04FE-943569D1E3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i="1" dirty="0"/>
              <a:t>Do not let your God in whom you trust deceive you, saying, “Jerusalem shall not be given into the hand of the king of Assyria.” </a:t>
            </a:r>
          </a:p>
          <a:p>
            <a:pPr marL="0" indent="0">
              <a:buNone/>
            </a:pPr>
            <a:r>
              <a:rPr lang="en-US" sz="3200" i="1" dirty="0"/>
              <a:t>Look! You have heard what the kings of Assyria have done to all lands by utterly destroying them; and shall you be delivered?”</a:t>
            </a:r>
          </a:p>
          <a:p>
            <a:pPr marL="0" indent="0">
              <a:buNone/>
            </a:pPr>
            <a:br>
              <a:rPr lang="en-US" dirty="0"/>
            </a:br>
            <a:r>
              <a:rPr lang="en-US" dirty="0"/>
              <a:t>2 Kings 19:10-11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728182244"/>
      </p:ext>
    </p:extLst>
  </p:cSld>
  <p:clrMapOvr>
    <a:masterClrMapping/>
  </p:clrMapOvr>
  <p:transition spd="slow">
    <p:wipe dir="r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AE6F8F-F173-50C8-BE96-9821F64139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1. He Started Out Close to God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5404C2-0F28-79BF-6173-D1DA3ED2C0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b="1" dirty="0">
                <a:solidFill>
                  <a:schemeClr val="accent2">
                    <a:lumMod val="50000"/>
                  </a:schemeClr>
                </a:solidFill>
              </a:rPr>
              <a:t>2 Kings 18:3-7</a:t>
            </a:r>
          </a:p>
          <a:p>
            <a:r>
              <a:rPr lang="en-US" dirty="0"/>
              <a:t>Hezekiah did not wait until trouble came to draw close to God. </a:t>
            </a:r>
          </a:p>
          <a:p>
            <a:r>
              <a:rPr lang="en-US" i="1" dirty="0"/>
              <a:t>He trusted in the Lord… held fast to the Lord… </a:t>
            </a:r>
            <a:br>
              <a:rPr lang="en-US" i="1" dirty="0"/>
            </a:br>
            <a:r>
              <a:rPr lang="en-US" i="1" dirty="0"/>
              <a:t>kept His commandments</a:t>
            </a:r>
          </a:p>
          <a:p>
            <a:r>
              <a:rPr lang="en-US" dirty="0"/>
              <a:t>God was not a stranger to Hezekiah when a crisis came in his life. </a:t>
            </a:r>
          </a:p>
        </p:txBody>
      </p:sp>
    </p:spTree>
    <p:extLst>
      <p:ext uri="{BB962C8B-B14F-4D97-AF65-F5344CB8AC3E}">
        <p14:creationId xmlns:p14="http://schemas.microsoft.com/office/powerpoint/2010/main" val="33668437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AE6F8F-F173-50C8-BE96-9821F64139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2. He Went to the House of God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5404C2-0F28-79BF-6173-D1DA3ED2C0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b="1" dirty="0">
                <a:solidFill>
                  <a:schemeClr val="accent2">
                    <a:lumMod val="50000"/>
                  </a:schemeClr>
                </a:solidFill>
              </a:rPr>
              <a:t>2 Kings 19:14</a:t>
            </a:r>
          </a:p>
          <a:p>
            <a:endParaRPr lang="en-US" sz="800" dirty="0"/>
          </a:p>
          <a:p>
            <a:r>
              <a:rPr lang="en-US" dirty="0"/>
              <a:t>We need to go to God </a:t>
            </a:r>
          </a:p>
          <a:p>
            <a:pPr lvl="1"/>
            <a:r>
              <a:rPr lang="en-US" sz="2800" dirty="0">
                <a:solidFill>
                  <a:schemeClr val="accent2">
                    <a:lumMod val="50000"/>
                  </a:schemeClr>
                </a:solidFill>
              </a:rPr>
              <a:t>Ps. 18:2; 122:1; Heb. 4:14-16</a:t>
            </a:r>
          </a:p>
          <a:p>
            <a:r>
              <a:rPr lang="en-US" dirty="0"/>
              <a:t>We need to go to God’s people</a:t>
            </a:r>
          </a:p>
          <a:p>
            <a:pPr lvl="1"/>
            <a:r>
              <a:rPr lang="en-US" sz="2800" dirty="0">
                <a:solidFill>
                  <a:schemeClr val="accent2">
                    <a:lumMod val="50000"/>
                  </a:schemeClr>
                </a:solidFill>
              </a:rPr>
              <a:t>Heb. 3:12-13; 10:24-25</a:t>
            </a:r>
          </a:p>
        </p:txBody>
      </p:sp>
    </p:spTree>
    <p:extLst>
      <p:ext uri="{BB962C8B-B14F-4D97-AF65-F5344CB8AC3E}">
        <p14:creationId xmlns:p14="http://schemas.microsoft.com/office/powerpoint/2010/main" val="12867077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AE6F8F-F173-50C8-BE96-9821F64139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3. He “Spread” Out His Trouble Before God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5404C2-0F28-79BF-6173-D1DA3ED2C0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b="1" dirty="0">
                <a:solidFill>
                  <a:schemeClr val="accent2">
                    <a:lumMod val="50000"/>
                  </a:schemeClr>
                </a:solidFill>
              </a:rPr>
              <a:t>2 Kings 19:14</a:t>
            </a:r>
          </a:p>
          <a:p>
            <a:endParaRPr lang="en-US" sz="800" dirty="0"/>
          </a:p>
          <a:p>
            <a:r>
              <a:rPr lang="en-US" dirty="0"/>
              <a:t>God asks us to cast our cares upon Him </a:t>
            </a:r>
          </a:p>
          <a:p>
            <a:pPr lvl="1"/>
            <a:r>
              <a:rPr lang="en-US" sz="2800" dirty="0">
                <a:solidFill>
                  <a:schemeClr val="accent2">
                    <a:lumMod val="50000"/>
                  </a:schemeClr>
                </a:solidFill>
              </a:rPr>
              <a:t>1 Peter 5:7; Ps. 55:22</a:t>
            </a:r>
          </a:p>
          <a:p>
            <a:r>
              <a:rPr lang="en-US" dirty="0"/>
              <a:t>We do this through prayer</a:t>
            </a:r>
          </a:p>
          <a:p>
            <a:pPr lvl="1"/>
            <a:r>
              <a:rPr lang="en-US" sz="2800" dirty="0">
                <a:solidFill>
                  <a:schemeClr val="accent2">
                    <a:lumMod val="50000"/>
                  </a:schemeClr>
                </a:solidFill>
              </a:rPr>
              <a:t>Phil. 4:6-7</a:t>
            </a:r>
          </a:p>
        </p:txBody>
      </p:sp>
      <p:pic>
        <p:nvPicPr>
          <p:cNvPr id="4" name="Picture 2" descr="Isaiah 37 | Bible Teaching Notes">
            <a:extLst>
              <a:ext uri="{FF2B5EF4-FFF2-40B4-BE49-F238E27FC236}">
                <a16:creationId xmlns:a16="http://schemas.microsoft.com/office/drawing/2014/main" id="{AF43EBBD-7B77-96B4-DA86-2E4B51C95D4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690"/>
          <a:stretch/>
        </p:blipFill>
        <p:spPr bwMode="auto">
          <a:xfrm>
            <a:off x="5626358" y="3901539"/>
            <a:ext cx="2888991" cy="2275423"/>
          </a:xfrm>
          <a:prstGeom prst="rect">
            <a:avLst/>
          </a:prstGeom>
          <a:noFill/>
          <a:ln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98361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theme/theme1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F46216B-77A9-411A-B9D3-5023FCB70208}"/>
    </a:ext>
  </a:extLst>
</a:theme>
</file>

<file path=ppt/theme/theme2.xml><?xml version="1.0" encoding="utf-8"?>
<a:theme xmlns:a="http://schemas.openxmlformats.org/drawingml/2006/main" name="4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1156</TotalTime>
  <Words>390</Words>
  <Application>Microsoft Office PowerPoint</Application>
  <PresentationFormat>On-screen Show (4:3)</PresentationFormat>
  <Paragraphs>42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Arial</vt:lpstr>
      <vt:lpstr>Calibri</vt:lpstr>
      <vt:lpstr>Calibri Light</vt:lpstr>
      <vt:lpstr>Rockwell</vt:lpstr>
      <vt:lpstr>1_Office Theme</vt:lpstr>
      <vt:lpstr>4_Office Theme</vt:lpstr>
      <vt:lpstr>PowerPoint Presentation</vt:lpstr>
      <vt:lpstr>Hezekiah’s Prayer</vt:lpstr>
      <vt:lpstr>PowerPoint Presentation</vt:lpstr>
      <vt:lpstr>Sennacherib Challenged Their Trust</vt:lpstr>
      <vt:lpstr>God’s Reply</vt:lpstr>
      <vt:lpstr>Sennacherib’s Letter</vt:lpstr>
      <vt:lpstr>1. He Started Out Close to God</vt:lpstr>
      <vt:lpstr>2. He Went to the House of God</vt:lpstr>
      <vt:lpstr>3. He “Spread” Out His Trouble Before God</vt:lpstr>
      <vt:lpstr>4. He Prayed</vt:lpstr>
      <vt:lpstr>PowerPoint Presentation</vt:lpstr>
    </vt:vector>
  </TitlesOfParts>
  <Company>AQ2 Technologies, LLC.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Template</dc:title>
  <dc:creator>RJStevensMusic.com</dc:creator>
  <dc:description/>
  <cp:lastModifiedBy>Michael Hepner</cp:lastModifiedBy>
  <cp:revision>74</cp:revision>
  <dcterms:created xsi:type="dcterms:W3CDTF">2008-03-16T18:22:36Z</dcterms:created>
  <dcterms:modified xsi:type="dcterms:W3CDTF">2024-02-04T19:52:09Z</dcterms:modified>
</cp:coreProperties>
</file>