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 id="2147483699" r:id="rId2"/>
  </p:sldMasterIdLst>
  <p:notesMasterIdLst>
    <p:notesMasterId r:id="rId33"/>
  </p:notesMasterIdLst>
  <p:sldIdLst>
    <p:sldId id="260" r:id="rId3"/>
    <p:sldId id="256" r:id="rId4"/>
    <p:sldId id="257" r:id="rId5"/>
    <p:sldId id="261" r:id="rId6"/>
    <p:sldId id="262" r:id="rId7"/>
    <p:sldId id="258" r:id="rId8"/>
    <p:sldId id="263" r:id="rId9"/>
    <p:sldId id="264" r:id="rId10"/>
    <p:sldId id="265" r:id="rId11"/>
    <p:sldId id="282" r:id="rId12"/>
    <p:sldId id="736"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83" r:id="rId26"/>
    <p:sldId id="278" r:id="rId27"/>
    <p:sldId id="279" r:id="rId28"/>
    <p:sldId id="280" r:id="rId29"/>
    <p:sldId id="281" r:id="rId30"/>
    <p:sldId id="284" r:id="rId31"/>
    <p:sldId id="259"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71" d="100"/>
          <a:sy n="71" d="100"/>
        </p:scale>
        <p:origin x="1205" y="53"/>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10/22/2023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2BFA7EC-853B-452B-9A6A-5E9C9854A9A7}" type="datetimeFigureOut">
              <a:rPr lang="en-US" smtClean="0"/>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8EFBCE-234A-4EAA-ABC5-795803303E37}" type="slidenum">
              <a:rPr lang="en-US" smtClean="0"/>
              <a:t>‹#›</a:t>
            </a:fld>
            <a:endParaRPr lang="en-US"/>
          </a:p>
        </p:txBody>
      </p:sp>
    </p:spTree>
    <p:extLst>
      <p:ext uri="{BB962C8B-B14F-4D97-AF65-F5344CB8AC3E}">
        <p14:creationId xmlns:p14="http://schemas.microsoft.com/office/powerpoint/2010/main" val="2617107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BFA7EC-853B-452B-9A6A-5E9C9854A9A7}" type="datetimeFigureOut">
              <a:rPr lang="en-US" smtClean="0"/>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8EFBCE-234A-4EAA-ABC5-795803303E37}" type="slidenum">
              <a:rPr lang="en-US" smtClean="0"/>
              <a:t>‹#›</a:t>
            </a:fld>
            <a:endParaRPr lang="en-US"/>
          </a:p>
        </p:txBody>
      </p:sp>
    </p:spTree>
    <p:extLst>
      <p:ext uri="{BB962C8B-B14F-4D97-AF65-F5344CB8AC3E}">
        <p14:creationId xmlns:p14="http://schemas.microsoft.com/office/powerpoint/2010/main" val="2039838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BFA7EC-853B-452B-9A6A-5E9C9854A9A7}" type="datetimeFigureOut">
              <a:rPr lang="en-US" smtClean="0"/>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8EFBCE-234A-4EAA-ABC5-795803303E37}" type="slidenum">
              <a:rPr lang="en-US" smtClean="0"/>
              <a:t>‹#›</a:t>
            </a:fld>
            <a:endParaRPr lang="en-US"/>
          </a:p>
        </p:txBody>
      </p:sp>
    </p:spTree>
    <p:extLst>
      <p:ext uri="{BB962C8B-B14F-4D97-AF65-F5344CB8AC3E}">
        <p14:creationId xmlns:p14="http://schemas.microsoft.com/office/powerpoint/2010/main" val="36669572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94DD496-7D21-41D2-8D51-CD8B4513150B}" type="datetimeFigureOut">
              <a:rPr lang="en-US" smtClean="0"/>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F78F4C-6DAF-43B1-9A7E-C1201E1CDD1D}" type="slidenum">
              <a:rPr lang="en-US" smtClean="0"/>
              <a:t>‹#›</a:t>
            </a:fld>
            <a:endParaRPr lang="en-US"/>
          </a:p>
        </p:txBody>
      </p:sp>
    </p:spTree>
    <p:extLst>
      <p:ext uri="{BB962C8B-B14F-4D97-AF65-F5344CB8AC3E}">
        <p14:creationId xmlns:p14="http://schemas.microsoft.com/office/powerpoint/2010/main" val="41883711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4DD496-7D21-41D2-8D51-CD8B4513150B}" type="datetimeFigureOut">
              <a:rPr lang="en-US" smtClean="0"/>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F78F4C-6DAF-43B1-9A7E-C1201E1CDD1D}" type="slidenum">
              <a:rPr lang="en-US" smtClean="0"/>
              <a:t>‹#›</a:t>
            </a:fld>
            <a:endParaRPr lang="en-US"/>
          </a:p>
        </p:txBody>
      </p:sp>
    </p:spTree>
    <p:extLst>
      <p:ext uri="{BB962C8B-B14F-4D97-AF65-F5344CB8AC3E}">
        <p14:creationId xmlns:p14="http://schemas.microsoft.com/office/powerpoint/2010/main" val="33223966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4DD496-7D21-41D2-8D51-CD8B4513150B}" type="datetimeFigureOut">
              <a:rPr lang="en-US" smtClean="0"/>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F78F4C-6DAF-43B1-9A7E-C1201E1CDD1D}" type="slidenum">
              <a:rPr lang="en-US" smtClean="0"/>
              <a:t>‹#›</a:t>
            </a:fld>
            <a:endParaRPr lang="en-US"/>
          </a:p>
        </p:txBody>
      </p:sp>
    </p:spTree>
    <p:extLst>
      <p:ext uri="{BB962C8B-B14F-4D97-AF65-F5344CB8AC3E}">
        <p14:creationId xmlns:p14="http://schemas.microsoft.com/office/powerpoint/2010/main" val="26178949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94DD496-7D21-41D2-8D51-CD8B4513150B}" type="datetimeFigureOut">
              <a:rPr lang="en-US" smtClean="0"/>
              <a:t>10/22/2023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F78F4C-6DAF-43B1-9A7E-C1201E1CDD1D}" type="slidenum">
              <a:rPr lang="en-US" smtClean="0"/>
              <a:t>‹#›</a:t>
            </a:fld>
            <a:endParaRPr lang="en-US"/>
          </a:p>
        </p:txBody>
      </p:sp>
    </p:spTree>
    <p:extLst>
      <p:ext uri="{BB962C8B-B14F-4D97-AF65-F5344CB8AC3E}">
        <p14:creationId xmlns:p14="http://schemas.microsoft.com/office/powerpoint/2010/main" val="15376948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94DD496-7D21-41D2-8D51-CD8B4513150B}" type="datetimeFigureOut">
              <a:rPr lang="en-US" smtClean="0"/>
              <a:t>10/22/2023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F78F4C-6DAF-43B1-9A7E-C1201E1CDD1D}" type="slidenum">
              <a:rPr lang="en-US" smtClean="0"/>
              <a:t>‹#›</a:t>
            </a:fld>
            <a:endParaRPr lang="en-US"/>
          </a:p>
        </p:txBody>
      </p:sp>
    </p:spTree>
    <p:extLst>
      <p:ext uri="{BB962C8B-B14F-4D97-AF65-F5344CB8AC3E}">
        <p14:creationId xmlns:p14="http://schemas.microsoft.com/office/powerpoint/2010/main" val="24026332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94DD496-7D21-41D2-8D51-CD8B4513150B}" type="datetimeFigureOut">
              <a:rPr lang="en-US" smtClean="0"/>
              <a:t>10/22/2023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F78F4C-6DAF-43B1-9A7E-C1201E1CDD1D}" type="slidenum">
              <a:rPr lang="en-US" smtClean="0"/>
              <a:t>‹#›</a:t>
            </a:fld>
            <a:endParaRPr lang="en-US"/>
          </a:p>
        </p:txBody>
      </p:sp>
    </p:spTree>
    <p:extLst>
      <p:ext uri="{BB962C8B-B14F-4D97-AF65-F5344CB8AC3E}">
        <p14:creationId xmlns:p14="http://schemas.microsoft.com/office/powerpoint/2010/main" val="37999558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4DD496-7D21-41D2-8D51-CD8B4513150B}" type="datetimeFigureOut">
              <a:rPr lang="en-US" smtClean="0"/>
              <a:t>10/22/2023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F78F4C-6DAF-43B1-9A7E-C1201E1CDD1D}" type="slidenum">
              <a:rPr lang="en-US" smtClean="0"/>
              <a:t>‹#›</a:t>
            </a:fld>
            <a:endParaRPr lang="en-US"/>
          </a:p>
        </p:txBody>
      </p:sp>
    </p:spTree>
    <p:extLst>
      <p:ext uri="{BB962C8B-B14F-4D97-AF65-F5344CB8AC3E}">
        <p14:creationId xmlns:p14="http://schemas.microsoft.com/office/powerpoint/2010/main" val="23731945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94DD496-7D21-41D2-8D51-CD8B4513150B}" type="datetimeFigureOut">
              <a:rPr lang="en-US" smtClean="0"/>
              <a:t>10/22/2023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F78F4C-6DAF-43B1-9A7E-C1201E1CDD1D}" type="slidenum">
              <a:rPr lang="en-US" smtClean="0"/>
              <a:t>‹#›</a:t>
            </a:fld>
            <a:endParaRPr lang="en-US"/>
          </a:p>
        </p:txBody>
      </p:sp>
    </p:spTree>
    <p:extLst>
      <p:ext uri="{BB962C8B-B14F-4D97-AF65-F5344CB8AC3E}">
        <p14:creationId xmlns:p14="http://schemas.microsoft.com/office/powerpoint/2010/main" val="1888536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BFA7EC-853B-452B-9A6A-5E9C9854A9A7}" type="datetimeFigureOut">
              <a:rPr lang="en-US" smtClean="0"/>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8EFBCE-234A-4EAA-ABC5-795803303E37}" type="slidenum">
              <a:rPr lang="en-US" smtClean="0"/>
              <a:t>‹#›</a:t>
            </a:fld>
            <a:endParaRPr lang="en-US"/>
          </a:p>
        </p:txBody>
      </p:sp>
    </p:spTree>
    <p:extLst>
      <p:ext uri="{BB962C8B-B14F-4D97-AF65-F5344CB8AC3E}">
        <p14:creationId xmlns:p14="http://schemas.microsoft.com/office/powerpoint/2010/main" val="29351667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94DD496-7D21-41D2-8D51-CD8B4513150B}" type="datetimeFigureOut">
              <a:rPr lang="en-US" smtClean="0"/>
              <a:t>10/22/2023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F78F4C-6DAF-43B1-9A7E-C1201E1CDD1D}" type="slidenum">
              <a:rPr lang="en-US" smtClean="0"/>
              <a:t>‹#›</a:t>
            </a:fld>
            <a:endParaRPr lang="en-US"/>
          </a:p>
        </p:txBody>
      </p:sp>
    </p:spTree>
    <p:extLst>
      <p:ext uri="{BB962C8B-B14F-4D97-AF65-F5344CB8AC3E}">
        <p14:creationId xmlns:p14="http://schemas.microsoft.com/office/powerpoint/2010/main" val="13009369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4DD496-7D21-41D2-8D51-CD8B4513150B}" type="datetimeFigureOut">
              <a:rPr lang="en-US" smtClean="0"/>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F78F4C-6DAF-43B1-9A7E-C1201E1CDD1D}" type="slidenum">
              <a:rPr lang="en-US" smtClean="0"/>
              <a:t>‹#›</a:t>
            </a:fld>
            <a:endParaRPr lang="en-US"/>
          </a:p>
        </p:txBody>
      </p:sp>
    </p:spTree>
    <p:extLst>
      <p:ext uri="{BB962C8B-B14F-4D97-AF65-F5344CB8AC3E}">
        <p14:creationId xmlns:p14="http://schemas.microsoft.com/office/powerpoint/2010/main" val="18853706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4DD496-7D21-41D2-8D51-CD8B4513150B}" type="datetimeFigureOut">
              <a:rPr lang="en-US" smtClean="0"/>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F78F4C-6DAF-43B1-9A7E-C1201E1CDD1D}" type="slidenum">
              <a:rPr lang="en-US" smtClean="0"/>
              <a:t>‹#›</a:t>
            </a:fld>
            <a:endParaRPr lang="en-US"/>
          </a:p>
        </p:txBody>
      </p:sp>
    </p:spTree>
    <p:extLst>
      <p:ext uri="{BB962C8B-B14F-4D97-AF65-F5344CB8AC3E}">
        <p14:creationId xmlns:p14="http://schemas.microsoft.com/office/powerpoint/2010/main" val="669465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2BFA7EC-853B-452B-9A6A-5E9C9854A9A7}" type="datetimeFigureOut">
              <a:rPr lang="en-US" smtClean="0"/>
              <a:t>10/22/2023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8EFBCE-234A-4EAA-ABC5-795803303E37}" type="slidenum">
              <a:rPr lang="en-US" smtClean="0"/>
              <a:t>‹#›</a:t>
            </a:fld>
            <a:endParaRPr lang="en-US"/>
          </a:p>
        </p:txBody>
      </p:sp>
    </p:spTree>
    <p:extLst>
      <p:ext uri="{BB962C8B-B14F-4D97-AF65-F5344CB8AC3E}">
        <p14:creationId xmlns:p14="http://schemas.microsoft.com/office/powerpoint/2010/main" val="379770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BFA7EC-853B-452B-9A6A-5E9C9854A9A7}" type="datetimeFigureOut">
              <a:rPr lang="en-US" smtClean="0"/>
              <a:t>10/22/2023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8EFBCE-234A-4EAA-ABC5-795803303E37}" type="slidenum">
              <a:rPr lang="en-US" smtClean="0"/>
              <a:t>‹#›</a:t>
            </a:fld>
            <a:endParaRPr lang="en-US"/>
          </a:p>
        </p:txBody>
      </p:sp>
    </p:spTree>
    <p:extLst>
      <p:ext uri="{BB962C8B-B14F-4D97-AF65-F5344CB8AC3E}">
        <p14:creationId xmlns:p14="http://schemas.microsoft.com/office/powerpoint/2010/main" val="3692174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BFA7EC-853B-452B-9A6A-5E9C9854A9A7}" type="datetimeFigureOut">
              <a:rPr lang="en-US" smtClean="0"/>
              <a:t>10/22/2023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8EFBCE-234A-4EAA-ABC5-795803303E37}" type="slidenum">
              <a:rPr lang="en-US" smtClean="0"/>
              <a:t>‹#›</a:t>
            </a:fld>
            <a:endParaRPr lang="en-US"/>
          </a:p>
        </p:txBody>
      </p:sp>
    </p:spTree>
    <p:extLst>
      <p:ext uri="{BB962C8B-B14F-4D97-AF65-F5344CB8AC3E}">
        <p14:creationId xmlns:p14="http://schemas.microsoft.com/office/powerpoint/2010/main" val="2648129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2BFA7EC-853B-452B-9A6A-5E9C9854A9A7}" type="datetimeFigureOut">
              <a:rPr lang="en-US" smtClean="0"/>
              <a:t>10/22/2023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8EFBCE-234A-4EAA-ABC5-795803303E37}" type="slidenum">
              <a:rPr lang="en-US" smtClean="0"/>
              <a:t>‹#›</a:t>
            </a:fld>
            <a:endParaRPr lang="en-US"/>
          </a:p>
        </p:txBody>
      </p:sp>
    </p:spTree>
    <p:extLst>
      <p:ext uri="{BB962C8B-B14F-4D97-AF65-F5344CB8AC3E}">
        <p14:creationId xmlns:p14="http://schemas.microsoft.com/office/powerpoint/2010/main" val="1172175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BFA7EC-853B-452B-9A6A-5E9C9854A9A7}" type="datetimeFigureOut">
              <a:rPr lang="en-US" smtClean="0"/>
              <a:t>10/22/2023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8EFBCE-234A-4EAA-ABC5-795803303E37}" type="slidenum">
              <a:rPr lang="en-US" smtClean="0"/>
              <a:t>‹#›</a:t>
            </a:fld>
            <a:endParaRPr lang="en-US"/>
          </a:p>
        </p:txBody>
      </p:sp>
    </p:spTree>
    <p:extLst>
      <p:ext uri="{BB962C8B-B14F-4D97-AF65-F5344CB8AC3E}">
        <p14:creationId xmlns:p14="http://schemas.microsoft.com/office/powerpoint/2010/main" val="2320098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2BFA7EC-853B-452B-9A6A-5E9C9854A9A7}" type="datetimeFigureOut">
              <a:rPr lang="en-US" smtClean="0"/>
              <a:t>10/22/2023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8EFBCE-234A-4EAA-ABC5-795803303E37}" type="slidenum">
              <a:rPr lang="en-US" smtClean="0"/>
              <a:t>‹#›</a:t>
            </a:fld>
            <a:endParaRPr lang="en-US"/>
          </a:p>
        </p:txBody>
      </p:sp>
    </p:spTree>
    <p:extLst>
      <p:ext uri="{BB962C8B-B14F-4D97-AF65-F5344CB8AC3E}">
        <p14:creationId xmlns:p14="http://schemas.microsoft.com/office/powerpoint/2010/main" val="2279767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2BFA7EC-853B-452B-9A6A-5E9C9854A9A7}" type="datetimeFigureOut">
              <a:rPr lang="en-US" smtClean="0"/>
              <a:t>10/22/2023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8EFBCE-234A-4EAA-ABC5-795803303E37}" type="slidenum">
              <a:rPr lang="en-US" smtClean="0"/>
              <a:t>‹#›</a:t>
            </a:fld>
            <a:endParaRPr lang="en-US"/>
          </a:p>
        </p:txBody>
      </p:sp>
    </p:spTree>
    <p:extLst>
      <p:ext uri="{BB962C8B-B14F-4D97-AF65-F5344CB8AC3E}">
        <p14:creationId xmlns:p14="http://schemas.microsoft.com/office/powerpoint/2010/main" val="3581584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BFA7EC-853B-452B-9A6A-5E9C9854A9A7}" type="datetimeFigureOut">
              <a:rPr lang="en-US" smtClean="0"/>
              <a:t>10/22/2023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8EFBCE-234A-4EAA-ABC5-795803303E37}" type="slidenum">
              <a:rPr lang="en-US" smtClean="0"/>
              <a:t>‹#›</a:t>
            </a:fld>
            <a:endParaRPr lang="en-US"/>
          </a:p>
        </p:txBody>
      </p:sp>
    </p:spTree>
    <p:extLst>
      <p:ext uri="{BB962C8B-B14F-4D97-AF65-F5344CB8AC3E}">
        <p14:creationId xmlns:p14="http://schemas.microsoft.com/office/powerpoint/2010/main" val="3691857974"/>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4DD496-7D21-41D2-8D51-CD8B4513150B}" type="datetimeFigureOut">
              <a:rPr lang="en-US" smtClean="0"/>
              <a:t>10/22/2023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F78F4C-6DAF-43B1-9A7E-C1201E1CDD1D}" type="slidenum">
              <a:rPr lang="en-US" smtClean="0"/>
              <a:t>‹#›</a:t>
            </a:fld>
            <a:endParaRPr lang="en-US"/>
          </a:p>
        </p:txBody>
      </p:sp>
    </p:spTree>
    <p:extLst>
      <p:ext uri="{BB962C8B-B14F-4D97-AF65-F5344CB8AC3E}">
        <p14:creationId xmlns:p14="http://schemas.microsoft.com/office/powerpoint/2010/main" val="2692757635"/>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61718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DBA3CE5-A3B0-51A5-2F48-5A99208D36AD}"/>
              </a:ext>
            </a:extLst>
          </p:cNvPr>
          <p:cNvSpPr txBox="1"/>
          <p:nvPr/>
        </p:nvSpPr>
        <p:spPr>
          <a:xfrm>
            <a:off x="2327009" y="1829833"/>
            <a:ext cx="625346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When will the End Times begin ??</a:t>
            </a:r>
          </a:p>
        </p:txBody>
      </p:sp>
      <p:sp>
        <p:nvSpPr>
          <p:cNvPr id="3" name="TextBox 2">
            <a:extLst>
              <a:ext uri="{FF2B5EF4-FFF2-40B4-BE49-F238E27FC236}">
                <a16:creationId xmlns:a16="http://schemas.microsoft.com/office/drawing/2014/main" id="{9D1DD74A-96F9-63FE-3FDD-09EB8AC94979}"/>
              </a:ext>
            </a:extLst>
          </p:cNvPr>
          <p:cNvSpPr txBox="1"/>
          <p:nvPr/>
        </p:nvSpPr>
        <p:spPr>
          <a:xfrm>
            <a:off x="2516765" y="3059668"/>
            <a:ext cx="6063710" cy="95410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Recent example - calculation of the beginning of the end times </a:t>
            </a:r>
          </a:p>
        </p:txBody>
      </p:sp>
      <p:sp>
        <p:nvSpPr>
          <p:cNvPr id="4" name="TextBox 3">
            <a:extLst>
              <a:ext uri="{FF2B5EF4-FFF2-40B4-BE49-F238E27FC236}">
                <a16:creationId xmlns:a16="http://schemas.microsoft.com/office/drawing/2014/main" id="{80A288CD-D183-0BEA-04E1-92382080D962}"/>
              </a:ext>
            </a:extLst>
          </p:cNvPr>
          <p:cNvSpPr txBox="1"/>
          <p:nvPr/>
        </p:nvSpPr>
        <p:spPr>
          <a:xfrm>
            <a:off x="2516764" y="4781945"/>
            <a:ext cx="6063711" cy="95410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Typical of the type of reasoning &amp; calculation that has been done for years </a:t>
            </a:r>
          </a:p>
        </p:txBody>
      </p:sp>
    </p:spTree>
    <p:extLst>
      <p:ext uri="{BB962C8B-B14F-4D97-AF65-F5344CB8AC3E}">
        <p14:creationId xmlns:p14="http://schemas.microsoft.com/office/powerpoint/2010/main" val="3590891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left)">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3106E36-191E-8F07-D49B-7D0021BF9ADE}"/>
              </a:ext>
            </a:extLst>
          </p:cNvPr>
          <p:cNvSpPr txBox="1"/>
          <p:nvPr/>
        </p:nvSpPr>
        <p:spPr>
          <a:xfrm>
            <a:off x="191386" y="2700669"/>
            <a:ext cx="14505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err="1">
                <a:ln>
                  <a:noFill/>
                </a:ln>
                <a:solidFill>
                  <a:prstClr val="white"/>
                </a:solidFill>
                <a:effectLst/>
                <a:uLnTx/>
                <a:uFillTx/>
                <a:latin typeface="Calibri" panose="020F0502020204030204"/>
                <a:ea typeface="+mn-ea"/>
                <a:cs typeface="+mn-cs"/>
              </a:rPr>
              <a:t>Ezek</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4.1-7</a:t>
            </a:r>
          </a:p>
        </p:txBody>
      </p:sp>
      <p:sp>
        <p:nvSpPr>
          <p:cNvPr id="10" name="TextBox 9">
            <a:extLst>
              <a:ext uri="{FF2B5EF4-FFF2-40B4-BE49-F238E27FC236}">
                <a16:creationId xmlns:a16="http://schemas.microsoft.com/office/drawing/2014/main" id="{8A3E0C02-0DEB-2554-6C7C-8C1188CEF470}"/>
              </a:ext>
            </a:extLst>
          </p:cNvPr>
          <p:cNvSpPr txBox="1"/>
          <p:nvPr/>
        </p:nvSpPr>
        <p:spPr>
          <a:xfrm>
            <a:off x="2394944" y="2610683"/>
            <a:ext cx="6273210" cy="34163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 </a:t>
            </a: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Ezek</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4.1 - draw city of Jerusalem - lay siege to it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 </a:t>
            </a: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Ezek</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4.4-5 - lie on left side - 390 days - day for each year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3. </a:t>
            </a: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Ezek</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4.6 - lie on right side - 40 days - a day for each year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4. There are some certainties we get out of this - 1 day = 1 year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5. 390 + 40 = 430 years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6. Lev 26.18,27-28 - chastised 7 times for your sins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7. 430 - 70 years for captivity = 360 years accounting for time served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8. 360 x 7 = 2520 years that God will separate the Jews from Jerusalem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9.  This is Hebrew / Jewish prophecy - used lunar years - 360 days per year </a:t>
            </a:r>
          </a:p>
        </p:txBody>
      </p:sp>
      <p:sp>
        <p:nvSpPr>
          <p:cNvPr id="11" name="TextBox 10">
            <a:extLst>
              <a:ext uri="{FF2B5EF4-FFF2-40B4-BE49-F238E27FC236}">
                <a16:creationId xmlns:a16="http://schemas.microsoft.com/office/drawing/2014/main" id="{854F6BF1-ED49-A321-38E4-DFB231D95DA1}"/>
              </a:ext>
            </a:extLst>
          </p:cNvPr>
          <p:cNvSpPr txBox="1"/>
          <p:nvPr/>
        </p:nvSpPr>
        <p:spPr>
          <a:xfrm>
            <a:off x="2544417" y="1775791"/>
            <a:ext cx="6123737" cy="83099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Recent example of calculation of the beginning of the End Times </a:t>
            </a:r>
          </a:p>
        </p:txBody>
      </p:sp>
    </p:spTree>
    <p:extLst>
      <p:ext uri="{BB962C8B-B14F-4D97-AF65-F5344CB8AC3E}">
        <p14:creationId xmlns:p14="http://schemas.microsoft.com/office/powerpoint/2010/main" val="3523461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left)">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wipe(left)">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wipe(left)">
                                      <p:cBhvr>
                                        <p:cTn id="17" dur="500"/>
                                        <p:tgtEl>
                                          <p:spTgt spid="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0">
                                            <p:txEl>
                                              <p:pRg st="3" end="3"/>
                                            </p:txEl>
                                          </p:spTgt>
                                        </p:tgtEl>
                                        <p:attrNameLst>
                                          <p:attrName>style.visibility</p:attrName>
                                        </p:attrNameLst>
                                      </p:cBhvr>
                                      <p:to>
                                        <p:strVal val="visible"/>
                                      </p:to>
                                    </p:set>
                                    <p:animEffect transition="in" filter="wipe(left)">
                                      <p:cBhvr>
                                        <p:cTn id="22" dur="500"/>
                                        <p:tgtEl>
                                          <p:spTgt spid="1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0">
                                            <p:txEl>
                                              <p:pRg st="4" end="4"/>
                                            </p:txEl>
                                          </p:spTgt>
                                        </p:tgtEl>
                                        <p:attrNameLst>
                                          <p:attrName>style.visibility</p:attrName>
                                        </p:attrNameLst>
                                      </p:cBhvr>
                                      <p:to>
                                        <p:strVal val="visible"/>
                                      </p:to>
                                    </p:set>
                                    <p:animEffect transition="in" filter="wipe(left)">
                                      <p:cBhvr>
                                        <p:cTn id="27" dur="500"/>
                                        <p:tgtEl>
                                          <p:spTgt spid="1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0">
                                            <p:txEl>
                                              <p:pRg st="5" end="5"/>
                                            </p:txEl>
                                          </p:spTgt>
                                        </p:tgtEl>
                                        <p:attrNameLst>
                                          <p:attrName>style.visibility</p:attrName>
                                        </p:attrNameLst>
                                      </p:cBhvr>
                                      <p:to>
                                        <p:strVal val="visible"/>
                                      </p:to>
                                    </p:set>
                                    <p:animEffect transition="in" filter="wipe(left)">
                                      <p:cBhvr>
                                        <p:cTn id="32" dur="500"/>
                                        <p:tgtEl>
                                          <p:spTgt spid="10">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10">
                                            <p:txEl>
                                              <p:pRg st="6" end="6"/>
                                            </p:txEl>
                                          </p:spTgt>
                                        </p:tgtEl>
                                        <p:attrNameLst>
                                          <p:attrName>style.visibility</p:attrName>
                                        </p:attrNameLst>
                                      </p:cBhvr>
                                      <p:to>
                                        <p:strVal val="visible"/>
                                      </p:to>
                                    </p:set>
                                    <p:animEffect transition="in" filter="wipe(left)">
                                      <p:cBhvr>
                                        <p:cTn id="37" dur="500"/>
                                        <p:tgtEl>
                                          <p:spTgt spid="10">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10">
                                            <p:txEl>
                                              <p:pRg st="7" end="7"/>
                                            </p:txEl>
                                          </p:spTgt>
                                        </p:tgtEl>
                                        <p:attrNameLst>
                                          <p:attrName>style.visibility</p:attrName>
                                        </p:attrNameLst>
                                      </p:cBhvr>
                                      <p:to>
                                        <p:strVal val="visible"/>
                                      </p:to>
                                    </p:set>
                                    <p:animEffect transition="in" filter="wipe(left)">
                                      <p:cBhvr>
                                        <p:cTn id="42" dur="500"/>
                                        <p:tgtEl>
                                          <p:spTgt spid="10">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10">
                                            <p:txEl>
                                              <p:pRg st="8" end="8"/>
                                            </p:txEl>
                                          </p:spTgt>
                                        </p:tgtEl>
                                        <p:attrNameLst>
                                          <p:attrName>style.visibility</p:attrName>
                                        </p:attrNameLst>
                                      </p:cBhvr>
                                      <p:to>
                                        <p:strVal val="visible"/>
                                      </p:to>
                                    </p:set>
                                    <p:animEffect transition="in" filter="wipe(left)">
                                      <p:cBhvr>
                                        <p:cTn id="47" dur="500"/>
                                        <p:tgtEl>
                                          <p:spTgt spid="1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3106E36-191E-8F07-D49B-7D0021BF9ADE}"/>
              </a:ext>
            </a:extLst>
          </p:cNvPr>
          <p:cNvSpPr txBox="1"/>
          <p:nvPr/>
        </p:nvSpPr>
        <p:spPr>
          <a:xfrm>
            <a:off x="191386" y="2700669"/>
            <a:ext cx="14505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err="1">
                <a:ln>
                  <a:noFill/>
                </a:ln>
                <a:solidFill>
                  <a:prstClr val="white"/>
                </a:solidFill>
                <a:effectLst/>
                <a:uLnTx/>
                <a:uFillTx/>
                <a:latin typeface="Calibri" panose="020F0502020204030204"/>
                <a:ea typeface="+mn-ea"/>
                <a:cs typeface="+mn-cs"/>
              </a:rPr>
              <a:t>Ezek</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4.1-7</a:t>
            </a:r>
          </a:p>
        </p:txBody>
      </p:sp>
      <p:sp>
        <p:nvSpPr>
          <p:cNvPr id="10" name="TextBox 9">
            <a:extLst>
              <a:ext uri="{FF2B5EF4-FFF2-40B4-BE49-F238E27FC236}">
                <a16:creationId xmlns:a16="http://schemas.microsoft.com/office/drawing/2014/main" id="{8A3E0C02-0DEB-2554-6C7C-8C1188CEF470}"/>
              </a:ext>
            </a:extLst>
          </p:cNvPr>
          <p:cNvSpPr txBox="1"/>
          <p:nvPr/>
        </p:nvSpPr>
        <p:spPr>
          <a:xfrm>
            <a:off x="2394944" y="2928416"/>
            <a:ext cx="6273210" cy="313932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10. 2520 years x 360 days = 907,200 days - to be separated from Jerusalem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11. Cyrus - July 23, 537 - release from captivity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12. Fast forward from July 23, 587 for 907,200 days - account for leap years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13. Leads to May 15, 1948 - exact day Israel became a nation again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14. You can’t deny that Israel is going through the end times prophesied by Ezekiel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15. Matthew 24 - that generation shall not pass - generation of 1948 </a:t>
            </a:r>
          </a:p>
        </p:txBody>
      </p:sp>
      <p:sp>
        <p:nvSpPr>
          <p:cNvPr id="3" name="TextBox 2">
            <a:extLst>
              <a:ext uri="{FF2B5EF4-FFF2-40B4-BE49-F238E27FC236}">
                <a16:creationId xmlns:a16="http://schemas.microsoft.com/office/drawing/2014/main" id="{A2F4AF3C-6A13-894F-1430-2765F3E5C12F}"/>
              </a:ext>
            </a:extLst>
          </p:cNvPr>
          <p:cNvSpPr txBox="1"/>
          <p:nvPr/>
        </p:nvSpPr>
        <p:spPr>
          <a:xfrm>
            <a:off x="2544417" y="1775791"/>
            <a:ext cx="6123737" cy="83099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Recent example of calculation of the beginning of the End Times </a:t>
            </a:r>
          </a:p>
        </p:txBody>
      </p:sp>
    </p:spTree>
    <p:extLst>
      <p:ext uri="{BB962C8B-B14F-4D97-AF65-F5344CB8AC3E}">
        <p14:creationId xmlns:p14="http://schemas.microsoft.com/office/powerpoint/2010/main" val="1344235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left)">
                                      <p:cBhvr>
                                        <p:cTn id="7" dur="500"/>
                                        <p:tgtEl>
                                          <p:spTgt spid="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0">
                                            <p:txEl>
                                              <p:pRg st="1" end="1"/>
                                            </p:txEl>
                                          </p:spTgt>
                                        </p:tgtEl>
                                        <p:attrNameLst>
                                          <p:attrName>style.visibility</p:attrName>
                                        </p:attrNameLst>
                                      </p:cBhvr>
                                      <p:to>
                                        <p:strVal val="visible"/>
                                      </p:to>
                                    </p:set>
                                    <p:animEffect transition="in" filter="wipe(left)">
                                      <p:cBhvr>
                                        <p:cTn id="12" dur="500"/>
                                        <p:tgtEl>
                                          <p:spTgt spid="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animEffect transition="in" filter="wipe(left)">
                                      <p:cBhvr>
                                        <p:cTn id="17" dur="500"/>
                                        <p:tgtEl>
                                          <p:spTgt spid="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10">
                                            <p:txEl>
                                              <p:pRg st="3" end="3"/>
                                            </p:txEl>
                                          </p:spTgt>
                                        </p:tgtEl>
                                        <p:attrNameLst>
                                          <p:attrName>style.visibility</p:attrName>
                                        </p:attrNameLst>
                                      </p:cBhvr>
                                      <p:to>
                                        <p:strVal val="visible"/>
                                      </p:to>
                                    </p:set>
                                    <p:animEffect transition="in" filter="wipe(left)">
                                      <p:cBhvr>
                                        <p:cTn id="22" dur="500"/>
                                        <p:tgtEl>
                                          <p:spTgt spid="1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0">
                                            <p:txEl>
                                              <p:pRg st="4" end="4"/>
                                            </p:txEl>
                                          </p:spTgt>
                                        </p:tgtEl>
                                        <p:attrNameLst>
                                          <p:attrName>style.visibility</p:attrName>
                                        </p:attrNameLst>
                                      </p:cBhvr>
                                      <p:to>
                                        <p:strVal val="visible"/>
                                      </p:to>
                                    </p:set>
                                    <p:animEffect transition="in" filter="wipe(left)">
                                      <p:cBhvr>
                                        <p:cTn id="27" dur="500"/>
                                        <p:tgtEl>
                                          <p:spTgt spid="1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0">
                                            <p:txEl>
                                              <p:pRg st="5" end="5"/>
                                            </p:txEl>
                                          </p:spTgt>
                                        </p:tgtEl>
                                        <p:attrNameLst>
                                          <p:attrName>style.visibility</p:attrName>
                                        </p:attrNameLst>
                                      </p:cBhvr>
                                      <p:to>
                                        <p:strVal val="visible"/>
                                      </p:to>
                                    </p:set>
                                    <p:animEffect transition="in" filter="wipe(left)">
                                      <p:cBhvr>
                                        <p:cTn id="32" dur="500"/>
                                        <p:tgtEl>
                                          <p:spTgt spid="1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3106E36-191E-8F07-D49B-7D0021BF9ADE}"/>
              </a:ext>
            </a:extLst>
          </p:cNvPr>
          <p:cNvSpPr txBox="1"/>
          <p:nvPr/>
        </p:nvSpPr>
        <p:spPr>
          <a:xfrm>
            <a:off x="191386" y="2700669"/>
            <a:ext cx="14505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err="1">
                <a:ln>
                  <a:noFill/>
                </a:ln>
                <a:solidFill>
                  <a:prstClr val="white"/>
                </a:solidFill>
                <a:effectLst/>
                <a:uLnTx/>
                <a:uFillTx/>
                <a:latin typeface="Calibri" panose="020F0502020204030204"/>
                <a:ea typeface="+mn-ea"/>
                <a:cs typeface="+mn-cs"/>
              </a:rPr>
              <a:t>Ezek</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4.1-7</a:t>
            </a:r>
          </a:p>
        </p:txBody>
      </p:sp>
      <p:sp>
        <p:nvSpPr>
          <p:cNvPr id="2" name="TextBox 1">
            <a:extLst>
              <a:ext uri="{FF2B5EF4-FFF2-40B4-BE49-F238E27FC236}">
                <a16:creationId xmlns:a16="http://schemas.microsoft.com/office/drawing/2014/main" id="{51A1DE5B-CFE5-26A4-C678-9A5AF0F933A6}"/>
              </a:ext>
            </a:extLst>
          </p:cNvPr>
          <p:cNvSpPr txBox="1"/>
          <p:nvPr/>
        </p:nvSpPr>
        <p:spPr>
          <a:xfrm>
            <a:off x="2432083" y="2287116"/>
            <a:ext cx="5918287" cy="378565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Problems with these calculations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430 years are in the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past</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this point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70 years of </a:t>
            </a:r>
            <a:r>
              <a:rPr kumimoji="0" lang="en-US" sz="1800" b="1" i="0" u="none" strike="noStrike" kern="1200" cap="none" spc="0" normalizeH="0" baseline="0" noProof="0" dirty="0">
                <a:ln>
                  <a:noFill/>
                </a:ln>
                <a:solidFill>
                  <a:prstClr val="black"/>
                </a:solidFill>
                <a:effectLst/>
                <a:uLnTx/>
                <a:uFillTx/>
                <a:latin typeface="Calibri" panose="020F0502020204030204"/>
                <a:ea typeface="+mn-ea"/>
                <a:cs typeface="+mn-cs"/>
              </a:rPr>
              <a:t>captivity</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0" u="none" strike="noStrike" kern="1200" cap="none" spc="0" normalizeH="0" baseline="0" noProof="0" dirty="0" err="1">
                <a:ln>
                  <a:noFill/>
                </a:ln>
                <a:solidFill>
                  <a:srgbClr val="FF0000"/>
                </a:solidFill>
                <a:effectLst/>
                <a:uLnTx/>
                <a:uFillTx/>
                <a:latin typeface="Calibri" panose="020F0502020204030204"/>
                <a:ea typeface="+mn-ea"/>
                <a:cs typeface="+mn-cs"/>
              </a:rPr>
              <a:t>Jer</a:t>
            </a:r>
            <a:r>
              <a:rPr kumimoji="0" lang="en-US" sz="1800" b="0" i="0" u="none" strike="noStrike" kern="1200" cap="none" spc="0" normalizeH="0" baseline="0" noProof="0" dirty="0">
                <a:ln>
                  <a:noFill/>
                </a:ln>
                <a:solidFill>
                  <a:srgbClr val="FF0000"/>
                </a:solidFill>
                <a:effectLst/>
                <a:uLnTx/>
                <a:uFillTx/>
                <a:latin typeface="Calibri" panose="020F0502020204030204"/>
                <a:ea typeface="+mn-ea"/>
                <a:cs typeface="+mn-cs"/>
              </a:rPr>
              <a:t> 25.11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536 B.C. remnant returned – Temple / Jerusalem rebuilt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 multiplier from Leviticus isn’t applicable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Jeremiah return to Jerusalem after 70 years – </a:t>
            </a:r>
            <a:r>
              <a:rPr kumimoji="0" lang="en-US" sz="1800" b="0" i="0" u="none" strike="noStrike" kern="1200" cap="none" spc="0" normalizeH="0" baseline="0" noProof="0" dirty="0" err="1">
                <a:ln>
                  <a:noFill/>
                </a:ln>
                <a:solidFill>
                  <a:srgbClr val="FF0000"/>
                </a:solidFill>
                <a:effectLst/>
                <a:uLnTx/>
                <a:uFillTx/>
                <a:latin typeface="Calibri" panose="020F0502020204030204"/>
                <a:ea typeface="+mn-ea"/>
                <a:cs typeface="+mn-cs"/>
              </a:rPr>
              <a:t>Jer</a:t>
            </a:r>
            <a:r>
              <a:rPr kumimoji="0" lang="en-US" sz="1800" b="0" i="0" u="none" strike="noStrike" kern="1200" cap="none" spc="0" normalizeH="0" baseline="0" noProof="0" dirty="0">
                <a:ln>
                  <a:noFill/>
                </a:ln>
                <a:solidFill>
                  <a:srgbClr val="FF0000"/>
                </a:solidFill>
                <a:effectLst/>
                <a:uLnTx/>
                <a:uFillTx/>
                <a:latin typeface="Calibri" panose="020F0502020204030204"/>
                <a:ea typeface="+mn-ea"/>
                <a:cs typeface="+mn-cs"/>
              </a:rPr>
              <a:t> 29.10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Leap years …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Jews used a lunar calendar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Jews later used a </a:t>
            </a:r>
            <a:r>
              <a:rPr kumimoji="0" lang="en-US" sz="1800" b="0" i="0" u="none" strike="noStrike" kern="1200" cap="none" spc="0" normalizeH="0" baseline="0" noProof="0" dirty="0" err="1">
                <a:ln>
                  <a:noFill/>
                </a:ln>
                <a:solidFill>
                  <a:prstClr val="black"/>
                </a:solidFill>
                <a:effectLst/>
                <a:uLnTx/>
                <a:uFillTx/>
                <a:latin typeface="Calibri" panose="020F0502020204030204"/>
                <a:ea typeface="+mn-ea"/>
                <a:cs typeface="+mn-cs"/>
              </a:rPr>
              <a:t>luno</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-solar calendar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Adjusted years for differences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Calendars adjusted by Julius Caesar 46 B.C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Other changes Gregory – Gregorian calendar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No way to accurately determine these dates </a:t>
            </a:r>
          </a:p>
        </p:txBody>
      </p:sp>
    </p:spTree>
    <p:extLst>
      <p:ext uri="{BB962C8B-B14F-4D97-AF65-F5344CB8AC3E}">
        <p14:creationId xmlns:p14="http://schemas.microsoft.com/office/powerpoint/2010/main" val="2479204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wipe(left)">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wipe(left)">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wipe(left)">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wipe(left)">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wipe(left)">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wipe(left)">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wipe(left)">
                                      <p:cBhvr>
                                        <p:cTn id="37" dur="500"/>
                                        <p:tgtEl>
                                          <p:spTgt spid="2">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2">
                                            <p:txEl>
                                              <p:pRg st="8" end="8"/>
                                            </p:txEl>
                                          </p:spTgt>
                                        </p:tgtEl>
                                        <p:attrNameLst>
                                          <p:attrName>style.visibility</p:attrName>
                                        </p:attrNameLst>
                                      </p:cBhvr>
                                      <p:to>
                                        <p:strVal val="visible"/>
                                      </p:to>
                                    </p:set>
                                    <p:animEffect transition="in" filter="wipe(left)">
                                      <p:cBhvr>
                                        <p:cTn id="42" dur="500"/>
                                        <p:tgtEl>
                                          <p:spTgt spid="2">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Effect transition="in" filter="wipe(left)">
                                      <p:cBhvr>
                                        <p:cTn id="47" dur="500"/>
                                        <p:tgtEl>
                                          <p:spTgt spid="2">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2">
                                            <p:txEl>
                                              <p:pRg st="10" end="10"/>
                                            </p:txEl>
                                          </p:spTgt>
                                        </p:tgtEl>
                                        <p:attrNameLst>
                                          <p:attrName>style.visibility</p:attrName>
                                        </p:attrNameLst>
                                      </p:cBhvr>
                                      <p:to>
                                        <p:strVal val="visible"/>
                                      </p:to>
                                    </p:set>
                                    <p:animEffect transition="in" filter="wipe(left)">
                                      <p:cBhvr>
                                        <p:cTn id="52" dur="500"/>
                                        <p:tgtEl>
                                          <p:spTgt spid="2">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2">
                                            <p:txEl>
                                              <p:pRg st="11" end="11"/>
                                            </p:txEl>
                                          </p:spTgt>
                                        </p:tgtEl>
                                        <p:attrNameLst>
                                          <p:attrName>style.visibility</p:attrName>
                                        </p:attrNameLst>
                                      </p:cBhvr>
                                      <p:to>
                                        <p:strVal val="visible"/>
                                      </p:to>
                                    </p:set>
                                    <p:animEffect transition="in" filter="wipe(left)">
                                      <p:cBhvr>
                                        <p:cTn id="57" dur="500"/>
                                        <p:tgtEl>
                                          <p:spTgt spid="2">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nodeType="clickEffect">
                                  <p:stCondLst>
                                    <p:cond delay="0"/>
                                  </p:stCondLst>
                                  <p:childTnLst>
                                    <p:set>
                                      <p:cBhvr>
                                        <p:cTn id="61" dur="1" fill="hold">
                                          <p:stCondLst>
                                            <p:cond delay="0"/>
                                          </p:stCondLst>
                                        </p:cTn>
                                        <p:tgtEl>
                                          <p:spTgt spid="2">
                                            <p:txEl>
                                              <p:pRg st="12" end="12"/>
                                            </p:txEl>
                                          </p:spTgt>
                                        </p:tgtEl>
                                        <p:attrNameLst>
                                          <p:attrName>style.visibility</p:attrName>
                                        </p:attrNameLst>
                                      </p:cBhvr>
                                      <p:to>
                                        <p:strVal val="visible"/>
                                      </p:to>
                                    </p:set>
                                    <p:animEffect transition="in" filter="wipe(left)">
                                      <p:cBhvr>
                                        <p:cTn id="62" dur="500"/>
                                        <p:tgtEl>
                                          <p:spTgt spid="2">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E255A56-D231-184A-136D-2399696CFB0A}"/>
              </a:ext>
            </a:extLst>
          </p:cNvPr>
          <p:cNvSpPr txBox="1"/>
          <p:nvPr/>
        </p:nvSpPr>
        <p:spPr>
          <a:xfrm>
            <a:off x="2280486" y="1977656"/>
            <a:ext cx="6401111" cy="52322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When did or will the End Times begin ??? </a:t>
            </a:r>
          </a:p>
        </p:txBody>
      </p:sp>
      <p:sp>
        <p:nvSpPr>
          <p:cNvPr id="4" name="TextBox 3">
            <a:extLst>
              <a:ext uri="{FF2B5EF4-FFF2-40B4-BE49-F238E27FC236}">
                <a16:creationId xmlns:a16="http://schemas.microsoft.com/office/drawing/2014/main" id="{50364C66-6BFE-4392-78A3-891469BC4ED9}"/>
              </a:ext>
            </a:extLst>
          </p:cNvPr>
          <p:cNvSpPr txBox="1"/>
          <p:nvPr/>
        </p:nvSpPr>
        <p:spPr>
          <a:xfrm>
            <a:off x="2280486" y="2987749"/>
            <a:ext cx="6048387" cy="156966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End Times / Last Days – 3 conditions to be met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1. </a:t>
            </a:r>
            <a:r>
              <a:rPr kumimoji="0" lang="en-US" sz="2400" b="1" i="0" u="none" strike="noStrike" kern="1200" cap="none" spc="0" normalizeH="0" baseline="0" noProof="0" dirty="0">
                <a:ln>
                  <a:noFill/>
                </a:ln>
                <a:solidFill>
                  <a:srgbClr val="00B050"/>
                </a:solidFill>
                <a:effectLst/>
                <a:uLnTx/>
                <a:uFillTx/>
                <a:latin typeface="Calibri" panose="020F0502020204030204"/>
                <a:ea typeface="+mn-ea"/>
                <a:cs typeface="+mn-cs"/>
              </a:rPr>
              <a:t>Messiah</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2400" b="1" i="0" u="none" strike="noStrike" kern="1200" cap="none" spc="0" normalizeH="0" baseline="0" noProof="0" dirty="0">
                <a:ln>
                  <a:noFill/>
                </a:ln>
                <a:solidFill>
                  <a:srgbClr val="FF0000"/>
                </a:solidFill>
                <a:effectLst/>
                <a:uLnTx/>
                <a:uFillTx/>
                <a:latin typeface="Calibri" panose="020F0502020204030204"/>
                <a:ea typeface="+mn-ea"/>
                <a:cs typeface="+mn-cs"/>
              </a:rPr>
              <a:t>Isa 7.14</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1" i="0" u="none" strike="noStrike" kern="1200" cap="none" spc="0" normalizeH="0" baseline="0" noProof="0" dirty="0">
                <a:ln>
                  <a:noFill/>
                </a:ln>
                <a:solidFill>
                  <a:srgbClr val="FF0000"/>
                </a:solidFill>
                <a:effectLst/>
                <a:uLnTx/>
                <a:uFillTx/>
                <a:latin typeface="Calibri" panose="020F0502020204030204"/>
                <a:ea typeface="+mn-ea"/>
                <a:cs typeface="+mn-cs"/>
              </a:rPr>
              <a:t>John 4.25-26</a:t>
            </a:r>
            <a:endParaRPr kumimoji="0" lang="en-US" sz="2400" b="0" i="0" u="none" strike="noStrike" kern="1200" cap="none" spc="0" normalizeH="0" baseline="0" noProof="0" dirty="0">
              <a:ln>
                <a:noFill/>
              </a:ln>
              <a:solidFill>
                <a:srgbClr val="FF0000"/>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2. </a:t>
            </a:r>
            <a:r>
              <a:rPr kumimoji="0" lang="en-US" sz="2400" b="1" i="0" u="none" strike="noStrike" kern="1200" cap="none" spc="0" normalizeH="0" baseline="0" noProof="0" dirty="0">
                <a:ln>
                  <a:noFill/>
                </a:ln>
                <a:solidFill>
                  <a:srgbClr val="00B0F0"/>
                </a:solidFill>
                <a:effectLst/>
                <a:uLnTx/>
                <a:uFillTx/>
                <a:latin typeface="Calibri" panose="020F0502020204030204"/>
                <a:ea typeface="+mn-ea"/>
                <a:cs typeface="+mn-cs"/>
              </a:rPr>
              <a:t>Law</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2400" b="1" i="0" u="none" strike="noStrike" kern="1200" cap="none" spc="0" normalizeH="0" baseline="0" noProof="0" dirty="0" err="1">
                <a:ln>
                  <a:noFill/>
                </a:ln>
                <a:solidFill>
                  <a:srgbClr val="FF0000"/>
                </a:solidFill>
                <a:effectLst/>
                <a:uLnTx/>
                <a:uFillTx/>
                <a:latin typeface="Calibri" panose="020F0502020204030204"/>
                <a:ea typeface="+mn-ea"/>
                <a:cs typeface="+mn-cs"/>
              </a:rPr>
              <a:t>Jer</a:t>
            </a:r>
            <a:r>
              <a:rPr kumimoji="0" lang="en-US" sz="2400" b="1" i="0" u="none" strike="noStrike" kern="1200" cap="none" spc="0" normalizeH="0" baseline="0" noProof="0" dirty="0">
                <a:ln>
                  <a:noFill/>
                </a:ln>
                <a:solidFill>
                  <a:srgbClr val="FF0000"/>
                </a:solidFill>
                <a:effectLst/>
                <a:uLnTx/>
                <a:uFillTx/>
                <a:latin typeface="Calibri" panose="020F0502020204030204"/>
                <a:ea typeface="+mn-ea"/>
                <a:cs typeface="+mn-cs"/>
              </a:rPr>
              <a:t> 31.31-32</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1" i="0" u="none" strike="noStrike" kern="1200" cap="none" spc="0" normalizeH="0" baseline="0" noProof="0" dirty="0">
                <a:ln>
                  <a:noFill/>
                </a:ln>
                <a:solidFill>
                  <a:srgbClr val="FF0000"/>
                </a:solidFill>
                <a:effectLst/>
                <a:uLnTx/>
                <a:uFillTx/>
                <a:latin typeface="Calibri" panose="020F0502020204030204"/>
                <a:ea typeface="+mn-ea"/>
                <a:cs typeface="+mn-cs"/>
              </a:rPr>
              <a:t>Heb 8.8-13</a:t>
            </a:r>
            <a:endParaRPr kumimoji="0" lang="en-US" sz="2400" b="0" i="0" u="none" strike="noStrike" kern="1200" cap="none" spc="0" normalizeH="0" baseline="0" noProof="0" dirty="0">
              <a:ln>
                <a:noFill/>
              </a:ln>
              <a:solidFill>
                <a:srgbClr val="FF0000"/>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3. </a:t>
            </a:r>
            <a:r>
              <a:rPr kumimoji="0" lang="en-US" sz="2400" b="1" i="0" u="none" strike="noStrike" kern="1200" cap="none" spc="0" normalizeH="0" baseline="0" noProof="0" dirty="0">
                <a:ln>
                  <a:noFill/>
                </a:ln>
                <a:solidFill>
                  <a:srgbClr val="7030A0"/>
                </a:solidFill>
                <a:effectLst/>
                <a:uLnTx/>
                <a:uFillTx/>
                <a:latin typeface="Calibri" panose="020F0502020204030204"/>
                <a:ea typeface="+mn-ea"/>
                <a:cs typeface="+mn-cs"/>
              </a:rPr>
              <a:t>Kingdom</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2400" b="1" i="0" u="none" strike="noStrike" kern="1200" cap="none" spc="0" normalizeH="0" baseline="0" noProof="0" dirty="0">
                <a:ln>
                  <a:noFill/>
                </a:ln>
                <a:solidFill>
                  <a:srgbClr val="FF0000"/>
                </a:solidFill>
                <a:effectLst/>
                <a:uLnTx/>
                <a:uFillTx/>
                <a:latin typeface="Calibri" panose="020F0502020204030204"/>
                <a:ea typeface="+mn-ea"/>
                <a:cs typeface="+mn-cs"/>
              </a:rPr>
              <a:t>Isa 2.2</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1" i="0" u="none" strike="noStrike" kern="1200" cap="none" spc="0" normalizeH="0" baseline="0" noProof="0" dirty="0">
                <a:ln>
                  <a:noFill/>
                </a:ln>
                <a:solidFill>
                  <a:srgbClr val="FF0000"/>
                </a:solidFill>
                <a:effectLst/>
                <a:uLnTx/>
                <a:uFillTx/>
                <a:latin typeface="Calibri" panose="020F0502020204030204"/>
                <a:ea typeface="+mn-ea"/>
                <a:cs typeface="+mn-cs"/>
              </a:rPr>
              <a:t>Mic 4.1-2</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2400" b="1" i="0" u="none" strike="noStrike" kern="1200" cap="none" spc="0" normalizeH="0" baseline="0" noProof="0" dirty="0">
                <a:ln>
                  <a:noFill/>
                </a:ln>
                <a:solidFill>
                  <a:srgbClr val="FF0000"/>
                </a:solidFill>
                <a:effectLst/>
                <a:uLnTx/>
                <a:uFillTx/>
                <a:latin typeface="Calibri" panose="020F0502020204030204"/>
                <a:ea typeface="+mn-ea"/>
                <a:cs typeface="+mn-cs"/>
              </a:rPr>
              <a:t>Col 1.12-13</a:t>
            </a:r>
            <a:endParaRPr kumimoji="0" lang="en-US" sz="2400" b="0"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18049D07-8E88-8611-42C1-B16E83B23395}"/>
              </a:ext>
            </a:extLst>
          </p:cNvPr>
          <p:cNvSpPr txBox="1"/>
          <p:nvPr/>
        </p:nvSpPr>
        <p:spPr>
          <a:xfrm>
            <a:off x="2823647" y="4771707"/>
            <a:ext cx="4962064" cy="120032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All of these conditions have been met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The last days are now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Have been since the first century </a:t>
            </a:r>
          </a:p>
        </p:txBody>
      </p:sp>
    </p:spTree>
    <p:extLst>
      <p:ext uri="{BB962C8B-B14F-4D97-AF65-F5344CB8AC3E}">
        <p14:creationId xmlns:p14="http://schemas.microsoft.com/office/powerpoint/2010/main" val="3901474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6">
                                            <p:txEl>
                                              <p:pRg st="0" end="0"/>
                                            </p:txEl>
                                          </p:spTgt>
                                        </p:tgtEl>
                                        <p:attrNameLst>
                                          <p:attrName>style.visibility</p:attrName>
                                        </p:attrNameLst>
                                      </p:cBhvr>
                                      <p:to>
                                        <p:strVal val="visible"/>
                                      </p:to>
                                    </p:set>
                                    <p:animEffect transition="in" filter="wipe(left)">
                                      <p:cBhvr>
                                        <p:cTn id="27" dur="500"/>
                                        <p:tgtEl>
                                          <p:spTgt spid="6">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6">
                                            <p:txEl>
                                              <p:pRg st="1" end="1"/>
                                            </p:txEl>
                                          </p:spTgt>
                                        </p:tgtEl>
                                        <p:attrNameLst>
                                          <p:attrName>style.visibility</p:attrName>
                                        </p:attrNameLst>
                                      </p:cBhvr>
                                      <p:to>
                                        <p:strVal val="visible"/>
                                      </p:to>
                                    </p:set>
                                    <p:animEffect transition="in" filter="wipe(left)">
                                      <p:cBhvr>
                                        <p:cTn id="32" dur="500"/>
                                        <p:tgtEl>
                                          <p:spTgt spid="6">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6">
                                            <p:txEl>
                                              <p:pRg st="2" end="2"/>
                                            </p:txEl>
                                          </p:spTgt>
                                        </p:tgtEl>
                                        <p:attrNameLst>
                                          <p:attrName>style.visibility</p:attrName>
                                        </p:attrNameLst>
                                      </p:cBhvr>
                                      <p:to>
                                        <p:strVal val="visible"/>
                                      </p:to>
                                    </p:set>
                                    <p:animEffect transition="in" filter="wipe(left)">
                                      <p:cBhvr>
                                        <p:cTn id="3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E255A56-D231-184A-136D-2399696CFB0A}"/>
              </a:ext>
            </a:extLst>
          </p:cNvPr>
          <p:cNvSpPr txBox="1"/>
          <p:nvPr/>
        </p:nvSpPr>
        <p:spPr>
          <a:xfrm>
            <a:off x="2280486" y="1977656"/>
            <a:ext cx="6401111" cy="52322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When did or will the End Times begin ??? </a:t>
            </a:r>
          </a:p>
        </p:txBody>
      </p:sp>
      <p:sp>
        <p:nvSpPr>
          <p:cNvPr id="4" name="TextBox 3">
            <a:extLst>
              <a:ext uri="{FF2B5EF4-FFF2-40B4-BE49-F238E27FC236}">
                <a16:creationId xmlns:a16="http://schemas.microsoft.com/office/drawing/2014/main" id="{50364C66-6BFE-4392-78A3-891469BC4ED9}"/>
              </a:ext>
            </a:extLst>
          </p:cNvPr>
          <p:cNvSpPr txBox="1"/>
          <p:nvPr/>
        </p:nvSpPr>
        <p:spPr>
          <a:xfrm>
            <a:off x="2280486" y="2987749"/>
            <a:ext cx="6406314" cy="156966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Now all these things happened unto them for ensamples: and they are written for our admonition, upon whom </a:t>
            </a:r>
            <a:r>
              <a:rPr kumimoji="0" lang="en-US" sz="2400" b="1" i="0" u="none" strike="noStrike" kern="1200" cap="none" spc="0" normalizeH="0" baseline="0" noProof="0" dirty="0">
                <a:ln>
                  <a:noFill/>
                </a:ln>
                <a:solidFill>
                  <a:srgbClr val="00B050"/>
                </a:solidFill>
                <a:effectLst/>
                <a:uLnTx/>
                <a:uFillTx/>
                <a:latin typeface="Calibri" panose="020F0502020204030204"/>
                <a:ea typeface="+mn-ea"/>
                <a:cs typeface="+mn-cs"/>
              </a:rPr>
              <a:t>the ends of the world </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are come.</a:t>
            </a:r>
          </a:p>
        </p:txBody>
      </p:sp>
      <p:sp>
        <p:nvSpPr>
          <p:cNvPr id="2" name="TextBox 1">
            <a:extLst>
              <a:ext uri="{FF2B5EF4-FFF2-40B4-BE49-F238E27FC236}">
                <a16:creationId xmlns:a16="http://schemas.microsoft.com/office/drawing/2014/main" id="{956F9462-18AD-7D9D-DD93-0F052BDCF99D}"/>
              </a:ext>
            </a:extLst>
          </p:cNvPr>
          <p:cNvSpPr txBox="1"/>
          <p:nvPr/>
        </p:nvSpPr>
        <p:spPr>
          <a:xfrm>
            <a:off x="127591" y="2500876"/>
            <a:ext cx="1609736"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Calibri" panose="020F0502020204030204"/>
                <a:ea typeface="+mn-ea"/>
                <a:cs typeface="+mn-cs"/>
              </a:rPr>
              <a:t>1 Cor 10.11</a:t>
            </a:r>
          </a:p>
        </p:txBody>
      </p:sp>
      <p:sp>
        <p:nvSpPr>
          <p:cNvPr id="5" name="TextBox 4">
            <a:extLst>
              <a:ext uri="{FF2B5EF4-FFF2-40B4-BE49-F238E27FC236}">
                <a16:creationId xmlns:a16="http://schemas.microsoft.com/office/drawing/2014/main" id="{BD066127-BAB6-0F43-3A0A-0F00387C16FD}"/>
              </a:ext>
            </a:extLst>
          </p:cNvPr>
          <p:cNvSpPr txBox="1"/>
          <p:nvPr/>
        </p:nvSpPr>
        <p:spPr>
          <a:xfrm>
            <a:off x="232588" y="3413726"/>
            <a:ext cx="1399742"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Heb 1.1-2</a:t>
            </a:r>
          </a:p>
        </p:txBody>
      </p:sp>
      <p:sp>
        <p:nvSpPr>
          <p:cNvPr id="7" name="TextBox 6">
            <a:extLst>
              <a:ext uri="{FF2B5EF4-FFF2-40B4-BE49-F238E27FC236}">
                <a16:creationId xmlns:a16="http://schemas.microsoft.com/office/drawing/2014/main" id="{2E2F0878-448C-828C-15AD-80D32DFF11BF}"/>
              </a:ext>
            </a:extLst>
          </p:cNvPr>
          <p:cNvSpPr txBox="1"/>
          <p:nvPr/>
        </p:nvSpPr>
        <p:spPr>
          <a:xfrm>
            <a:off x="212990" y="4326576"/>
            <a:ext cx="1604927"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1 John 2.18</a:t>
            </a:r>
          </a:p>
        </p:txBody>
      </p:sp>
    </p:spTree>
    <p:extLst>
      <p:ext uri="{BB962C8B-B14F-4D97-AF65-F5344CB8AC3E}">
        <p14:creationId xmlns:p14="http://schemas.microsoft.com/office/powerpoint/2010/main" val="3653560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E255A56-D231-184A-136D-2399696CFB0A}"/>
              </a:ext>
            </a:extLst>
          </p:cNvPr>
          <p:cNvSpPr txBox="1"/>
          <p:nvPr/>
        </p:nvSpPr>
        <p:spPr>
          <a:xfrm>
            <a:off x="2280486" y="1977656"/>
            <a:ext cx="6280887" cy="52322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When did or will the End Times begin ??? </a:t>
            </a:r>
          </a:p>
        </p:txBody>
      </p:sp>
      <p:sp>
        <p:nvSpPr>
          <p:cNvPr id="4" name="TextBox 3">
            <a:extLst>
              <a:ext uri="{FF2B5EF4-FFF2-40B4-BE49-F238E27FC236}">
                <a16:creationId xmlns:a16="http://schemas.microsoft.com/office/drawing/2014/main" id="{50364C66-6BFE-4392-78A3-891469BC4ED9}"/>
              </a:ext>
            </a:extLst>
          </p:cNvPr>
          <p:cNvSpPr txBox="1"/>
          <p:nvPr/>
        </p:nvSpPr>
        <p:spPr>
          <a:xfrm>
            <a:off x="2280486" y="2987749"/>
            <a:ext cx="6406314" cy="193899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God, who at sundry times and in divers manners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spake</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in time past unto the fathers by the prophets, Hath in </a:t>
            </a:r>
            <a:r>
              <a:rPr kumimoji="0" lang="en-US" sz="2400" b="1" i="0" u="none" strike="noStrike" kern="1200" cap="none" spc="0" normalizeH="0" baseline="0" noProof="0" dirty="0">
                <a:ln>
                  <a:noFill/>
                </a:ln>
                <a:solidFill>
                  <a:srgbClr val="00B050"/>
                </a:solidFill>
                <a:effectLst/>
                <a:uLnTx/>
                <a:uFillTx/>
                <a:latin typeface="Calibri" panose="020F0502020204030204"/>
                <a:ea typeface="+mn-ea"/>
                <a:cs typeface="+mn-cs"/>
              </a:rPr>
              <a:t>these last days </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spoken unto us by his Son, whom he hath appointed heir of all things, by whom also he made the worlds;</a:t>
            </a:r>
          </a:p>
        </p:txBody>
      </p:sp>
      <p:sp>
        <p:nvSpPr>
          <p:cNvPr id="2" name="TextBox 1">
            <a:extLst>
              <a:ext uri="{FF2B5EF4-FFF2-40B4-BE49-F238E27FC236}">
                <a16:creationId xmlns:a16="http://schemas.microsoft.com/office/drawing/2014/main" id="{956F9462-18AD-7D9D-DD93-0F052BDCF99D}"/>
              </a:ext>
            </a:extLst>
          </p:cNvPr>
          <p:cNvSpPr txBox="1"/>
          <p:nvPr/>
        </p:nvSpPr>
        <p:spPr>
          <a:xfrm>
            <a:off x="127591" y="2500876"/>
            <a:ext cx="1609736"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1 Cor 10.11</a:t>
            </a:r>
          </a:p>
        </p:txBody>
      </p:sp>
      <p:sp>
        <p:nvSpPr>
          <p:cNvPr id="5" name="TextBox 4">
            <a:extLst>
              <a:ext uri="{FF2B5EF4-FFF2-40B4-BE49-F238E27FC236}">
                <a16:creationId xmlns:a16="http://schemas.microsoft.com/office/drawing/2014/main" id="{BD066127-BAB6-0F43-3A0A-0F00387C16FD}"/>
              </a:ext>
            </a:extLst>
          </p:cNvPr>
          <p:cNvSpPr txBox="1"/>
          <p:nvPr/>
        </p:nvSpPr>
        <p:spPr>
          <a:xfrm>
            <a:off x="232588" y="3413726"/>
            <a:ext cx="1399742"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Calibri" panose="020F0502020204030204"/>
                <a:ea typeface="+mn-ea"/>
                <a:cs typeface="+mn-cs"/>
              </a:rPr>
              <a:t>Heb 1.1-2</a:t>
            </a:r>
          </a:p>
        </p:txBody>
      </p:sp>
      <p:sp>
        <p:nvSpPr>
          <p:cNvPr id="7" name="TextBox 6">
            <a:extLst>
              <a:ext uri="{FF2B5EF4-FFF2-40B4-BE49-F238E27FC236}">
                <a16:creationId xmlns:a16="http://schemas.microsoft.com/office/drawing/2014/main" id="{2E2F0878-448C-828C-15AD-80D32DFF11BF}"/>
              </a:ext>
            </a:extLst>
          </p:cNvPr>
          <p:cNvSpPr txBox="1"/>
          <p:nvPr/>
        </p:nvSpPr>
        <p:spPr>
          <a:xfrm>
            <a:off x="212990" y="4326576"/>
            <a:ext cx="1604927"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1 John 2.18</a:t>
            </a:r>
          </a:p>
        </p:txBody>
      </p:sp>
    </p:spTree>
    <p:extLst>
      <p:ext uri="{BB962C8B-B14F-4D97-AF65-F5344CB8AC3E}">
        <p14:creationId xmlns:p14="http://schemas.microsoft.com/office/powerpoint/2010/main" val="1507654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E255A56-D231-184A-136D-2399696CFB0A}"/>
              </a:ext>
            </a:extLst>
          </p:cNvPr>
          <p:cNvSpPr txBox="1"/>
          <p:nvPr/>
        </p:nvSpPr>
        <p:spPr>
          <a:xfrm>
            <a:off x="2280486" y="1977656"/>
            <a:ext cx="6401111" cy="52322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When did or will the End Times begin ??? </a:t>
            </a:r>
          </a:p>
        </p:txBody>
      </p:sp>
      <p:sp>
        <p:nvSpPr>
          <p:cNvPr id="4" name="TextBox 3">
            <a:extLst>
              <a:ext uri="{FF2B5EF4-FFF2-40B4-BE49-F238E27FC236}">
                <a16:creationId xmlns:a16="http://schemas.microsoft.com/office/drawing/2014/main" id="{50364C66-6BFE-4392-78A3-891469BC4ED9}"/>
              </a:ext>
            </a:extLst>
          </p:cNvPr>
          <p:cNvSpPr txBox="1"/>
          <p:nvPr/>
        </p:nvSpPr>
        <p:spPr>
          <a:xfrm>
            <a:off x="2280486" y="2937678"/>
            <a:ext cx="6406314" cy="156966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Little children, </a:t>
            </a:r>
            <a:r>
              <a:rPr kumimoji="0" lang="en-US" sz="2400" b="1" i="0" u="none" strike="noStrike" kern="1200" cap="none" spc="0" normalizeH="0" baseline="0" noProof="0" dirty="0">
                <a:ln>
                  <a:noFill/>
                </a:ln>
                <a:solidFill>
                  <a:srgbClr val="00B050"/>
                </a:solidFill>
                <a:effectLst/>
                <a:uLnTx/>
                <a:uFillTx/>
                <a:latin typeface="Calibri" panose="020F0502020204030204"/>
                <a:ea typeface="+mn-ea"/>
                <a:cs typeface="+mn-cs"/>
              </a:rPr>
              <a:t>it is the last time</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and as ye have heard that antichrist shall come, even now are there many antichrists; whereby we know that </a:t>
            </a:r>
            <a:r>
              <a:rPr kumimoji="0" lang="en-US" sz="2400" b="1" i="0" u="none" strike="noStrike" kern="1200" cap="none" spc="0" normalizeH="0" baseline="0" noProof="0" dirty="0">
                <a:ln>
                  <a:noFill/>
                </a:ln>
                <a:solidFill>
                  <a:srgbClr val="00B050"/>
                </a:solidFill>
                <a:effectLst/>
                <a:uLnTx/>
                <a:uFillTx/>
                <a:latin typeface="Calibri" panose="020F0502020204030204"/>
                <a:ea typeface="+mn-ea"/>
                <a:cs typeface="+mn-cs"/>
              </a:rPr>
              <a:t>it is the last time</a:t>
            </a:r>
          </a:p>
        </p:txBody>
      </p:sp>
      <p:sp>
        <p:nvSpPr>
          <p:cNvPr id="2" name="TextBox 1">
            <a:extLst>
              <a:ext uri="{FF2B5EF4-FFF2-40B4-BE49-F238E27FC236}">
                <a16:creationId xmlns:a16="http://schemas.microsoft.com/office/drawing/2014/main" id="{956F9462-18AD-7D9D-DD93-0F052BDCF99D}"/>
              </a:ext>
            </a:extLst>
          </p:cNvPr>
          <p:cNvSpPr txBox="1"/>
          <p:nvPr/>
        </p:nvSpPr>
        <p:spPr>
          <a:xfrm>
            <a:off x="127591" y="2500876"/>
            <a:ext cx="1609736"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1 Cor 10.11</a:t>
            </a:r>
          </a:p>
        </p:txBody>
      </p:sp>
      <p:sp>
        <p:nvSpPr>
          <p:cNvPr id="5" name="TextBox 4">
            <a:extLst>
              <a:ext uri="{FF2B5EF4-FFF2-40B4-BE49-F238E27FC236}">
                <a16:creationId xmlns:a16="http://schemas.microsoft.com/office/drawing/2014/main" id="{BD066127-BAB6-0F43-3A0A-0F00387C16FD}"/>
              </a:ext>
            </a:extLst>
          </p:cNvPr>
          <p:cNvSpPr txBox="1"/>
          <p:nvPr/>
        </p:nvSpPr>
        <p:spPr>
          <a:xfrm>
            <a:off x="232588" y="3413726"/>
            <a:ext cx="1399742"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Heb 1.1-2</a:t>
            </a:r>
          </a:p>
        </p:txBody>
      </p:sp>
      <p:sp>
        <p:nvSpPr>
          <p:cNvPr id="7" name="TextBox 6">
            <a:extLst>
              <a:ext uri="{FF2B5EF4-FFF2-40B4-BE49-F238E27FC236}">
                <a16:creationId xmlns:a16="http://schemas.microsoft.com/office/drawing/2014/main" id="{2E2F0878-448C-828C-15AD-80D32DFF11BF}"/>
              </a:ext>
            </a:extLst>
          </p:cNvPr>
          <p:cNvSpPr txBox="1"/>
          <p:nvPr/>
        </p:nvSpPr>
        <p:spPr>
          <a:xfrm>
            <a:off x="212990" y="4326576"/>
            <a:ext cx="1604927"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Calibri" panose="020F0502020204030204"/>
                <a:ea typeface="+mn-ea"/>
                <a:cs typeface="+mn-cs"/>
              </a:rPr>
              <a:t>1 John 2.18</a:t>
            </a:r>
          </a:p>
        </p:txBody>
      </p:sp>
      <p:sp>
        <p:nvSpPr>
          <p:cNvPr id="6" name="TextBox 5">
            <a:extLst>
              <a:ext uri="{FF2B5EF4-FFF2-40B4-BE49-F238E27FC236}">
                <a16:creationId xmlns:a16="http://schemas.microsoft.com/office/drawing/2014/main" id="{0847DF27-A5D0-F8B9-4B49-63202050433A}"/>
              </a:ext>
            </a:extLst>
          </p:cNvPr>
          <p:cNvSpPr txBox="1"/>
          <p:nvPr/>
        </p:nvSpPr>
        <p:spPr>
          <a:xfrm>
            <a:off x="3880884" y="4788241"/>
            <a:ext cx="2527680" cy="156966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We are living in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The End Times …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The End of Days …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The Last Days </a:t>
            </a:r>
          </a:p>
        </p:txBody>
      </p:sp>
    </p:spTree>
    <p:extLst>
      <p:ext uri="{BB962C8B-B14F-4D97-AF65-F5344CB8AC3E}">
        <p14:creationId xmlns:p14="http://schemas.microsoft.com/office/powerpoint/2010/main" val="3073042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wipe(left)">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wipe(left)">
                                      <p:cBhvr>
                                        <p:cTn id="17" dur="500"/>
                                        <p:tgtEl>
                                          <p:spTgt spid="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wipe(left)">
                                      <p:cBhvr>
                                        <p:cTn id="22" dur="500"/>
                                        <p:tgtEl>
                                          <p:spTgt spid="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wipe(left)">
                                      <p:cBhvr>
                                        <p:cTn id="27"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E255A56-D231-184A-136D-2399696CFB0A}"/>
              </a:ext>
            </a:extLst>
          </p:cNvPr>
          <p:cNvSpPr txBox="1"/>
          <p:nvPr/>
        </p:nvSpPr>
        <p:spPr>
          <a:xfrm>
            <a:off x="2148285" y="2731376"/>
            <a:ext cx="6731388" cy="95410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The goal of these calculations is to predict the time of Christ’s return </a:t>
            </a:r>
          </a:p>
        </p:txBody>
      </p:sp>
      <p:sp>
        <p:nvSpPr>
          <p:cNvPr id="10" name="TextBox 9">
            <a:extLst>
              <a:ext uri="{FF2B5EF4-FFF2-40B4-BE49-F238E27FC236}">
                <a16:creationId xmlns:a16="http://schemas.microsoft.com/office/drawing/2014/main" id="{11289EDD-087F-813E-2370-DD5B8D5BA631}"/>
              </a:ext>
            </a:extLst>
          </p:cNvPr>
          <p:cNvSpPr txBox="1"/>
          <p:nvPr/>
        </p:nvSpPr>
        <p:spPr>
          <a:xfrm>
            <a:off x="2278652" y="1849637"/>
            <a:ext cx="6279620"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The Second Coming </a:t>
            </a:r>
          </a:p>
        </p:txBody>
      </p:sp>
      <p:sp>
        <p:nvSpPr>
          <p:cNvPr id="11" name="TextBox 10">
            <a:extLst>
              <a:ext uri="{FF2B5EF4-FFF2-40B4-BE49-F238E27FC236}">
                <a16:creationId xmlns:a16="http://schemas.microsoft.com/office/drawing/2014/main" id="{9E609B28-9C34-D610-DE42-40FE28352A66}"/>
              </a:ext>
            </a:extLst>
          </p:cNvPr>
          <p:cNvSpPr txBox="1"/>
          <p:nvPr/>
        </p:nvSpPr>
        <p:spPr>
          <a:xfrm>
            <a:off x="2412694" y="4254871"/>
            <a:ext cx="4914807" cy="52322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What do the scriptures say …. ??</a:t>
            </a:r>
          </a:p>
        </p:txBody>
      </p:sp>
    </p:spTree>
    <p:extLst>
      <p:ext uri="{BB962C8B-B14F-4D97-AF65-F5344CB8AC3E}">
        <p14:creationId xmlns:p14="http://schemas.microsoft.com/office/powerpoint/2010/main" val="3634274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left)">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E255A56-D231-184A-136D-2399696CFB0A}"/>
              </a:ext>
            </a:extLst>
          </p:cNvPr>
          <p:cNvSpPr txBox="1"/>
          <p:nvPr/>
        </p:nvSpPr>
        <p:spPr>
          <a:xfrm>
            <a:off x="2148285" y="2731376"/>
            <a:ext cx="6731388" cy="138499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But of that day and hour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knoweth</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no man, no, not the angels of heaven, but </a:t>
            </a:r>
            <a:r>
              <a:rPr kumimoji="0" lang="en-US" sz="2800" b="1" i="0" u="none" strike="noStrike" kern="1200" cap="none" spc="0" normalizeH="0" baseline="0" noProof="0" dirty="0">
                <a:ln>
                  <a:noFill/>
                </a:ln>
                <a:solidFill>
                  <a:srgbClr val="00B050"/>
                </a:solidFill>
                <a:effectLst/>
                <a:uLnTx/>
                <a:uFillTx/>
                <a:latin typeface="Calibri" panose="020F0502020204030204"/>
                <a:ea typeface="+mn-ea"/>
                <a:cs typeface="+mn-cs"/>
              </a:rPr>
              <a:t>my Father only</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
        <p:nvSpPr>
          <p:cNvPr id="2" name="TextBox 1">
            <a:extLst>
              <a:ext uri="{FF2B5EF4-FFF2-40B4-BE49-F238E27FC236}">
                <a16:creationId xmlns:a16="http://schemas.microsoft.com/office/drawing/2014/main" id="{956F9462-18AD-7D9D-DD93-0F052BDCF99D}"/>
              </a:ext>
            </a:extLst>
          </p:cNvPr>
          <p:cNvSpPr txBox="1"/>
          <p:nvPr/>
        </p:nvSpPr>
        <p:spPr>
          <a:xfrm>
            <a:off x="127591" y="1911192"/>
            <a:ext cx="1560812"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Calibri" panose="020F0502020204030204"/>
                <a:ea typeface="+mn-ea"/>
                <a:cs typeface="+mn-cs"/>
              </a:rPr>
              <a:t>Matt 24.36</a:t>
            </a:r>
          </a:p>
        </p:txBody>
      </p:sp>
      <p:sp>
        <p:nvSpPr>
          <p:cNvPr id="5" name="TextBox 4">
            <a:extLst>
              <a:ext uri="{FF2B5EF4-FFF2-40B4-BE49-F238E27FC236}">
                <a16:creationId xmlns:a16="http://schemas.microsoft.com/office/drawing/2014/main" id="{BD066127-BAB6-0F43-3A0A-0F00387C16FD}"/>
              </a:ext>
            </a:extLst>
          </p:cNvPr>
          <p:cNvSpPr txBox="1"/>
          <p:nvPr/>
        </p:nvSpPr>
        <p:spPr>
          <a:xfrm>
            <a:off x="193602" y="2670153"/>
            <a:ext cx="1428789"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2 Pet 3.10</a:t>
            </a:r>
          </a:p>
        </p:txBody>
      </p:sp>
      <p:sp>
        <p:nvSpPr>
          <p:cNvPr id="7" name="TextBox 6">
            <a:extLst>
              <a:ext uri="{FF2B5EF4-FFF2-40B4-BE49-F238E27FC236}">
                <a16:creationId xmlns:a16="http://schemas.microsoft.com/office/drawing/2014/main" id="{2E2F0878-448C-828C-15AD-80D32DFF11BF}"/>
              </a:ext>
            </a:extLst>
          </p:cNvPr>
          <p:cNvSpPr txBox="1"/>
          <p:nvPr/>
        </p:nvSpPr>
        <p:spPr>
          <a:xfrm>
            <a:off x="264327" y="3423874"/>
            <a:ext cx="1358064" cy="830997"/>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Matthew</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24.37-39</a:t>
            </a:r>
          </a:p>
        </p:txBody>
      </p:sp>
      <p:sp>
        <p:nvSpPr>
          <p:cNvPr id="8" name="TextBox 7">
            <a:extLst>
              <a:ext uri="{FF2B5EF4-FFF2-40B4-BE49-F238E27FC236}">
                <a16:creationId xmlns:a16="http://schemas.microsoft.com/office/drawing/2014/main" id="{AFF602EB-C776-E4AB-FEC4-13C9F2C1454A}"/>
              </a:ext>
            </a:extLst>
          </p:cNvPr>
          <p:cNvSpPr txBox="1"/>
          <p:nvPr/>
        </p:nvSpPr>
        <p:spPr>
          <a:xfrm>
            <a:off x="193602" y="4485144"/>
            <a:ext cx="1560812"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Matt 24.42</a:t>
            </a:r>
          </a:p>
        </p:txBody>
      </p:sp>
      <p:sp>
        <p:nvSpPr>
          <p:cNvPr id="9" name="TextBox 8">
            <a:extLst>
              <a:ext uri="{FF2B5EF4-FFF2-40B4-BE49-F238E27FC236}">
                <a16:creationId xmlns:a16="http://schemas.microsoft.com/office/drawing/2014/main" id="{20D89AEB-CE05-AAA7-E345-8D5441653D0B}"/>
              </a:ext>
            </a:extLst>
          </p:cNvPr>
          <p:cNvSpPr txBox="1"/>
          <p:nvPr/>
        </p:nvSpPr>
        <p:spPr>
          <a:xfrm>
            <a:off x="193602" y="5244105"/>
            <a:ext cx="1428789"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2 Pet 3.10</a:t>
            </a:r>
          </a:p>
        </p:txBody>
      </p:sp>
      <p:sp>
        <p:nvSpPr>
          <p:cNvPr id="10" name="TextBox 9">
            <a:extLst>
              <a:ext uri="{FF2B5EF4-FFF2-40B4-BE49-F238E27FC236}">
                <a16:creationId xmlns:a16="http://schemas.microsoft.com/office/drawing/2014/main" id="{11289EDD-087F-813E-2370-DD5B8D5BA631}"/>
              </a:ext>
            </a:extLst>
          </p:cNvPr>
          <p:cNvSpPr txBox="1"/>
          <p:nvPr/>
        </p:nvSpPr>
        <p:spPr>
          <a:xfrm>
            <a:off x="2278652" y="1849637"/>
            <a:ext cx="6279620"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The Second Coming </a:t>
            </a:r>
          </a:p>
        </p:txBody>
      </p:sp>
    </p:spTree>
    <p:extLst>
      <p:ext uri="{BB962C8B-B14F-4D97-AF65-F5344CB8AC3E}">
        <p14:creationId xmlns:p14="http://schemas.microsoft.com/office/powerpoint/2010/main" val="2455549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7" name="Picture 6" descr="A yellow letter on a black background&#10;&#10;Description automatically generated">
            <a:extLst>
              <a:ext uri="{FF2B5EF4-FFF2-40B4-BE49-F238E27FC236}">
                <a16:creationId xmlns:a16="http://schemas.microsoft.com/office/drawing/2014/main" id="{CB2FFA5F-B5A2-65C9-1561-4CCC976AB0B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14829" y="2732568"/>
            <a:ext cx="4952495" cy="990499"/>
          </a:xfrm>
          <a:prstGeom prst="rect">
            <a:avLst/>
          </a:prstGeom>
        </p:spPr>
      </p:pic>
    </p:spTree>
    <p:extLst>
      <p:ext uri="{BB962C8B-B14F-4D97-AF65-F5344CB8AC3E}">
        <p14:creationId xmlns:p14="http://schemas.microsoft.com/office/powerpoint/2010/main" val="31050565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E255A56-D231-184A-136D-2399696CFB0A}"/>
              </a:ext>
            </a:extLst>
          </p:cNvPr>
          <p:cNvSpPr txBox="1"/>
          <p:nvPr/>
        </p:nvSpPr>
        <p:spPr>
          <a:xfrm>
            <a:off x="2148285" y="3131818"/>
            <a:ext cx="6731388" cy="95410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But the day of the Lord will come as a </a:t>
            </a:r>
            <a:r>
              <a:rPr kumimoji="0" lang="en-US" sz="2800" b="1" i="0" u="none" strike="noStrike" kern="1200" cap="none" spc="0" normalizeH="0" baseline="0" noProof="0" dirty="0">
                <a:ln>
                  <a:noFill/>
                </a:ln>
                <a:solidFill>
                  <a:srgbClr val="00B050"/>
                </a:solidFill>
                <a:effectLst/>
                <a:uLnTx/>
                <a:uFillTx/>
                <a:latin typeface="Calibri" panose="020F0502020204030204"/>
                <a:ea typeface="+mn-ea"/>
                <a:cs typeface="+mn-cs"/>
              </a:rPr>
              <a:t>thief in the night</a:t>
            </a:r>
          </a:p>
        </p:txBody>
      </p:sp>
      <p:sp>
        <p:nvSpPr>
          <p:cNvPr id="2" name="TextBox 1">
            <a:extLst>
              <a:ext uri="{FF2B5EF4-FFF2-40B4-BE49-F238E27FC236}">
                <a16:creationId xmlns:a16="http://schemas.microsoft.com/office/drawing/2014/main" id="{956F9462-18AD-7D9D-DD93-0F052BDCF99D}"/>
              </a:ext>
            </a:extLst>
          </p:cNvPr>
          <p:cNvSpPr txBox="1"/>
          <p:nvPr/>
        </p:nvSpPr>
        <p:spPr>
          <a:xfrm>
            <a:off x="127591" y="1911192"/>
            <a:ext cx="1560812"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Matt 24.36</a:t>
            </a:r>
          </a:p>
        </p:txBody>
      </p:sp>
      <p:sp>
        <p:nvSpPr>
          <p:cNvPr id="5" name="TextBox 4">
            <a:extLst>
              <a:ext uri="{FF2B5EF4-FFF2-40B4-BE49-F238E27FC236}">
                <a16:creationId xmlns:a16="http://schemas.microsoft.com/office/drawing/2014/main" id="{BD066127-BAB6-0F43-3A0A-0F00387C16FD}"/>
              </a:ext>
            </a:extLst>
          </p:cNvPr>
          <p:cNvSpPr txBox="1"/>
          <p:nvPr/>
        </p:nvSpPr>
        <p:spPr>
          <a:xfrm>
            <a:off x="193602" y="2670153"/>
            <a:ext cx="1428789"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Calibri" panose="020F0502020204030204"/>
                <a:ea typeface="+mn-ea"/>
                <a:cs typeface="+mn-cs"/>
              </a:rPr>
              <a:t>2 Pet 3.10</a:t>
            </a:r>
          </a:p>
        </p:txBody>
      </p:sp>
      <p:sp>
        <p:nvSpPr>
          <p:cNvPr id="7" name="TextBox 6">
            <a:extLst>
              <a:ext uri="{FF2B5EF4-FFF2-40B4-BE49-F238E27FC236}">
                <a16:creationId xmlns:a16="http://schemas.microsoft.com/office/drawing/2014/main" id="{2E2F0878-448C-828C-15AD-80D32DFF11BF}"/>
              </a:ext>
            </a:extLst>
          </p:cNvPr>
          <p:cNvSpPr txBox="1"/>
          <p:nvPr/>
        </p:nvSpPr>
        <p:spPr>
          <a:xfrm>
            <a:off x="264327" y="3423874"/>
            <a:ext cx="1358064" cy="830997"/>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Matthew</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24.37-39</a:t>
            </a:r>
          </a:p>
        </p:txBody>
      </p:sp>
      <p:sp>
        <p:nvSpPr>
          <p:cNvPr id="8" name="TextBox 7">
            <a:extLst>
              <a:ext uri="{FF2B5EF4-FFF2-40B4-BE49-F238E27FC236}">
                <a16:creationId xmlns:a16="http://schemas.microsoft.com/office/drawing/2014/main" id="{AFF602EB-C776-E4AB-FEC4-13C9F2C1454A}"/>
              </a:ext>
            </a:extLst>
          </p:cNvPr>
          <p:cNvSpPr txBox="1"/>
          <p:nvPr/>
        </p:nvSpPr>
        <p:spPr>
          <a:xfrm>
            <a:off x="193602" y="4485144"/>
            <a:ext cx="1560812"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Matt 24.42</a:t>
            </a:r>
          </a:p>
        </p:txBody>
      </p:sp>
      <p:sp>
        <p:nvSpPr>
          <p:cNvPr id="9" name="TextBox 8">
            <a:extLst>
              <a:ext uri="{FF2B5EF4-FFF2-40B4-BE49-F238E27FC236}">
                <a16:creationId xmlns:a16="http://schemas.microsoft.com/office/drawing/2014/main" id="{20D89AEB-CE05-AAA7-E345-8D5441653D0B}"/>
              </a:ext>
            </a:extLst>
          </p:cNvPr>
          <p:cNvSpPr txBox="1"/>
          <p:nvPr/>
        </p:nvSpPr>
        <p:spPr>
          <a:xfrm>
            <a:off x="193602" y="5244105"/>
            <a:ext cx="1428789"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2 Pet 3.10</a:t>
            </a:r>
          </a:p>
        </p:txBody>
      </p:sp>
      <p:sp>
        <p:nvSpPr>
          <p:cNvPr id="10" name="TextBox 9">
            <a:extLst>
              <a:ext uri="{FF2B5EF4-FFF2-40B4-BE49-F238E27FC236}">
                <a16:creationId xmlns:a16="http://schemas.microsoft.com/office/drawing/2014/main" id="{11289EDD-087F-813E-2370-DD5B8D5BA631}"/>
              </a:ext>
            </a:extLst>
          </p:cNvPr>
          <p:cNvSpPr txBox="1"/>
          <p:nvPr/>
        </p:nvSpPr>
        <p:spPr>
          <a:xfrm>
            <a:off x="2278652" y="1849637"/>
            <a:ext cx="6279620"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The Second Coming </a:t>
            </a:r>
          </a:p>
        </p:txBody>
      </p:sp>
    </p:spTree>
    <p:extLst>
      <p:ext uri="{BB962C8B-B14F-4D97-AF65-F5344CB8AC3E}">
        <p14:creationId xmlns:p14="http://schemas.microsoft.com/office/powerpoint/2010/main" val="2670296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E255A56-D231-184A-136D-2399696CFB0A}"/>
              </a:ext>
            </a:extLst>
          </p:cNvPr>
          <p:cNvSpPr txBox="1"/>
          <p:nvPr/>
        </p:nvSpPr>
        <p:spPr>
          <a:xfrm>
            <a:off x="2148285" y="2715429"/>
            <a:ext cx="6731388" cy="35394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But as the days of Noe were, so shall also the coming of the Son of man be. For as in the days that were before the flood they were eating and drinking, marrying and giving in marriage, until the day that Noe entered into the ark, And </a:t>
            </a:r>
            <a:r>
              <a:rPr kumimoji="0" lang="en-US" sz="2800" b="1" i="0" u="none" strike="noStrike" kern="1200" cap="none" spc="0" normalizeH="0" baseline="0" noProof="0" dirty="0">
                <a:ln>
                  <a:noFill/>
                </a:ln>
                <a:solidFill>
                  <a:srgbClr val="00B050"/>
                </a:solidFill>
                <a:effectLst/>
                <a:uLnTx/>
                <a:uFillTx/>
                <a:latin typeface="Calibri" panose="020F0502020204030204"/>
                <a:ea typeface="+mn-ea"/>
                <a:cs typeface="+mn-cs"/>
              </a:rPr>
              <a:t>knew not </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until the flood came, and took them all away; so shall also the coming of the Son of man be.</a:t>
            </a:r>
          </a:p>
        </p:txBody>
      </p:sp>
      <p:sp>
        <p:nvSpPr>
          <p:cNvPr id="2" name="TextBox 1">
            <a:extLst>
              <a:ext uri="{FF2B5EF4-FFF2-40B4-BE49-F238E27FC236}">
                <a16:creationId xmlns:a16="http://schemas.microsoft.com/office/drawing/2014/main" id="{956F9462-18AD-7D9D-DD93-0F052BDCF99D}"/>
              </a:ext>
            </a:extLst>
          </p:cNvPr>
          <p:cNvSpPr txBox="1"/>
          <p:nvPr/>
        </p:nvSpPr>
        <p:spPr>
          <a:xfrm>
            <a:off x="127591" y="1911192"/>
            <a:ext cx="1560812"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Matt 24.36</a:t>
            </a:r>
          </a:p>
        </p:txBody>
      </p:sp>
      <p:sp>
        <p:nvSpPr>
          <p:cNvPr id="5" name="TextBox 4">
            <a:extLst>
              <a:ext uri="{FF2B5EF4-FFF2-40B4-BE49-F238E27FC236}">
                <a16:creationId xmlns:a16="http://schemas.microsoft.com/office/drawing/2014/main" id="{BD066127-BAB6-0F43-3A0A-0F00387C16FD}"/>
              </a:ext>
            </a:extLst>
          </p:cNvPr>
          <p:cNvSpPr txBox="1"/>
          <p:nvPr/>
        </p:nvSpPr>
        <p:spPr>
          <a:xfrm>
            <a:off x="193602" y="2670153"/>
            <a:ext cx="1428789"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2 Pet 3.10</a:t>
            </a:r>
          </a:p>
        </p:txBody>
      </p:sp>
      <p:sp>
        <p:nvSpPr>
          <p:cNvPr id="7" name="TextBox 6">
            <a:extLst>
              <a:ext uri="{FF2B5EF4-FFF2-40B4-BE49-F238E27FC236}">
                <a16:creationId xmlns:a16="http://schemas.microsoft.com/office/drawing/2014/main" id="{2E2F0878-448C-828C-15AD-80D32DFF11BF}"/>
              </a:ext>
            </a:extLst>
          </p:cNvPr>
          <p:cNvSpPr txBox="1"/>
          <p:nvPr/>
        </p:nvSpPr>
        <p:spPr>
          <a:xfrm>
            <a:off x="264327" y="3423874"/>
            <a:ext cx="1358064" cy="830997"/>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Calibri" panose="020F0502020204030204"/>
                <a:ea typeface="+mn-ea"/>
                <a:cs typeface="+mn-cs"/>
              </a:rPr>
              <a:t>Matthew</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Calibri" panose="020F0502020204030204"/>
                <a:ea typeface="+mn-ea"/>
                <a:cs typeface="+mn-cs"/>
              </a:rPr>
              <a:t> 24.37-39</a:t>
            </a:r>
          </a:p>
        </p:txBody>
      </p:sp>
      <p:sp>
        <p:nvSpPr>
          <p:cNvPr id="8" name="TextBox 7">
            <a:extLst>
              <a:ext uri="{FF2B5EF4-FFF2-40B4-BE49-F238E27FC236}">
                <a16:creationId xmlns:a16="http://schemas.microsoft.com/office/drawing/2014/main" id="{AFF602EB-C776-E4AB-FEC4-13C9F2C1454A}"/>
              </a:ext>
            </a:extLst>
          </p:cNvPr>
          <p:cNvSpPr txBox="1"/>
          <p:nvPr/>
        </p:nvSpPr>
        <p:spPr>
          <a:xfrm>
            <a:off x="193602" y="4485144"/>
            <a:ext cx="1560812"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Matt 24.42</a:t>
            </a:r>
          </a:p>
        </p:txBody>
      </p:sp>
      <p:sp>
        <p:nvSpPr>
          <p:cNvPr id="9" name="TextBox 8">
            <a:extLst>
              <a:ext uri="{FF2B5EF4-FFF2-40B4-BE49-F238E27FC236}">
                <a16:creationId xmlns:a16="http://schemas.microsoft.com/office/drawing/2014/main" id="{20D89AEB-CE05-AAA7-E345-8D5441653D0B}"/>
              </a:ext>
            </a:extLst>
          </p:cNvPr>
          <p:cNvSpPr txBox="1"/>
          <p:nvPr/>
        </p:nvSpPr>
        <p:spPr>
          <a:xfrm>
            <a:off x="193602" y="5244105"/>
            <a:ext cx="1428789"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2 Pet 3.10</a:t>
            </a:r>
          </a:p>
        </p:txBody>
      </p:sp>
      <p:sp>
        <p:nvSpPr>
          <p:cNvPr id="10" name="TextBox 9">
            <a:extLst>
              <a:ext uri="{FF2B5EF4-FFF2-40B4-BE49-F238E27FC236}">
                <a16:creationId xmlns:a16="http://schemas.microsoft.com/office/drawing/2014/main" id="{11289EDD-087F-813E-2370-DD5B8D5BA631}"/>
              </a:ext>
            </a:extLst>
          </p:cNvPr>
          <p:cNvSpPr txBox="1"/>
          <p:nvPr/>
        </p:nvSpPr>
        <p:spPr>
          <a:xfrm>
            <a:off x="2278652" y="1849637"/>
            <a:ext cx="6279620"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The Second Coming </a:t>
            </a:r>
          </a:p>
        </p:txBody>
      </p:sp>
    </p:spTree>
    <p:extLst>
      <p:ext uri="{BB962C8B-B14F-4D97-AF65-F5344CB8AC3E}">
        <p14:creationId xmlns:p14="http://schemas.microsoft.com/office/powerpoint/2010/main" val="1668915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E255A56-D231-184A-136D-2399696CFB0A}"/>
              </a:ext>
            </a:extLst>
          </p:cNvPr>
          <p:cNvSpPr txBox="1"/>
          <p:nvPr/>
        </p:nvSpPr>
        <p:spPr>
          <a:xfrm>
            <a:off x="2148285" y="3131818"/>
            <a:ext cx="6731388" cy="95410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Watch therefore: for </a:t>
            </a:r>
            <a:r>
              <a:rPr kumimoji="0" lang="en-US" sz="2800" b="1" i="0" u="none" strike="noStrike" kern="1200" cap="none" spc="0" normalizeH="0" baseline="0" noProof="0" dirty="0">
                <a:ln>
                  <a:noFill/>
                </a:ln>
                <a:solidFill>
                  <a:srgbClr val="00B050"/>
                </a:solidFill>
                <a:effectLst/>
                <a:uLnTx/>
                <a:uFillTx/>
                <a:latin typeface="Calibri" panose="020F0502020204030204"/>
                <a:ea typeface="+mn-ea"/>
                <a:cs typeface="+mn-cs"/>
              </a:rPr>
              <a:t>ye know not </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what hour your Lord doth come</a:t>
            </a:r>
          </a:p>
        </p:txBody>
      </p:sp>
      <p:sp>
        <p:nvSpPr>
          <p:cNvPr id="2" name="TextBox 1">
            <a:extLst>
              <a:ext uri="{FF2B5EF4-FFF2-40B4-BE49-F238E27FC236}">
                <a16:creationId xmlns:a16="http://schemas.microsoft.com/office/drawing/2014/main" id="{956F9462-18AD-7D9D-DD93-0F052BDCF99D}"/>
              </a:ext>
            </a:extLst>
          </p:cNvPr>
          <p:cNvSpPr txBox="1"/>
          <p:nvPr/>
        </p:nvSpPr>
        <p:spPr>
          <a:xfrm>
            <a:off x="127591" y="1911192"/>
            <a:ext cx="1560812"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Matt 24.36</a:t>
            </a:r>
          </a:p>
        </p:txBody>
      </p:sp>
      <p:sp>
        <p:nvSpPr>
          <p:cNvPr id="5" name="TextBox 4">
            <a:extLst>
              <a:ext uri="{FF2B5EF4-FFF2-40B4-BE49-F238E27FC236}">
                <a16:creationId xmlns:a16="http://schemas.microsoft.com/office/drawing/2014/main" id="{BD066127-BAB6-0F43-3A0A-0F00387C16FD}"/>
              </a:ext>
            </a:extLst>
          </p:cNvPr>
          <p:cNvSpPr txBox="1"/>
          <p:nvPr/>
        </p:nvSpPr>
        <p:spPr>
          <a:xfrm>
            <a:off x="193602" y="2670153"/>
            <a:ext cx="1428789"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2 Pet 3.10</a:t>
            </a:r>
          </a:p>
        </p:txBody>
      </p:sp>
      <p:sp>
        <p:nvSpPr>
          <p:cNvPr id="7" name="TextBox 6">
            <a:extLst>
              <a:ext uri="{FF2B5EF4-FFF2-40B4-BE49-F238E27FC236}">
                <a16:creationId xmlns:a16="http://schemas.microsoft.com/office/drawing/2014/main" id="{2E2F0878-448C-828C-15AD-80D32DFF11BF}"/>
              </a:ext>
            </a:extLst>
          </p:cNvPr>
          <p:cNvSpPr txBox="1"/>
          <p:nvPr/>
        </p:nvSpPr>
        <p:spPr>
          <a:xfrm>
            <a:off x="264327" y="3423874"/>
            <a:ext cx="1358064" cy="830997"/>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Matthew</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24.37-39</a:t>
            </a:r>
          </a:p>
        </p:txBody>
      </p:sp>
      <p:sp>
        <p:nvSpPr>
          <p:cNvPr id="8" name="TextBox 7">
            <a:extLst>
              <a:ext uri="{FF2B5EF4-FFF2-40B4-BE49-F238E27FC236}">
                <a16:creationId xmlns:a16="http://schemas.microsoft.com/office/drawing/2014/main" id="{AFF602EB-C776-E4AB-FEC4-13C9F2C1454A}"/>
              </a:ext>
            </a:extLst>
          </p:cNvPr>
          <p:cNvSpPr txBox="1"/>
          <p:nvPr/>
        </p:nvSpPr>
        <p:spPr>
          <a:xfrm>
            <a:off x="193602" y="4485144"/>
            <a:ext cx="1560812"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Calibri" panose="020F0502020204030204"/>
                <a:ea typeface="+mn-ea"/>
                <a:cs typeface="+mn-cs"/>
              </a:rPr>
              <a:t>Matt 24.42</a:t>
            </a:r>
          </a:p>
        </p:txBody>
      </p:sp>
      <p:sp>
        <p:nvSpPr>
          <p:cNvPr id="9" name="TextBox 8">
            <a:extLst>
              <a:ext uri="{FF2B5EF4-FFF2-40B4-BE49-F238E27FC236}">
                <a16:creationId xmlns:a16="http://schemas.microsoft.com/office/drawing/2014/main" id="{20D89AEB-CE05-AAA7-E345-8D5441653D0B}"/>
              </a:ext>
            </a:extLst>
          </p:cNvPr>
          <p:cNvSpPr txBox="1"/>
          <p:nvPr/>
        </p:nvSpPr>
        <p:spPr>
          <a:xfrm>
            <a:off x="193602" y="5244105"/>
            <a:ext cx="1428789"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2 Pet 3.10</a:t>
            </a:r>
          </a:p>
        </p:txBody>
      </p:sp>
      <p:sp>
        <p:nvSpPr>
          <p:cNvPr id="10" name="TextBox 9">
            <a:extLst>
              <a:ext uri="{FF2B5EF4-FFF2-40B4-BE49-F238E27FC236}">
                <a16:creationId xmlns:a16="http://schemas.microsoft.com/office/drawing/2014/main" id="{11289EDD-087F-813E-2370-DD5B8D5BA631}"/>
              </a:ext>
            </a:extLst>
          </p:cNvPr>
          <p:cNvSpPr txBox="1"/>
          <p:nvPr/>
        </p:nvSpPr>
        <p:spPr>
          <a:xfrm>
            <a:off x="2278652" y="1849637"/>
            <a:ext cx="6279620"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The Second Coming </a:t>
            </a:r>
          </a:p>
        </p:txBody>
      </p:sp>
    </p:spTree>
    <p:extLst>
      <p:ext uri="{BB962C8B-B14F-4D97-AF65-F5344CB8AC3E}">
        <p14:creationId xmlns:p14="http://schemas.microsoft.com/office/powerpoint/2010/main" val="1647562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E255A56-D231-184A-136D-2399696CFB0A}"/>
              </a:ext>
            </a:extLst>
          </p:cNvPr>
          <p:cNvSpPr txBox="1"/>
          <p:nvPr/>
        </p:nvSpPr>
        <p:spPr>
          <a:xfrm>
            <a:off x="2148285" y="2731376"/>
            <a:ext cx="6731388" cy="267765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But the day of the Lord will come as a </a:t>
            </a:r>
            <a:r>
              <a:rPr kumimoji="0" lang="en-US" sz="2800" b="1" i="0" u="none" strike="noStrike" kern="1200" cap="none" spc="0" normalizeH="0" baseline="0" noProof="0" dirty="0">
                <a:ln>
                  <a:noFill/>
                </a:ln>
                <a:solidFill>
                  <a:srgbClr val="00B050"/>
                </a:solidFill>
                <a:effectLst/>
                <a:uLnTx/>
                <a:uFillTx/>
                <a:latin typeface="Calibri" panose="020F0502020204030204"/>
                <a:ea typeface="+mn-ea"/>
                <a:cs typeface="+mn-cs"/>
              </a:rPr>
              <a:t>thief in the night</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in the which the </a:t>
            </a:r>
            <a:r>
              <a:rPr kumimoji="0" lang="en-US" sz="2800" b="1" i="0" u="none" strike="noStrike" kern="1200" cap="none" spc="0" normalizeH="0" baseline="0" noProof="0" dirty="0">
                <a:ln>
                  <a:noFill/>
                </a:ln>
                <a:solidFill>
                  <a:srgbClr val="0070C0"/>
                </a:solidFill>
                <a:effectLst/>
                <a:uLnTx/>
                <a:uFillTx/>
                <a:latin typeface="Calibri" panose="020F0502020204030204"/>
                <a:ea typeface="+mn-ea"/>
                <a:cs typeface="+mn-cs"/>
              </a:rPr>
              <a:t>heavens shall pass away</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with a great noise, and the </a:t>
            </a:r>
            <a:r>
              <a:rPr kumimoji="0" lang="en-US" sz="2800" b="1" i="0" u="none" strike="noStrike" kern="1200" cap="none" spc="0" normalizeH="0" baseline="0" noProof="0" dirty="0">
                <a:ln>
                  <a:noFill/>
                </a:ln>
                <a:solidFill>
                  <a:srgbClr val="FF9900"/>
                </a:solidFill>
                <a:effectLst/>
                <a:uLnTx/>
                <a:uFillTx/>
                <a:latin typeface="Calibri" panose="020F0502020204030204"/>
                <a:ea typeface="+mn-ea"/>
                <a:cs typeface="+mn-cs"/>
              </a:rPr>
              <a:t>elements shall melt </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with fervent heat, the </a:t>
            </a:r>
            <a:r>
              <a:rPr kumimoji="0" lang="en-US" sz="2800" b="0" i="0" u="none" strike="noStrike" kern="1200" cap="none" spc="0" normalizeH="0" baseline="0" noProof="0" dirty="0">
                <a:ln>
                  <a:noFill/>
                </a:ln>
                <a:solidFill>
                  <a:srgbClr val="FF0000"/>
                </a:solidFill>
                <a:effectLst/>
                <a:uLnTx/>
                <a:uFillTx/>
                <a:latin typeface="Calibri" panose="020F0502020204030204"/>
                <a:ea typeface="+mn-ea"/>
                <a:cs typeface="+mn-cs"/>
              </a:rPr>
              <a:t>earth </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also and the works that are therein </a:t>
            </a:r>
            <a:r>
              <a:rPr kumimoji="0" lang="en-US" sz="2800" b="1" i="0" u="none" strike="noStrike" kern="1200" cap="none" spc="0" normalizeH="0" baseline="0" noProof="0" dirty="0">
                <a:ln>
                  <a:noFill/>
                </a:ln>
                <a:solidFill>
                  <a:srgbClr val="00B050"/>
                </a:solidFill>
                <a:effectLst/>
                <a:uLnTx/>
                <a:uFillTx/>
                <a:latin typeface="Calibri" panose="020F0502020204030204"/>
                <a:ea typeface="+mn-ea"/>
                <a:cs typeface="+mn-cs"/>
              </a:rPr>
              <a:t>shall be burned up</a:t>
            </a:r>
          </a:p>
        </p:txBody>
      </p:sp>
      <p:sp>
        <p:nvSpPr>
          <p:cNvPr id="2" name="TextBox 1">
            <a:extLst>
              <a:ext uri="{FF2B5EF4-FFF2-40B4-BE49-F238E27FC236}">
                <a16:creationId xmlns:a16="http://schemas.microsoft.com/office/drawing/2014/main" id="{956F9462-18AD-7D9D-DD93-0F052BDCF99D}"/>
              </a:ext>
            </a:extLst>
          </p:cNvPr>
          <p:cNvSpPr txBox="1"/>
          <p:nvPr/>
        </p:nvSpPr>
        <p:spPr>
          <a:xfrm>
            <a:off x="127591" y="1911192"/>
            <a:ext cx="1560812"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Matt 24.36</a:t>
            </a:r>
          </a:p>
        </p:txBody>
      </p:sp>
      <p:sp>
        <p:nvSpPr>
          <p:cNvPr id="5" name="TextBox 4">
            <a:extLst>
              <a:ext uri="{FF2B5EF4-FFF2-40B4-BE49-F238E27FC236}">
                <a16:creationId xmlns:a16="http://schemas.microsoft.com/office/drawing/2014/main" id="{BD066127-BAB6-0F43-3A0A-0F00387C16FD}"/>
              </a:ext>
            </a:extLst>
          </p:cNvPr>
          <p:cNvSpPr txBox="1"/>
          <p:nvPr/>
        </p:nvSpPr>
        <p:spPr>
          <a:xfrm>
            <a:off x="193602" y="2670153"/>
            <a:ext cx="1428789"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2 Pet 3.10</a:t>
            </a:r>
          </a:p>
        </p:txBody>
      </p:sp>
      <p:sp>
        <p:nvSpPr>
          <p:cNvPr id="7" name="TextBox 6">
            <a:extLst>
              <a:ext uri="{FF2B5EF4-FFF2-40B4-BE49-F238E27FC236}">
                <a16:creationId xmlns:a16="http://schemas.microsoft.com/office/drawing/2014/main" id="{2E2F0878-448C-828C-15AD-80D32DFF11BF}"/>
              </a:ext>
            </a:extLst>
          </p:cNvPr>
          <p:cNvSpPr txBox="1"/>
          <p:nvPr/>
        </p:nvSpPr>
        <p:spPr>
          <a:xfrm>
            <a:off x="264327" y="3423874"/>
            <a:ext cx="1358064" cy="830997"/>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Matthew</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24.37-39</a:t>
            </a:r>
          </a:p>
        </p:txBody>
      </p:sp>
      <p:sp>
        <p:nvSpPr>
          <p:cNvPr id="8" name="TextBox 7">
            <a:extLst>
              <a:ext uri="{FF2B5EF4-FFF2-40B4-BE49-F238E27FC236}">
                <a16:creationId xmlns:a16="http://schemas.microsoft.com/office/drawing/2014/main" id="{AFF602EB-C776-E4AB-FEC4-13C9F2C1454A}"/>
              </a:ext>
            </a:extLst>
          </p:cNvPr>
          <p:cNvSpPr txBox="1"/>
          <p:nvPr/>
        </p:nvSpPr>
        <p:spPr>
          <a:xfrm>
            <a:off x="193602" y="4485144"/>
            <a:ext cx="1560812"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Matt 24.42</a:t>
            </a:r>
          </a:p>
        </p:txBody>
      </p:sp>
      <p:sp>
        <p:nvSpPr>
          <p:cNvPr id="9" name="TextBox 8">
            <a:extLst>
              <a:ext uri="{FF2B5EF4-FFF2-40B4-BE49-F238E27FC236}">
                <a16:creationId xmlns:a16="http://schemas.microsoft.com/office/drawing/2014/main" id="{20D89AEB-CE05-AAA7-E345-8D5441653D0B}"/>
              </a:ext>
            </a:extLst>
          </p:cNvPr>
          <p:cNvSpPr txBox="1"/>
          <p:nvPr/>
        </p:nvSpPr>
        <p:spPr>
          <a:xfrm>
            <a:off x="193602" y="5244105"/>
            <a:ext cx="1428789"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Calibri" panose="020F0502020204030204"/>
                <a:ea typeface="+mn-ea"/>
                <a:cs typeface="+mn-cs"/>
              </a:rPr>
              <a:t>2 Pet 3.10</a:t>
            </a:r>
          </a:p>
        </p:txBody>
      </p:sp>
      <p:sp>
        <p:nvSpPr>
          <p:cNvPr id="10" name="TextBox 9">
            <a:extLst>
              <a:ext uri="{FF2B5EF4-FFF2-40B4-BE49-F238E27FC236}">
                <a16:creationId xmlns:a16="http://schemas.microsoft.com/office/drawing/2014/main" id="{11289EDD-087F-813E-2370-DD5B8D5BA631}"/>
              </a:ext>
            </a:extLst>
          </p:cNvPr>
          <p:cNvSpPr txBox="1"/>
          <p:nvPr/>
        </p:nvSpPr>
        <p:spPr>
          <a:xfrm>
            <a:off x="2278652" y="1849637"/>
            <a:ext cx="6279620"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The Second Coming </a:t>
            </a:r>
          </a:p>
        </p:txBody>
      </p:sp>
    </p:spTree>
    <p:extLst>
      <p:ext uri="{BB962C8B-B14F-4D97-AF65-F5344CB8AC3E}">
        <p14:creationId xmlns:p14="http://schemas.microsoft.com/office/powerpoint/2010/main" val="2463667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11289EDD-087F-813E-2370-DD5B8D5BA631}"/>
              </a:ext>
            </a:extLst>
          </p:cNvPr>
          <p:cNvSpPr txBox="1"/>
          <p:nvPr/>
        </p:nvSpPr>
        <p:spPr>
          <a:xfrm>
            <a:off x="2289285" y="1690991"/>
            <a:ext cx="6279620"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What we need to know &amp; do ... </a:t>
            </a:r>
          </a:p>
        </p:txBody>
      </p:sp>
      <p:sp>
        <p:nvSpPr>
          <p:cNvPr id="4" name="TextBox 3">
            <a:extLst>
              <a:ext uri="{FF2B5EF4-FFF2-40B4-BE49-F238E27FC236}">
                <a16:creationId xmlns:a16="http://schemas.microsoft.com/office/drawing/2014/main" id="{C2C431E1-866C-860C-C039-8C6ADC40F06C}"/>
              </a:ext>
            </a:extLst>
          </p:cNvPr>
          <p:cNvSpPr txBox="1"/>
          <p:nvPr/>
        </p:nvSpPr>
        <p:spPr>
          <a:xfrm>
            <a:off x="2648681" y="2420404"/>
            <a:ext cx="6097754" cy="181588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So many are preoccupied with the End Times, signs, the Antichrist, the mark of the beast, warfare &amp; government control</a:t>
            </a:r>
          </a:p>
        </p:txBody>
      </p:sp>
      <p:sp>
        <p:nvSpPr>
          <p:cNvPr id="3" name="TextBox 2">
            <a:extLst>
              <a:ext uri="{FF2B5EF4-FFF2-40B4-BE49-F238E27FC236}">
                <a16:creationId xmlns:a16="http://schemas.microsoft.com/office/drawing/2014/main" id="{3165D2BA-34EB-BDB4-003D-3A39DC40904F}"/>
              </a:ext>
            </a:extLst>
          </p:cNvPr>
          <p:cNvSpPr txBox="1"/>
          <p:nvPr/>
        </p:nvSpPr>
        <p:spPr>
          <a:xfrm>
            <a:off x="2648681" y="4490836"/>
            <a:ext cx="5913783" cy="95410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Many are living with anxiety &amp; fear … but that isn’t necessary </a:t>
            </a:r>
          </a:p>
        </p:txBody>
      </p:sp>
    </p:spTree>
    <p:extLst>
      <p:ext uri="{BB962C8B-B14F-4D97-AF65-F5344CB8AC3E}">
        <p14:creationId xmlns:p14="http://schemas.microsoft.com/office/powerpoint/2010/main" val="40779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56F9462-18AD-7D9D-DD93-0F052BDCF99D}"/>
              </a:ext>
            </a:extLst>
          </p:cNvPr>
          <p:cNvSpPr txBox="1"/>
          <p:nvPr/>
        </p:nvSpPr>
        <p:spPr>
          <a:xfrm>
            <a:off x="167537" y="2476476"/>
            <a:ext cx="1332416"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Calibri" panose="020F0502020204030204"/>
                <a:ea typeface="+mn-ea"/>
                <a:cs typeface="+mn-cs"/>
              </a:rPr>
              <a:t>2 Tim 1.7</a:t>
            </a:r>
          </a:p>
        </p:txBody>
      </p:sp>
      <p:sp>
        <p:nvSpPr>
          <p:cNvPr id="5" name="TextBox 4">
            <a:extLst>
              <a:ext uri="{FF2B5EF4-FFF2-40B4-BE49-F238E27FC236}">
                <a16:creationId xmlns:a16="http://schemas.microsoft.com/office/drawing/2014/main" id="{BD066127-BAB6-0F43-3A0A-0F00387C16FD}"/>
              </a:ext>
            </a:extLst>
          </p:cNvPr>
          <p:cNvSpPr txBox="1"/>
          <p:nvPr/>
        </p:nvSpPr>
        <p:spPr>
          <a:xfrm>
            <a:off x="127591" y="3163847"/>
            <a:ext cx="172835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1 </a:t>
            </a:r>
            <a:r>
              <a:rPr kumimoji="0" lang="en-US" sz="2400" b="0" i="0" u="none" strike="noStrike" kern="1200" cap="none" spc="0" normalizeH="0" baseline="0" noProof="0" dirty="0" err="1">
                <a:ln>
                  <a:noFill/>
                </a:ln>
                <a:solidFill>
                  <a:prstClr val="white"/>
                </a:solidFill>
                <a:effectLst/>
                <a:uLnTx/>
                <a:uFillTx/>
                <a:latin typeface="Calibri" panose="020F0502020204030204"/>
                <a:ea typeface="+mn-ea"/>
                <a:cs typeface="+mn-cs"/>
              </a:rPr>
              <a:t>Thess</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1.10</a:t>
            </a:r>
          </a:p>
        </p:txBody>
      </p:sp>
      <p:sp>
        <p:nvSpPr>
          <p:cNvPr id="7" name="TextBox 6">
            <a:extLst>
              <a:ext uri="{FF2B5EF4-FFF2-40B4-BE49-F238E27FC236}">
                <a16:creationId xmlns:a16="http://schemas.microsoft.com/office/drawing/2014/main" id="{2E2F0878-448C-828C-15AD-80D32DFF11BF}"/>
              </a:ext>
            </a:extLst>
          </p:cNvPr>
          <p:cNvSpPr txBox="1"/>
          <p:nvPr/>
        </p:nvSpPr>
        <p:spPr>
          <a:xfrm>
            <a:off x="127591" y="3851218"/>
            <a:ext cx="1483098" cy="461665"/>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Acts 17.30</a:t>
            </a:r>
          </a:p>
        </p:txBody>
      </p:sp>
      <p:sp>
        <p:nvSpPr>
          <p:cNvPr id="8" name="TextBox 7">
            <a:extLst>
              <a:ext uri="{FF2B5EF4-FFF2-40B4-BE49-F238E27FC236}">
                <a16:creationId xmlns:a16="http://schemas.microsoft.com/office/drawing/2014/main" id="{AFF602EB-C776-E4AB-FEC4-13C9F2C1454A}"/>
              </a:ext>
            </a:extLst>
          </p:cNvPr>
          <p:cNvSpPr txBox="1"/>
          <p:nvPr/>
        </p:nvSpPr>
        <p:spPr>
          <a:xfrm>
            <a:off x="219763" y="4764295"/>
            <a:ext cx="1298753"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2 Cor 6.2</a:t>
            </a:r>
          </a:p>
        </p:txBody>
      </p:sp>
      <p:sp>
        <p:nvSpPr>
          <p:cNvPr id="10" name="TextBox 9">
            <a:extLst>
              <a:ext uri="{FF2B5EF4-FFF2-40B4-BE49-F238E27FC236}">
                <a16:creationId xmlns:a16="http://schemas.microsoft.com/office/drawing/2014/main" id="{11289EDD-087F-813E-2370-DD5B8D5BA631}"/>
              </a:ext>
            </a:extLst>
          </p:cNvPr>
          <p:cNvSpPr txBox="1"/>
          <p:nvPr/>
        </p:nvSpPr>
        <p:spPr>
          <a:xfrm>
            <a:off x="2289285" y="1690991"/>
            <a:ext cx="6279620"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What we need to know &amp; do ... </a:t>
            </a:r>
          </a:p>
        </p:txBody>
      </p:sp>
      <p:sp>
        <p:nvSpPr>
          <p:cNvPr id="4" name="TextBox 3">
            <a:extLst>
              <a:ext uri="{FF2B5EF4-FFF2-40B4-BE49-F238E27FC236}">
                <a16:creationId xmlns:a16="http://schemas.microsoft.com/office/drawing/2014/main" id="{C2C431E1-866C-860C-C039-8C6ADC40F06C}"/>
              </a:ext>
            </a:extLst>
          </p:cNvPr>
          <p:cNvSpPr txBox="1"/>
          <p:nvPr/>
        </p:nvSpPr>
        <p:spPr>
          <a:xfrm>
            <a:off x="2648681" y="2713285"/>
            <a:ext cx="5560828" cy="138499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For God hath not given us the spirit of </a:t>
            </a:r>
            <a:r>
              <a:rPr kumimoji="0" lang="en-US" sz="2800" b="1" i="0" u="none" strike="noStrike" kern="1200" cap="none" spc="0" normalizeH="0" baseline="0" noProof="0" dirty="0">
                <a:ln>
                  <a:noFill/>
                </a:ln>
                <a:solidFill>
                  <a:srgbClr val="00B050"/>
                </a:solidFill>
                <a:effectLst/>
                <a:uLnTx/>
                <a:uFillTx/>
                <a:latin typeface="Calibri" panose="020F0502020204030204"/>
                <a:ea typeface="+mn-ea"/>
                <a:cs typeface="+mn-cs"/>
              </a:rPr>
              <a:t>fear</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but of power, and of love, and of a </a:t>
            </a:r>
            <a:r>
              <a:rPr kumimoji="0" lang="en-US" sz="2800" b="1" i="0" u="none" strike="noStrike" kern="1200" cap="none" spc="0" normalizeH="0" baseline="0" noProof="0" dirty="0">
                <a:ln>
                  <a:noFill/>
                </a:ln>
                <a:solidFill>
                  <a:srgbClr val="0070C0"/>
                </a:solidFill>
                <a:effectLst/>
                <a:uLnTx/>
                <a:uFillTx/>
                <a:latin typeface="Calibri" panose="020F0502020204030204"/>
                <a:ea typeface="+mn-ea"/>
                <a:cs typeface="+mn-cs"/>
              </a:rPr>
              <a:t>sound mind</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Tree>
    <p:extLst>
      <p:ext uri="{BB962C8B-B14F-4D97-AF65-F5344CB8AC3E}">
        <p14:creationId xmlns:p14="http://schemas.microsoft.com/office/powerpoint/2010/main" val="348669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56F9462-18AD-7D9D-DD93-0F052BDCF99D}"/>
              </a:ext>
            </a:extLst>
          </p:cNvPr>
          <p:cNvSpPr txBox="1"/>
          <p:nvPr/>
        </p:nvSpPr>
        <p:spPr>
          <a:xfrm>
            <a:off x="167537" y="2476476"/>
            <a:ext cx="1332416"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2 Tim 1.7</a:t>
            </a:r>
          </a:p>
        </p:txBody>
      </p:sp>
      <p:sp>
        <p:nvSpPr>
          <p:cNvPr id="5" name="TextBox 4">
            <a:extLst>
              <a:ext uri="{FF2B5EF4-FFF2-40B4-BE49-F238E27FC236}">
                <a16:creationId xmlns:a16="http://schemas.microsoft.com/office/drawing/2014/main" id="{BD066127-BAB6-0F43-3A0A-0F00387C16FD}"/>
              </a:ext>
            </a:extLst>
          </p:cNvPr>
          <p:cNvSpPr txBox="1"/>
          <p:nvPr/>
        </p:nvSpPr>
        <p:spPr>
          <a:xfrm>
            <a:off x="127591" y="3163847"/>
            <a:ext cx="172835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Calibri" panose="020F0502020204030204"/>
                <a:ea typeface="+mn-ea"/>
                <a:cs typeface="+mn-cs"/>
              </a:rPr>
              <a:t>1 </a:t>
            </a:r>
            <a:r>
              <a:rPr kumimoji="0" lang="en-US" sz="2400" b="0" i="0" u="none" strike="noStrike" kern="1200" cap="none" spc="0" normalizeH="0" baseline="0" noProof="0" dirty="0" err="1">
                <a:ln>
                  <a:noFill/>
                </a:ln>
                <a:solidFill>
                  <a:srgbClr val="FFFF00"/>
                </a:solidFill>
                <a:effectLst/>
                <a:uLnTx/>
                <a:uFillTx/>
                <a:latin typeface="Calibri" panose="020F0502020204030204"/>
                <a:ea typeface="+mn-ea"/>
                <a:cs typeface="+mn-cs"/>
              </a:rPr>
              <a:t>Thess</a:t>
            </a:r>
            <a:r>
              <a:rPr kumimoji="0" lang="en-US" sz="2400" b="0" i="0" u="none" strike="noStrike" kern="1200" cap="none" spc="0" normalizeH="0" baseline="0" noProof="0" dirty="0">
                <a:ln>
                  <a:noFill/>
                </a:ln>
                <a:solidFill>
                  <a:srgbClr val="FFFF00"/>
                </a:solidFill>
                <a:effectLst/>
                <a:uLnTx/>
                <a:uFillTx/>
                <a:latin typeface="Calibri" panose="020F0502020204030204"/>
                <a:ea typeface="+mn-ea"/>
                <a:cs typeface="+mn-cs"/>
              </a:rPr>
              <a:t> 1.10</a:t>
            </a:r>
          </a:p>
        </p:txBody>
      </p:sp>
      <p:sp>
        <p:nvSpPr>
          <p:cNvPr id="7" name="TextBox 6">
            <a:extLst>
              <a:ext uri="{FF2B5EF4-FFF2-40B4-BE49-F238E27FC236}">
                <a16:creationId xmlns:a16="http://schemas.microsoft.com/office/drawing/2014/main" id="{2E2F0878-448C-828C-15AD-80D32DFF11BF}"/>
              </a:ext>
            </a:extLst>
          </p:cNvPr>
          <p:cNvSpPr txBox="1"/>
          <p:nvPr/>
        </p:nvSpPr>
        <p:spPr>
          <a:xfrm>
            <a:off x="127591" y="3851218"/>
            <a:ext cx="1483098" cy="461665"/>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Acts 17.30</a:t>
            </a:r>
          </a:p>
        </p:txBody>
      </p:sp>
      <p:sp>
        <p:nvSpPr>
          <p:cNvPr id="8" name="TextBox 7">
            <a:extLst>
              <a:ext uri="{FF2B5EF4-FFF2-40B4-BE49-F238E27FC236}">
                <a16:creationId xmlns:a16="http://schemas.microsoft.com/office/drawing/2014/main" id="{AFF602EB-C776-E4AB-FEC4-13C9F2C1454A}"/>
              </a:ext>
            </a:extLst>
          </p:cNvPr>
          <p:cNvSpPr txBox="1"/>
          <p:nvPr/>
        </p:nvSpPr>
        <p:spPr>
          <a:xfrm>
            <a:off x="219763" y="4764295"/>
            <a:ext cx="1298753"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2 Cor 6.2</a:t>
            </a:r>
          </a:p>
        </p:txBody>
      </p:sp>
      <p:sp>
        <p:nvSpPr>
          <p:cNvPr id="10" name="TextBox 9">
            <a:extLst>
              <a:ext uri="{FF2B5EF4-FFF2-40B4-BE49-F238E27FC236}">
                <a16:creationId xmlns:a16="http://schemas.microsoft.com/office/drawing/2014/main" id="{11289EDD-087F-813E-2370-DD5B8D5BA631}"/>
              </a:ext>
            </a:extLst>
          </p:cNvPr>
          <p:cNvSpPr txBox="1"/>
          <p:nvPr/>
        </p:nvSpPr>
        <p:spPr>
          <a:xfrm>
            <a:off x="2289285" y="1680359"/>
            <a:ext cx="627962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What we need to know &amp; do ... </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D2398BC-3BAA-6F2C-EB92-FD6F1A7B0C29}"/>
              </a:ext>
            </a:extLst>
          </p:cNvPr>
          <p:cNvSpPr txBox="1"/>
          <p:nvPr/>
        </p:nvSpPr>
        <p:spPr>
          <a:xfrm>
            <a:off x="2573080" y="2700230"/>
            <a:ext cx="5995825" cy="181588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And to </a:t>
            </a: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wait</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for his Son from heaven, whom he raised from the dead, even Jesus, which </a:t>
            </a:r>
            <a:r>
              <a:rPr kumimoji="0" lang="en-US" sz="2800" b="1" i="0" u="none" strike="noStrike" kern="1200" cap="none" spc="0" normalizeH="0" baseline="0" noProof="0" dirty="0">
                <a:ln>
                  <a:noFill/>
                </a:ln>
                <a:solidFill>
                  <a:srgbClr val="00B050"/>
                </a:solidFill>
                <a:effectLst/>
                <a:uLnTx/>
                <a:uFillTx/>
                <a:latin typeface="Calibri" panose="020F0502020204030204"/>
                <a:ea typeface="+mn-ea"/>
                <a:cs typeface="+mn-cs"/>
              </a:rPr>
              <a:t>delivered us from the wrath to come</a:t>
            </a:r>
          </a:p>
        </p:txBody>
      </p:sp>
    </p:spTree>
    <p:extLst>
      <p:ext uri="{BB962C8B-B14F-4D97-AF65-F5344CB8AC3E}">
        <p14:creationId xmlns:p14="http://schemas.microsoft.com/office/powerpoint/2010/main" val="730592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56F9462-18AD-7D9D-DD93-0F052BDCF99D}"/>
              </a:ext>
            </a:extLst>
          </p:cNvPr>
          <p:cNvSpPr txBox="1"/>
          <p:nvPr/>
        </p:nvSpPr>
        <p:spPr>
          <a:xfrm>
            <a:off x="167537" y="2476476"/>
            <a:ext cx="1332416"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2 Tim 1.7</a:t>
            </a:r>
          </a:p>
        </p:txBody>
      </p:sp>
      <p:sp>
        <p:nvSpPr>
          <p:cNvPr id="5" name="TextBox 4">
            <a:extLst>
              <a:ext uri="{FF2B5EF4-FFF2-40B4-BE49-F238E27FC236}">
                <a16:creationId xmlns:a16="http://schemas.microsoft.com/office/drawing/2014/main" id="{BD066127-BAB6-0F43-3A0A-0F00387C16FD}"/>
              </a:ext>
            </a:extLst>
          </p:cNvPr>
          <p:cNvSpPr txBox="1"/>
          <p:nvPr/>
        </p:nvSpPr>
        <p:spPr>
          <a:xfrm>
            <a:off x="127591" y="3163847"/>
            <a:ext cx="172835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1 </a:t>
            </a:r>
            <a:r>
              <a:rPr kumimoji="0" lang="en-US" sz="2400" b="0" i="0" u="none" strike="noStrike" kern="1200" cap="none" spc="0" normalizeH="0" baseline="0" noProof="0" dirty="0" err="1">
                <a:ln>
                  <a:noFill/>
                </a:ln>
                <a:solidFill>
                  <a:prstClr val="white"/>
                </a:solidFill>
                <a:effectLst/>
                <a:uLnTx/>
                <a:uFillTx/>
                <a:latin typeface="Calibri" panose="020F0502020204030204"/>
                <a:ea typeface="+mn-ea"/>
                <a:cs typeface="+mn-cs"/>
              </a:rPr>
              <a:t>Thess</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1.10</a:t>
            </a:r>
          </a:p>
        </p:txBody>
      </p:sp>
      <p:sp>
        <p:nvSpPr>
          <p:cNvPr id="7" name="TextBox 6">
            <a:extLst>
              <a:ext uri="{FF2B5EF4-FFF2-40B4-BE49-F238E27FC236}">
                <a16:creationId xmlns:a16="http://schemas.microsoft.com/office/drawing/2014/main" id="{2E2F0878-448C-828C-15AD-80D32DFF11BF}"/>
              </a:ext>
            </a:extLst>
          </p:cNvPr>
          <p:cNvSpPr txBox="1"/>
          <p:nvPr/>
        </p:nvSpPr>
        <p:spPr>
          <a:xfrm>
            <a:off x="127591" y="3851218"/>
            <a:ext cx="1483098" cy="461665"/>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Calibri" panose="020F0502020204030204"/>
                <a:ea typeface="+mn-ea"/>
                <a:cs typeface="+mn-cs"/>
              </a:rPr>
              <a:t>Acts 17.30</a:t>
            </a:r>
          </a:p>
        </p:txBody>
      </p:sp>
      <p:sp>
        <p:nvSpPr>
          <p:cNvPr id="8" name="TextBox 7">
            <a:extLst>
              <a:ext uri="{FF2B5EF4-FFF2-40B4-BE49-F238E27FC236}">
                <a16:creationId xmlns:a16="http://schemas.microsoft.com/office/drawing/2014/main" id="{AFF602EB-C776-E4AB-FEC4-13C9F2C1454A}"/>
              </a:ext>
            </a:extLst>
          </p:cNvPr>
          <p:cNvSpPr txBox="1"/>
          <p:nvPr/>
        </p:nvSpPr>
        <p:spPr>
          <a:xfrm>
            <a:off x="219763" y="4764295"/>
            <a:ext cx="1298753"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2 Cor 6.2</a:t>
            </a:r>
          </a:p>
        </p:txBody>
      </p:sp>
      <p:sp>
        <p:nvSpPr>
          <p:cNvPr id="10" name="TextBox 9">
            <a:extLst>
              <a:ext uri="{FF2B5EF4-FFF2-40B4-BE49-F238E27FC236}">
                <a16:creationId xmlns:a16="http://schemas.microsoft.com/office/drawing/2014/main" id="{11289EDD-087F-813E-2370-DD5B8D5BA631}"/>
              </a:ext>
            </a:extLst>
          </p:cNvPr>
          <p:cNvSpPr txBox="1"/>
          <p:nvPr/>
        </p:nvSpPr>
        <p:spPr>
          <a:xfrm>
            <a:off x="2289285" y="1680359"/>
            <a:ext cx="627962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What we need to know &amp; do ... </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6B2B37E2-5421-B568-3AB8-CEC83D15B826}"/>
              </a:ext>
            </a:extLst>
          </p:cNvPr>
          <p:cNvSpPr txBox="1"/>
          <p:nvPr/>
        </p:nvSpPr>
        <p:spPr>
          <a:xfrm>
            <a:off x="2289285" y="2697055"/>
            <a:ext cx="6131701" cy="138499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And the times of this ignorance God winked at; but now </a:t>
            </a:r>
            <a:r>
              <a:rPr kumimoji="0" lang="en-US" sz="2800" b="1" i="0" u="none" strike="noStrike" kern="1200" cap="none" spc="0" normalizeH="0" baseline="0" noProof="0" dirty="0" err="1">
                <a:ln>
                  <a:noFill/>
                </a:ln>
                <a:solidFill>
                  <a:srgbClr val="00B050"/>
                </a:solidFill>
                <a:effectLst/>
                <a:uLnTx/>
                <a:uFillTx/>
                <a:latin typeface="Calibri" panose="020F0502020204030204"/>
                <a:ea typeface="+mn-ea"/>
                <a:cs typeface="+mn-cs"/>
              </a:rPr>
              <a:t>commandeth</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all men every where to </a:t>
            </a:r>
            <a:r>
              <a:rPr kumimoji="0" lang="en-US" sz="2800" b="1" i="0" u="none" strike="noStrike" kern="1200" cap="none" spc="0" normalizeH="0" baseline="0" noProof="0" dirty="0">
                <a:ln>
                  <a:noFill/>
                </a:ln>
                <a:solidFill>
                  <a:srgbClr val="0070C0"/>
                </a:solidFill>
                <a:effectLst/>
                <a:uLnTx/>
                <a:uFillTx/>
                <a:latin typeface="Calibri" panose="020F0502020204030204"/>
                <a:ea typeface="+mn-ea"/>
                <a:cs typeface="+mn-cs"/>
              </a:rPr>
              <a:t>repent</a:t>
            </a:r>
          </a:p>
        </p:txBody>
      </p:sp>
    </p:spTree>
    <p:extLst>
      <p:ext uri="{BB962C8B-B14F-4D97-AF65-F5344CB8AC3E}">
        <p14:creationId xmlns:p14="http://schemas.microsoft.com/office/powerpoint/2010/main" val="2188104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56F9462-18AD-7D9D-DD93-0F052BDCF99D}"/>
              </a:ext>
            </a:extLst>
          </p:cNvPr>
          <p:cNvSpPr txBox="1"/>
          <p:nvPr/>
        </p:nvSpPr>
        <p:spPr>
          <a:xfrm>
            <a:off x="167537" y="2476476"/>
            <a:ext cx="1332416"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2 Tim 1.7</a:t>
            </a:r>
          </a:p>
        </p:txBody>
      </p:sp>
      <p:sp>
        <p:nvSpPr>
          <p:cNvPr id="5" name="TextBox 4">
            <a:extLst>
              <a:ext uri="{FF2B5EF4-FFF2-40B4-BE49-F238E27FC236}">
                <a16:creationId xmlns:a16="http://schemas.microsoft.com/office/drawing/2014/main" id="{BD066127-BAB6-0F43-3A0A-0F00387C16FD}"/>
              </a:ext>
            </a:extLst>
          </p:cNvPr>
          <p:cNvSpPr txBox="1"/>
          <p:nvPr/>
        </p:nvSpPr>
        <p:spPr>
          <a:xfrm>
            <a:off x="127591" y="3163847"/>
            <a:ext cx="172835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1 </a:t>
            </a:r>
            <a:r>
              <a:rPr kumimoji="0" lang="en-US" sz="2400" b="0" i="0" u="none" strike="noStrike" kern="1200" cap="none" spc="0" normalizeH="0" baseline="0" noProof="0" dirty="0" err="1">
                <a:ln>
                  <a:noFill/>
                </a:ln>
                <a:solidFill>
                  <a:prstClr val="white"/>
                </a:solidFill>
                <a:effectLst/>
                <a:uLnTx/>
                <a:uFillTx/>
                <a:latin typeface="Calibri" panose="020F0502020204030204"/>
                <a:ea typeface="+mn-ea"/>
                <a:cs typeface="+mn-cs"/>
              </a:rPr>
              <a:t>Thess</a:t>
            </a: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 1.10</a:t>
            </a:r>
          </a:p>
        </p:txBody>
      </p:sp>
      <p:sp>
        <p:nvSpPr>
          <p:cNvPr id="7" name="TextBox 6">
            <a:extLst>
              <a:ext uri="{FF2B5EF4-FFF2-40B4-BE49-F238E27FC236}">
                <a16:creationId xmlns:a16="http://schemas.microsoft.com/office/drawing/2014/main" id="{2E2F0878-448C-828C-15AD-80D32DFF11BF}"/>
              </a:ext>
            </a:extLst>
          </p:cNvPr>
          <p:cNvSpPr txBox="1"/>
          <p:nvPr/>
        </p:nvSpPr>
        <p:spPr>
          <a:xfrm>
            <a:off x="127591" y="3851218"/>
            <a:ext cx="1483098" cy="461665"/>
          </a:xfrm>
          <a:prstGeom prst="rect">
            <a:avLst/>
          </a:prstGeom>
          <a:noFill/>
        </p:spPr>
        <p:txBody>
          <a:bodyPr wrap="non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Acts 17.30</a:t>
            </a:r>
          </a:p>
        </p:txBody>
      </p:sp>
      <p:sp>
        <p:nvSpPr>
          <p:cNvPr id="8" name="TextBox 7">
            <a:extLst>
              <a:ext uri="{FF2B5EF4-FFF2-40B4-BE49-F238E27FC236}">
                <a16:creationId xmlns:a16="http://schemas.microsoft.com/office/drawing/2014/main" id="{AFF602EB-C776-E4AB-FEC4-13C9F2C1454A}"/>
              </a:ext>
            </a:extLst>
          </p:cNvPr>
          <p:cNvSpPr txBox="1"/>
          <p:nvPr/>
        </p:nvSpPr>
        <p:spPr>
          <a:xfrm>
            <a:off x="219763" y="4764295"/>
            <a:ext cx="1298753"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Calibri" panose="020F0502020204030204"/>
                <a:ea typeface="+mn-ea"/>
                <a:cs typeface="+mn-cs"/>
              </a:rPr>
              <a:t>2 Cor 6.2</a:t>
            </a:r>
          </a:p>
        </p:txBody>
      </p:sp>
      <p:sp>
        <p:nvSpPr>
          <p:cNvPr id="10" name="TextBox 9">
            <a:extLst>
              <a:ext uri="{FF2B5EF4-FFF2-40B4-BE49-F238E27FC236}">
                <a16:creationId xmlns:a16="http://schemas.microsoft.com/office/drawing/2014/main" id="{11289EDD-087F-813E-2370-DD5B8D5BA631}"/>
              </a:ext>
            </a:extLst>
          </p:cNvPr>
          <p:cNvSpPr txBox="1"/>
          <p:nvPr/>
        </p:nvSpPr>
        <p:spPr>
          <a:xfrm>
            <a:off x="2289285" y="1680359"/>
            <a:ext cx="627962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What we need to know &amp; do ... </a:t>
            </a: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37717849-613B-E152-B85D-26278445008C}"/>
              </a:ext>
            </a:extLst>
          </p:cNvPr>
          <p:cNvSpPr txBox="1"/>
          <p:nvPr/>
        </p:nvSpPr>
        <p:spPr>
          <a:xfrm>
            <a:off x="2289284" y="2723257"/>
            <a:ext cx="6279619" cy="224676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For he saith, I have heard thee in a time accepted, and in the day of salvation have I </a:t>
            </a: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succoured</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thee: behold, </a:t>
            </a:r>
            <a:r>
              <a:rPr kumimoji="0" lang="en-US" sz="2800" b="1" i="0" u="none" strike="noStrike" kern="1200" cap="none" spc="0" normalizeH="0" baseline="0" noProof="0" dirty="0">
                <a:ln>
                  <a:noFill/>
                </a:ln>
                <a:solidFill>
                  <a:srgbClr val="00B050"/>
                </a:solidFill>
                <a:effectLst/>
                <a:uLnTx/>
                <a:uFillTx/>
                <a:latin typeface="Calibri" panose="020F0502020204030204"/>
                <a:ea typeface="+mn-ea"/>
                <a:cs typeface="+mn-cs"/>
              </a:rPr>
              <a:t>now</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is the accepted time; behold, </a:t>
            </a:r>
            <a:r>
              <a:rPr kumimoji="0" lang="en-US" sz="2800" b="1" i="0" u="none" strike="noStrike" kern="1200" cap="none" spc="0" normalizeH="0" baseline="0" noProof="0" dirty="0">
                <a:ln>
                  <a:noFill/>
                </a:ln>
                <a:solidFill>
                  <a:srgbClr val="00B050"/>
                </a:solidFill>
                <a:effectLst/>
                <a:uLnTx/>
                <a:uFillTx/>
                <a:latin typeface="Calibri" panose="020F0502020204030204"/>
                <a:ea typeface="+mn-ea"/>
                <a:cs typeface="+mn-cs"/>
              </a:rPr>
              <a:t>now</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is the day of </a:t>
            </a: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salvation</a:t>
            </a:r>
          </a:p>
        </p:txBody>
      </p:sp>
    </p:spTree>
    <p:extLst>
      <p:ext uri="{BB962C8B-B14F-4D97-AF65-F5344CB8AC3E}">
        <p14:creationId xmlns:p14="http://schemas.microsoft.com/office/powerpoint/2010/main" val="1186849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11289EDD-087F-813E-2370-DD5B8D5BA631}"/>
              </a:ext>
            </a:extLst>
          </p:cNvPr>
          <p:cNvSpPr txBox="1"/>
          <p:nvPr/>
        </p:nvSpPr>
        <p:spPr>
          <a:xfrm>
            <a:off x="2289285" y="1690991"/>
            <a:ext cx="6279620" cy="523220"/>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What we need to know &amp; do ... </a:t>
            </a:r>
          </a:p>
        </p:txBody>
      </p:sp>
      <p:sp>
        <p:nvSpPr>
          <p:cNvPr id="4" name="TextBox 3">
            <a:extLst>
              <a:ext uri="{FF2B5EF4-FFF2-40B4-BE49-F238E27FC236}">
                <a16:creationId xmlns:a16="http://schemas.microsoft.com/office/drawing/2014/main" id="{C2C431E1-866C-860C-C039-8C6ADC40F06C}"/>
              </a:ext>
            </a:extLst>
          </p:cNvPr>
          <p:cNvSpPr txBox="1"/>
          <p:nvPr/>
        </p:nvSpPr>
        <p:spPr>
          <a:xfrm>
            <a:off x="2678499" y="2920240"/>
            <a:ext cx="6097754" cy="224676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We’re in the </a:t>
            </a:r>
            <a:r>
              <a:rPr kumimoji="0" lang="en-US" sz="2800" b="1" i="0" u="none" strike="noStrike" kern="1200" cap="none" spc="0" normalizeH="0" baseline="0" noProof="0" dirty="0">
                <a:ln>
                  <a:noFill/>
                </a:ln>
                <a:solidFill>
                  <a:srgbClr val="00B050"/>
                </a:solidFill>
                <a:effectLst/>
                <a:uLnTx/>
                <a:uFillTx/>
                <a:latin typeface="Calibri" panose="020F0502020204030204"/>
                <a:ea typeface="+mn-ea"/>
                <a:cs typeface="+mn-cs"/>
              </a:rPr>
              <a:t>last</a:t>
            </a:r>
            <a:r>
              <a:rPr kumimoji="0" lang="en-US" sz="2800" b="0" i="0" u="none" strike="noStrike" kern="1200" cap="none" spc="0" normalizeH="0" baseline="0" noProof="0" dirty="0">
                <a:ln>
                  <a:noFill/>
                </a:ln>
                <a:solidFill>
                  <a:srgbClr val="00B050"/>
                </a:solidFill>
                <a:effectLst/>
                <a:uLnTx/>
                <a:uFillTx/>
                <a:latin typeface="Calibri" panose="020F0502020204030204"/>
                <a:ea typeface="+mn-ea"/>
                <a:cs typeface="+mn-cs"/>
              </a:rPr>
              <a:t> </a:t>
            </a:r>
            <a:r>
              <a:rPr kumimoji="0" lang="en-US" sz="2800" b="1" i="0" u="none" strike="noStrike" kern="1200" cap="none" spc="0" normalizeH="0" baseline="0" noProof="0" dirty="0">
                <a:ln>
                  <a:noFill/>
                </a:ln>
                <a:solidFill>
                  <a:srgbClr val="00B050"/>
                </a:solidFill>
                <a:effectLst/>
                <a:uLnTx/>
                <a:uFillTx/>
                <a:latin typeface="Calibri" panose="020F0502020204030204"/>
                <a:ea typeface="+mn-ea"/>
                <a:cs typeface="+mn-cs"/>
              </a:rPr>
              <a:t>days</a:t>
            </a:r>
            <a:r>
              <a:rPr kumimoji="0" lang="en-US" sz="2800" b="0" i="0" u="none" strike="noStrike" kern="1200" cap="none" spc="0" normalizeH="0" baseline="0" noProof="0" dirty="0">
                <a:ln>
                  <a:noFill/>
                </a:ln>
                <a:solidFill>
                  <a:srgbClr val="00B050"/>
                </a:solidFill>
                <a:effectLst/>
                <a:uLnTx/>
                <a:uFillTx/>
                <a:latin typeface="Calibri" panose="020F0502020204030204"/>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We </a:t>
            </a:r>
            <a:r>
              <a:rPr kumimoji="0" lang="en-US" sz="2800" b="1" i="0" u="none" strike="noStrike" kern="1200" cap="none" spc="0" normalizeH="0" baseline="0" noProof="0" dirty="0">
                <a:ln>
                  <a:noFill/>
                </a:ln>
                <a:solidFill>
                  <a:srgbClr val="0070C0"/>
                </a:solidFill>
                <a:effectLst/>
                <a:uLnTx/>
                <a:uFillTx/>
                <a:latin typeface="Calibri" panose="020F0502020204030204"/>
                <a:ea typeface="+mn-ea"/>
                <a:cs typeface="+mn-cs"/>
              </a:rPr>
              <a:t>don’t know </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when they’ll end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There </a:t>
            </a:r>
            <a:r>
              <a:rPr kumimoji="0" lang="en-US" sz="2800" b="1" i="0" u="none" strike="noStrike" kern="1200" cap="none" spc="0" normalizeH="0" baseline="0" noProof="0" dirty="0">
                <a:ln>
                  <a:noFill/>
                </a:ln>
                <a:solidFill>
                  <a:srgbClr val="FF0000"/>
                </a:solidFill>
                <a:effectLst/>
                <a:uLnTx/>
                <a:uFillTx/>
                <a:latin typeface="Calibri" panose="020F0502020204030204"/>
                <a:ea typeface="+mn-ea"/>
                <a:cs typeface="+mn-cs"/>
              </a:rPr>
              <a:t>won’t</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be a warning</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Christ will return … </a:t>
            </a:r>
            <a:r>
              <a:rPr kumimoji="0" lang="en-US" sz="2800" b="1" i="0" u="none" strike="noStrike" kern="1200" cap="none" spc="0" normalizeH="0" baseline="0" noProof="0" dirty="0">
                <a:ln>
                  <a:noFill/>
                </a:ln>
                <a:solidFill>
                  <a:srgbClr val="00B050"/>
                </a:solidFill>
                <a:effectLst/>
                <a:uLnTx/>
                <a:uFillTx/>
                <a:latin typeface="Calibri" panose="020F0502020204030204"/>
                <a:ea typeface="+mn-ea"/>
                <a:cs typeface="+mn-cs"/>
              </a:rPr>
              <a:t>when</a:t>
            </a: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 God sends him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We need to be </a:t>
            </a:r>
            <a:r>
              <a:rPr kumimoji="0" lang="en-US" sz="2800" b="1" i="0" u="none" strike="noStrike" kern="1200" cap="none" spc="0" normalizeH="0" baseline="0" noProof="0" dirty="0">
                <a:ln>
                  <a:noFill/>
                </a:ln>
                <a:solidFill>
                  <a:srgbClr val="0070C0"/>
                </a:solidFill>
                <a:effectLst/>
                <a:uLnTx/>
                <a:uFillTx/>
                <a:latin typeface="Calibri" panose="020F0502020204030204"/>
                <a:ea typeface="+mn-ea"/>
                <a:cs typeface="+mn-cs"/>
              </a:rPr>
              <a:t>ready</a:t>
            </a:r>
          </a:p>
        </p:txBody>
      </p:sp>
    </p:spTree>
    <p:extLst>
      <p:ext uri="{BB962C8B-B14F-4D97-AF65-F5344CB8AC3E}">
        <p14:creationId xmlns:p14="http://schemas.microsoft.com/office/powerpoint/2010/main" val="2013929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358E11E2-2AA1-A039-2F1D-3404D261456F}"/>
              </a:ext>
            </a:extLst>
          </p:cNvPr>
          <p:cNvSpPr txBox="1"/>
          <p:nvPr/>
        </p:nvSpPr>
        <p:spPr>
          <a:xfrm>
            <a:off x="2147320" y="1849006"/>
            <a:ext cx="3203313" cy="175432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1970’S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Concerns about everything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Oil reserves running out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Global cooling,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Vietnam war going on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Social unrest 	</a:t>
            </a:r>
          </a:p>
        </p:txBody>
      </p:sp>
      <p:sp>
        <p:nvSpPr>
          <p:cNvPr id="3" name="TextBox 2">
            <a:extLst>
              <a:ext uri="{FF2B5EF4-FFF2-40B4-BE49-F238E27FC236}">
                <a16:creationId xmlns:a16="http://schemas.microsoft.com/office/drawing/2014/main" id="{A65068E3-0B76-D90E-88C3-5D1D709C8968}"/>
              </a:ext>
            </a:extLst>
          </p:cNvPr>
          <p:cNvSpPr txBox="1"/>
          <p:nvPr/>
        </p:nvSpPr>
        <p:spPr>
          <a:xfrm>
            <a:off x="243261" y="1930660"/>
            <a:ext cx="1442126" cy="64633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rPr>
              <a:t>1970’s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4" name="TextBox 3">
            <a:extLst>
              <a:ext uri="{FF2B5EF4-FFF2-40B4-BE49-F238E27FC236}">
                <a16:creationId xmlns:a16="http://schemas.microsoft.com/office/drawing/2014/main" id="{802A0DB6-8187-44D6-D47D-068F3F74D699}"/>
              </a:ext>
            </a:extLst>
          </p:cNvPr>
          <p:cNvSpPr txBox="1"/>
          <p:nvPr/>
        </p:nvSpPr>
        <p:spPr>
          <a:xfrm>
            <a:off x="243261" y="2766996"/>
            <a:ext cx="1442126" cy="64633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rPr>
              <a:t>1990’s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5" name="TextBox 4">
            <a:extLst>
              <a:ext uri="{FF2B5EF4-FFF2-40B4-BE49-F238E27FC236}">
                <a16:creationId xmlns:a16="http://schemas.microsoft.com/office/drawing/2014/main" id="{387627CE-7F2A-9D02-098F-66C905B25DC4}"/>
              </a:ext>
            </a:extLst>
          </p:cNvPr>
          <p:cNvSpPr txBox="1"/>
          <p:nvPr/>
        </p:nvSpPr>
        <p:spPr>
          <a:xfrm>
            <a:off x="243261" y="3603332"/>
            <a:ext cx="1120820" cy="64633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rPr>
              <a:t>2000</a:t>
            </a:r>
          </a:p>
        </p:txBody>
      </p:sp>
      <p:sp>
        <p:nvSpPr>
          <p:cNvPr id="8" name="TextBox 7">
            <a:extLst>
              <a:ext uri="{FF2B5EF4-FFF2-40B4-BE49-F238E27FC236}">
                <a16:creationId xmlns:a16="http://schemas.microsoft.com/office/drawing/2014/main" id="{1059C7D1-4DC9-8227-7F48-C60507D6BEF5}"/>
              </a:ext>
            </a:extLst>
          </p:cNvPr>
          <p:cNvSpPr txBox="1"/>
          <p:nvPr/>
        </p:nvSpPr>
        <p:spPr>
          <a:xfrm>
            <a:off x="243261" y="4353712"/>
            <a:ext cx="1120820" cy="64633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rPr>
              <a:t>2023</a:t>
            </a:r>
          </a:p>
        </p:txBody>
      </p:sp>
      <p:sp>
        <p:nvSpPr>
          <p:cNvPr id="9" name="TextBox 8">
            <a:extLst>
              <a:ext uri="{FF2B5EF4-FFF2-40B4-BE49-F238E27FC236}">
                <a16:creationId xmlns:a16="http://schemas.microsoft.com/office/drawing/2014/main" id="{CFCE8C35-7EC3-D834-E749-CA0E03BB0AEB}"/>
              </a:ext>
            </a:extLst>
          </p:cNvPr>
          <p:cNvSpPr txBox="1"/>
          <p:nvPr/>
        </p:nvSpPr>
        <p:spPr>
          <a:xfrm>
            <a:off x="5265705" y="1849006"/>
            <a:ext cx="3635034" cy="120032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1990’s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Gulf war / Saddam Hussein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Approaching Millennium</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Religious crisis – numbers down</a:t>
            </a:r>
          </a:p>
        </p:txBody>
      </p:sp>
      <p:sp>
        <p:nvSpPr>
          <p:cNvPr id="10" name="TextBox 9">
            <a:extLst>
              <a:ext uri="{FF2B5EF4-FFF2-40B4-BE49-F238E27FC236}">
                <a16:creationId xmlns:a16="http://schemas.microsoft.com/office/drawing/2014/main" id="{C1174541-C47A-7B8D-F17B-16E2953DB28A}"/>
              </a:ext>
            </a:extLst>
          </p:cNvPr>
          <p:cNvSpPr txBox="1"/>
          <p:nvPr/>
        </p:nvSpPr>
        <p:spPr>
          <a:xfrm>
            <a:off x="2147320" y="3840796"/>
            <a:ext cx="3566104" cy="120032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Y2K</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Rising technology dependence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Automation in workforce 	</a:t>
            </a:r>
          </a:p>
        </p:txBody>
      </p:sp>
      <p:sp>
        <p:nvSpPr>
          <p:cNvPr id="12" name="TextBox 11">
            <a:extLst>
              <a:ext uri="{FF2B5EF4-FFF2-40B4-BE49-F238E27FC236}">
                <a16:creationId xmlns:a16="http://schemas.microsoft.com/office/drawing/2014/main" id="{1A34E25B-4AEE-0DEE-2486-80DEF065E35E}"/>
              </a:ext>
            </a:extLst>
          </p:cNvPr>
          <p:cNvSpPr txBox="1"/>
          <p:nvPr/>
        </p:nvSpPr>
        <p:spPr>
          <a:xfrm>
            <a:off x="6092456" y="3840796"/>
            <a:ext cx="2148217" cy="175432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2023</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Post pandemic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Political division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Societal unrest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War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13" name="TextBox 12">
            <a:extLst>
              <a:ext uri="{FF2B5EF4-FFF2-40B4-BE49-F238E27FC236}">
                <a16:creationId xmlns:a16="http://schemas.microsoft.com/office/drawing/2014/main" id="{379710F6-478A-4FD5-C269-6C1BD31E8047}"/>
              </a:ext>
            </a:extLst>
          </p:cNvPr>
          <p:cNvSpPr txBox="1"/>
          <p:nvPr/>
        </p:nvSpPr>
        <p:spPr>
          <a:xfrm>
            <a:off x="2320380" y="5806632"/>
            <a:ext cx="606050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All of these things have 2 common elements … </a:t>
            </a:r>
          </a:p>
        </p:txBody>
      </p:sp>
    </p:spTree>
    <p:extLst>
      <p:ext uri="{BB962C8B-B14F-4D97-AF65-F5344CB8AC3E}">
        <p14:creationId xmlns:p14="http://schemas.microsoft.com/office/powerpoint/2010/main" val="3964249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left)">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left)">
                                      <p:cBhvr>
                                        <p:cTn id="15" dur="500"/>
                                        <p:tgtEl>
                                          <p:spTgt spid="4"/>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wipe(left)">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ipe(left)">
                                      <p:cBhvr>
                                        <p:cTn id="23" dur="500"/>
                                        <p:tgtEl>
                                          <p:spTgt spid="5"/>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wipe(left)">
                                      <p:cBhvr>
                                        <p:cTn id="26" dur="50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ipe(left)">
                                      <p:cBhvr>
                                        <p:cTn id="31" dur="500"/>
                                        <p:tgtEl>
                                          <p:spTgt spid="8"/>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wipe(left)">
                                      <p:cBhvr>
                                        <p:cTn id="34" dur="500"/>
                                        <p:tgtEl>
                                          <p:spTgt spid="12"/>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8"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wipe(left)">
                                      <p:cBhvr>
                                        <p:cTn id="3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P spid="4" grpId="0"/>
      <p:bldP spid="5" grpId="0"/>
      <p:bldP spid="8" grpId="0"/>
      <p:bldP spid="9" grpId="0"/>
      <p:bldP spid="10" grpId="0"/>
      <p:bldP spid="12" grpId="0"/>
      <p:bldP spid="1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39137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65068E3-0B76-D90E-88C3-5D1D709C8968}"/>
              </a:ext>
            </a:extLst>
          </p:cNvPr>
          <p:cNvSpPr txBox="1"/>
          <p:nvPr/>
        </p:nvSpPr>
        <p:spPr>
          <a:xfrm>
            <a:off x="243261" y="1930660"/>
            <a:ext cx="1442126" cy="64633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rPr>
              <a:t>1970’s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4" name="TextBox 3">
            <a:extLst>
              <a:ext uri="{FF2B5EF4-FFF2-40B4-BE49-F238E27FC236}">
                <a16:creationId xmlns:a16="http://schemas.microsoft.com/office/drawing/2014/main" id="{802A0DB6-8187-44D6-D47D-068F3F74D699}"/>
              </a:ext>
            </a:extLst>
          </p:cNvPr>
          <p:cNvSpPr txBox="1"/>
          <p:nvPr/>
        </p:nvSpPr>
        <p:spPr>
          <a:xfrm>
            <a:off x="243261" y="2766996"/>
            <a:ext cx="1442126" cy="64633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rPr>
              <a:t>1990’s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5" name="TextBox 4">
            <a:extLst>
              <a:ext uri="{FF2B5EF4-FFF2-40B4-BE49-F238E27FC236}">
                <a16:creationId xmlns:a16="http://schemas.microsoft.com/office/drawing/2014/main" id="{387627CE-7F2A-9D02-098F-66C905B25DC4}"/>
              </a:ext>
            </a:extLst>
          </p:cNvPr>
          <p:cNvSpPr txBox="1"/>
          <p:nvPr/>
        </p:nvSpPr>
        <p:spPr>
          <a:xfrm>
            <a:off x="243261" y="3603332"/>
            <a:ext cx="1120820" cy="64633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rPr>
              <a:t>2000</a:t>
            </a:r>
          </a:p>
        </p:txBody>
      </p:sp>
      <p:sp>
        <p:nvSpPr>
          <p:cNvPr id="8" name="TextBox 7">
            <a:extLst>
              <a:ext uri="{FF2B5EF4-FFF2-40B4-BE49-F238E27FC236}">
                <a16:creationId xmlns:a16="http://schemas.microsoft.com/office/drawing/2014/main" id="{1059C7D1-4DC9-8227-7F48-C60507D6BEF5}"/>
              </a:ext>
            </a:extLst>
          </p:cNvPr>
          <p:cNvSpPr txBox="1"/>
          <p:nvPr/>
        </p:nvSpPr>
        <p:spPr>
          <a:xfrm>
            <a:off x="243261" y="4353712"/>
            <a:ext cx="1120820" cy="64633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rPr>
              <a:t>2023</a:t>
            </a:r>
          </a:p>
        </p:txBody>
      </p:sp>
      <p:sp>
        <p:nvSpPr>
          <p:cNvPr id="2" name="TextBox 1">
            <a:extLst>
              <a:ext uri="{FF2B5EF4-FFF2-40B4-BE49-F238E27FC236}">
                <a16:creationId xmlns:a16="http://schemas.microsoft.com/office/drawing/2014/main" id="{89132BEE-B368-BFF7-1708-89A6DF3F655A}"/>
              </a:ext>
            </a:extLst>
          </p:cNvPr>
          <p:cNvSpPr txBox="1"/>
          <p:nvPr/>
        </p:nvSpPr>
        <p:spPr>
          <a:xfrm>
            <a:off x="4651666" y="1930660"/>
            <a:ext cx="1150956" cy="64633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Fear!</a:t>
            </a:r>
          </a:p>
        </p:txBody>
      </p:sp>
      <p:sp>
        <p:nvSpPr>
          <p:cNvPr id="7" name="TextBox 6">
            <a:extLst>
              <a:ext uri="{FF2B5EF4-FFF2-40B4-BE49-F238E27FC236}">
                <a16:creationId xmlns:a16="http://schemas.microsoft.com/office/drawing/2014/main" id="{73C05C4E-6CEF-DE70-2A62-146E0C1B304E}"/>
              </a:ext>
            </a:extLst>
          </p:cNvPr>
          <p:cNvSpPr txBox="1"/>
          <p:nvPr/>
        </p:nvSpPr>
        <p:spPr>
          <a:xfrm>
            <a:off x="2341646" y="3090161"/>
            <a:ext cx="5919852" cy="138499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Stream of predictions about the End Times, the Second Coming of Christ &amp; the End of the World </a:t>
            </a:r>
          </a:p>
        </p:txBody>
      </p:sp>
      <p:sp>
        <p:nvSpPr>
          <p:cNvPr id="11" name="TextBox 10">
            <a:extLst>
              <a:ext uri="{FF2B5EF4-FFF2-40B4-BE49-F238E27FC236}">
                <a16:creationId xmlns:a16="http://schemas.microsoft.com/office/drawing/2014/main" id="{C2ACDE05-7CC2-48B9-D45B-5F58C671BABE}"/>
              </a:ext>
            </a:extLst>
          </p:cNvPr>
          <p:cNvSpPr txBox="1"/>
          <p:nvPr/>
        </p:nvSpPr>
        <p:spPr>
          <a:xfrm>
            <a:off x="2463423" y="5064529"/>
            <a:ext cx="6074650" cy="1200329"/>
          </a:xfrm>
          <a:prstGeom prst="rect">
            <a:avLst/>
          </a:prstGeom>
          <a:solidFill>
            <a:schemeClr val="accent2">
              <a:lumMod val="20000"/>
              <a:lumOff val="80000"/>
            </a:schemeClr>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0000"/>
                </a:solidFill>
                <a:effectLst/>
                <a:uLnTx/>
                <a:uFillTx/>
                <a:latin typeface="Calibri" panose="020F0502020204030204"/>
                <a:ea typeface="+mn-ea"/>
                <a:cs typeface="+mn-cs"/>
              </a:rPr>
              <a:t>Matthew 24.3 </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Tell us, </a:t>
            </a:r>
            <a:r>
              <a:rPr kumimoji="0" lang="en-US" sz="2400" b="0" i="0" u="none" strike="noStrike" kern="1200" cap="none" spc="0" normalizeH="0" baseline="0" noProof="0" dirty="0">
                <a:ln>
                  <a:noFill/>
                </a:ln>
                <a:solidFill>
                  <a:srgbClr val="00B050"/>
                </a:solidFill>
                <a:effectLst/>
                <a:uLnTx/>
                <a:uFillTx/>
                <a:latin typeface="Calibri" panose="020F0502020204030204"/>
                <a:ea typeface="+mn-ea"/>
                <a:cs typeface="+mn-cs"/>
              </a:rPr>
              <a:t>when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shall these things be? and what shall be the </a:t>
            </a:r>
            <a:r>
              <a:rPr kumimoji="0" lang="en-US" sz="2400" b="0" i="0" u="none" strike="noStrike" kern="1200" cap="none" spc="0" normalizeH="0" baseline="0" noProof="0" dirty="0">
                <a:ln>
                  <a:noFill/>
                </a:ln>
                <a:solidFill>
                  <a:srgbClr val="00B050"/>
                </a:solidFill>
                <a:effectLst/>
                <a:uLnTx/>
                <a:uFillTx/>
                <a:latin typeface="Calibri" panose="020F0502020204030204"/>
                <a:ea typeface="+mn-ea"/>
                <a:cs typeface="+mn-cs"/>
              </a:rPr>
              <a:t>sign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of thy coming, and of the </a:t>
            </a:r>
            <a:r>
              <a:rPr kumimoji="0" lang="en-US" sz="2400" b="0" i="0" u="none" strike="noStrike" kern="1200" cap="none" spc="0" normalizeH="0" baseline="0" noProof="0" dirty="0">
                <a:ln>
                  <a:noFill/>
                </a:ln>
                <a:solidFill>
                  <a:srgbClr val="00B050"/>
                </a:solidFill>
                <a:effectLst/>
                <a:uLnTx/>
                <a:uFillTx/>
                <a:latin typeface="Calibri" panose="020F0502020204030204"/>
                <a:ea typeface="+mn-ea"/>
                <a:cs typeface="+mn-cs"/>
              </a:rPr>
              <a:t>end</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of the world?</a:t>
            </a:r>
          </a:p>
        </p:txBody>
      </p:sp>
    </p:spTree>
    <p:extLst>
      <p:ext uri="{BB962C8B-B14F-4D97-AF65-F5344CB8AC3E}">
        <p14:creationId xmlns:p14="http://schemas.microsoft.com/office/powerpoint/2010/main" val="3132683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left)">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65068E3-0B76-D90E-88C3-5D1D709C8968}"/>
              </a:ext>
            </a:extLst>
          </p:cNvPr>
          <p:cNvSpPr txBox="1"/>
          <p:nvPr/>
        </p:nvSpPr>
        <p:spPr>
          <a:xfrm>
            <a:off x="243261" y="1930660"/>
            <a:ext cx="1442126" cy="64633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rPr>
              <a:t>1970’s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4" name="TextBox 3">
            <a:extLst>
              <a:ext uri="{FF2B5EF4-FFF2-40B4-BE49-F238E27FC236}">
                <a16:creationId xmlns:a16="http://schemas.microsoft.com/office/drawing/2014/main" id="{802A0DB6-8187-44D6-D47D-068F3F74D699}"/>
              </a:ext>
            </a:extLst>
          </p:cNvPr>
          <p:cNvSpPr txBox="1"/>
          <p:nvPr/>
        </p:nvSpPr>
        <p:spPr>
          <a:xfrm>
            <a:off x="243261" y="2766996"/>
            <a:ext cx="1442126" cy="64633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rPr>
              <a:t>1990’s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p>
        </p:txBody>
      </p:sp>
      <p:sp>
        <p:nvSpPr>
          <p:cNvPr id="5" name="TextBox 4">
            <a:extLst>
              <a:ext uri="{FF2B5EF4-FFF2-40B4-BE49-F238E27FC236}">
                <a16:creationId xmlns:a16="http://schemas.microsoft.com/office/drawing/2014/main" id="{387627CE-7F2A-9D02-098F-66C905B25DC4}"/>
              </a:ext>
            </a:extLst>
          </p:cNvPr>
          <p:cNvSpPr txBox="1"/>
          <p:nvPr/>
        </p:nvSpPr>
        <p:spPr>
          <a:xfrm>
            <a:off x="243261" y="3603332"/>
            <a:ext cx="1120820" cy="64633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rPr>
              <a:t>2000</a:t>
            </a:r>
          </a:p>
        </p:txBody>
      </p:sp>
      <p:sp>
        <p:nvSpPr>
          <p:cNvPr id="8" name="TextBox 7">
            <a:extLst>
              <a:ext uri="{FF2B5EF4-FFF2-40B4-BE49-F238E27FC236}">
                <a16:creationId xmlns:a16="http://schemas.microsoft.com/office/drawing/2014/main" id="{1059C7D1-4DC9-8227-7F48-C60507D6BEF5}"/>
              </a:ext>
            </a:extLst>
          </p:cNvPr>
          <p:cNvSpPr txBox="1"/>
          <p:nvPr/>
        </p:nvSpPr>
        <p:spPr>
          <a:xfrm>
            <a:off x="243261" y="4353712"/>
            <a:ext cx="1120820" cy="64633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Calibri" panose="020F0502020204030204"/>
                <a:ea typeface="+mn-ea"/>
                <a:cs typeface="+mn-cs"/>
              </a:rPr>
              <a:t>2023</a:t>
            </a:r>
          </a:p>
        </p:txBody>
      </p:sp>
      <p:sp>
        <p:nvSpPr>
          <p:cNvPr id="6" name="TextBox 5">
            <a:extLst>
              <a:ext uri="{FF2B5EF4-FFF2-40B4-BE49-F238E27FC236}">
                <a16:creationId xmlns:a16="http://schemas.microsoft.com/office/drawing/2014/main" id="{62F591E3-C7A8-077B-0CAE-260E9C2292F2}"/>
              </a:ext>
            </a:extLst>
          </p:cNvPr>
          <p:cNvSpPr txBox="1"/>
          <p:nvPr/>
        </p:nvSpPr>
        <p:spPr>
          <a:xfrm>
            <a:off x="3933838" y="3789810"/>
            <a:ext cx="3565207" cy="156966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The Antichrist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The End Times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The Second Coming </a:t>
            </a:r>
          </a:p>
        </p:txBody>
      </p:sp>
      <p:sp>
        <p:nvSpPr>
          <p:cNvPr id="9" name="TextBox 8">
            <a:extLst>
              <a:ext uri="{FF2B5EF4-FFF2-40B4-BE49-F238E27FC236}">
                <a16:creationId xmlns:a16="http://schemas.microsoft.com/office/drawing/2014/main" id="{AAEFDBD0-2160-883A-B8A9-444E6537CD11}"/>
              </a:ext>
            </a:extLst>
          </p:cNvPr>
          <p:cNvSpPr txBox="1"/>
          <p:nvPr/>
        </p:nvSpPr>
        <p:spPr>
          <a:xfrm>
            <a:off x="2548227" y="1930660"/>
            <a:ext cx="5491440" cy="1569660"/>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Projections &amp; calculations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Misunderstanding of biblical prophecy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Counting days / years to predict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Ultimate goal – predict the 2</a:t>
            </a:r>
            <a:r>
              <a:rPr kumimoji="0" lang="en-US" sz="2400" b="0" i="0" u="none" strike="noStrike" kern="1200" cap="none" spc="0" normalizeH="0" baseline="30000" noProof="0" dirty="0">
                <a:ln>
                  <a:noFill/>
                </a:ln>
                <a:solidFill>
                  <a:prstClr val="black"/>
                </a:solidFill>
                <a:effectLst/>
                <a:uLnTx/>
                <a:uFillTx/>
                <a:latin typeface="Calibri" panose="020F0502020204030204"/>
                <a:ea typeface="+mn-ea"/>
                <a:cs typeface="+mn-cs"/>
              </a:rPr>
              <a:t>nd</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coming </a:t>
            </a:r>
          </a:p>
        </p:txBody>
      </p:sp>
    </p:spTree>
    <p:extLst>
      <p:ext uri="{BB962C8B-B14F-4D97-AF65-F5344CB8AC3E}">
        <p14:creationId xmlns:p14="http://schemas.microsoft.com/office/powerpoint/2010/main" val="280702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wipe(left)">
                                      <p:cBhvr>
                                        <p:cTn id="7" dur="500"/>
                                        <p:tgtEl>
                                          <p:spTgt spid="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wipe(left)">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9">
                                            <p:txEl>
                                              <p:pRg st="3" end="3"/>
                                            </p:txEl>
                                          </p:spTgt>
                                        </p:tgtEl>
                                        <p:attrNameLst>
                                          <p:attrName>style.visibility</p:attrName>
                                        </p:attrNameLst>
                                      </p:cBhvr>
                                      <p:to>
                                        <p:strVal val="visible"/>
                                      </p:to>
                                    </p:set>
                                    <p:animEffect transition="in" filter="wipe(left)">
                                      <p:cBhvr>
                                        <p:cTn id="17" dur="500"/>
                                        <p:tgtEl>
                                          <p:spTgt spid="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wipe(left)">
                                      <p:cBhvr>
                                        <p:cTn id="22" dur="500"/>
                                        <p:tgtEl>
                                          <p:spTgt spid="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animEffect transition="in" filter="wipe(left)">
                                      <p:cBhvr>
                                        <p:cTn id="27" dur="500"/>
                                        <p:tgtEl>
                                          <p:spTgt spid="6">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6">
                                            <p:txEl>
                                              <p:pRg st="2" end="2"/>
                                            </p:txEl>
                                          </p:spTgt>
                                        </p:tgtEl>
                                        <p:attrNameLst>
                                          <p:attrName>style.visibility</p:attrName>
                                        </p:attrNameLst>
                                      </p:cBhvr>
                                      <p:to>
                                        <p:strVal val="visible"/>
                                      </p:to>
                                    </p:set>
                                    <p:animEffect transition="in" filter="wipe(left)">
                                      <p:cBhvr>
                                        <p:cTn id="32"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2814CA5-A5E8-6A9A-13EE-87A2288FBCAF}"/>
              </a:ext>
            </a:extLst>
          </p:cNvPr>
          <p:cNvSpPr txBox="1"/>
          <p:nvPr/>
        </p:nvSpPr>
        <p:spPr>
          <a:xfrm>
            <a:off x="2327009" y="2753163"/>
            <a:ext cx="6253466" cy="193899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0000"/>
                </a:solidFill>
                <a:effectLst/>
                <a:uLnTx/>
                <a:uFillTx/>
                <a:latin typeface="Calibri" panose="020F0502020204030204"/>
                <a:ea typeface="+mn-ea"/>
                <a:cs typeface="+mn-cs"/>
              </a:rPr>
              <a:t>Rev 13.18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Here is wisdom. Let him that hath understanding count the number of the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B050"/>
                </a:solidFill>
                <a:effectLst/>
                <a:uLnTx/>
                <a:uFillTx/>
                <a:latin typeface="Calibri" panose="020F0502020204030204"/>
                <a:ea typeface="+mn-ea"/>
                <a:cs typeface="+mn-cs"/>
              </a:rPr>
              <a:t>beas</a:t>
            </a:r>
            <a:r>
              <a:rPr kumimoji="0" lang="en-US" sz="2400" b="0" i="0" u="none" strike="noStrike" kern="1200" cap="none" spc="0" normalizeH="0" baseline="0" noProof="0" dirty="0">
                <a:ln>
                  <a:noFill/>
                </a:ln>
                <a:solidFill>
                  <a:srgbClr val="00B050"/>
                </a:solidFill>
                <a:effectLst/>
                <a:uLnTx/>
                <a:uFillTx/>
                <a:latin typeface="Calibri" panose="020F0502020204030204"/>
                <a:ea typeface="+mn-ea"/>
                <a:cs typeface="+mn-cs"/>
              </a:rPr>
              <a:t>t</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for it is the number of a </a:t>
            </a:r>
            <a:r>
              <a:rPr kumimoji="0" lang="en-US" sz="2400" b="1" i="0" u="none" strike="noStrike" kern="1200" cap="none" spc="0" normalizeH="0" baseline="0" noProof="0" dirty="0">
                <a:ln>
                  <a:noFill/>
                </a:ln>
                <a:solidFill>
                  <a:srgbClr val="00B050"/>
                </a:solidFill>
                <a:effectLst/>
                <a:uLnTx/>
                <a:uFillTx/>
                <a:latin typeface="Calibri" panose="020F0502020204030204"/>
                <a:ea typeface="+mn-ea"/>
                <a:cs typeface="+mn-cs"/>
              </a:rPr>
              <a:t>man</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and his number is </a:t>
            </a:r>
            <a:r>
              <a:rPr kumimoji="0" lang="en-US" sz="2400" b="1" i="0" u="none" strike="noStrike" kern="1200" cap="none" spc="0" normalizeH="0" baseline="0" noProof="0" dirty="0">
                <a:ln>
                  <a:noFill/>
                </a:ln>
                <a:solidFill>
                  <a:srgbClr val="0070C0"/>
                </a:solidFill>
                <a:effectLst/>
                <a:uLnTx/>
                <a:uFillTx/>
                <a:latin typeface="Calibri" panose="020F0502020204030204"/>
                <a:ea typeface="+mn-ea"/>
                <a:cs typeface="+mn-cs"/>
              </a:rPr>
              <a:t>Six hundred threescore and six</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
        <p:nvSpPr>
          <p:cNvPr id="5" name="TextBox 4">
            <a:extLst>
              <a:ext uri="{FF2B5EF4-FFF2-40B4-BE49-F238E27FC236}">
                <a16:creationId xmlns:a16="http://schemas.microsoft.com/office/drawing/2014/main" id="{41377983-9B09-B0E2-FEE6-E93AE783A25A}"/>
              </a:ext>
            </a:extLst>
          </p:cNvPr>
          <p:cNvSpPr txBox="1"/>
          <p:nvPr/>
        </p:nvSpPr>
        <p:spPr>
          <a:xfrm>
            <a:off x="275422" y="2291498"/>
            <a:ext cx="1405706"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Calibri" panose="020F0502020204030204"/>
                <a:ea typeface="+mn-ea"/>
                <a:cs typeface="+mn-cs"/>
              </a:rPr>
              <a:t>Rev 13.18</a:t>
            </a:r>
          </a:p>
        </p:txBody>
      </p:sp>
      <p:sp>
        <p:nvSpPr>
          <p:cNvPr id="7" name="TextBox 6">
            <a:extLst>
              <a:ext uri="{FF2B5EF4-FFF2-40B4-BE49-F238E27FC236}">
                <a16:creationId xmlns:a16="http://schemas.microsoft.com/office/drawing/2014/main" id="{FC1984C3-8CD9-1C81-565A-FFEA6DBD2BA1}"/>
              </a:ext>
            </a:extLst>
          </p:cNvPr>
          <p:cNvSpPr txBox="1"/>
          <p:nvPr/>
        </p:nvSpPr>
        <p:spPr>
          <a:xfrm>
            <a:off x="275422" y="3136323"/>
            <a:ext cx="1518364"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1 John 4.3 </a:t>
            </a:r>
          </a:p>
        </p:txBody>
      </p:sp>
      <p:sp>
        <p:nvSpPr>
          <p:cNvPr id="9" name="TextBox 8">
            <a:extLst>
              <a:ext uri="{FF2B5EF4-FFF2-40B4-BE49-F238E27FC236}">
                <a16:creationId xmlns:a16="http://schemas.microsoft.com/office/drawing/2014/main" id="{1FA12A41-50B2-07F8-255D-73C0E595EDD2}"/>
              </a:ext>
            </a:extLst>
          </p:cNvPr>
          <p:cNvSpPr txBox="1"/>
          <p:nvPr/>
        </p:nvSpPr>
        <p:spPr>
          <a:xfrm>
            <a:off x="275422" y="3981149"/>
            <a:ext cx="1604927"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1 John 2.18</a:t>
            </a:r>
          </a:p>
        </p:txBody>
      </p:sp>
      <p:sp>
        <p:nvSpPr>
          <p:cNvPr id="10" name="TextBox 9">
            <a:extLst>
              <a:ext uri="{FF2B5EF4-FFF2-40B4-BE49-F238E27FC236}">
                <a16:creationId xmlns:a16="http://schemas.microsoft.com/office/drawing/2014/main" id="{44DC0B1A-E868-C170-3691-317AE42C28C6}"/>
              </a:ext>
            </a:extLst>
          </p:cNvPr>
          <p:cNvSpPr txBox="1"/>
          <p:nvPr/>
        </p:nvSpPr>
        <p:spPr>
          <a:xfrm>
            <a:off x="2327009" y="1709790"/>
            <a:ext cx="6253466"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Proposed identity of the Antichrist … </a:t>
            </a:r>
          </a:p>
        </p:txBody>
      </p:sp>
    </p:spTree>
    <p:extLst>
      <p:ext uri="{BB962C8B-B14F-4D97-AF65-F5344CB8AC3E}">
        <p14:creationId xmlns:p14="http://schemas.microsoft.com/office/powerpoint/2010/main" val="935834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2814CA5-A5E8-6A9A-13EE-87A2288FBCAF}"/>
              </a:ext>
            </a:extLst>
          </p:cNvPr>
          <p:cNvSpPr txBox="1"/>
          <p:nvPr/>
        </p:nvSpPr>
        <p:spPr>
          <a:xfrm>
            <a:off x="2327009" y="1829833"/>
            <a:ext cx="6253466"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Proposed identity of the Antichrist … </a:t>
            </a:r>
          </a:p>
        </p:txBody>
      </p:sp>
      <p:sp>
        <p:nvSpPr>
          <p:cNvPr id="5" name="TextBox 4">
            <a:extLst>
              <a:ext uri="{FF2B5EF4-FFF2-40B4-BE49-F238E27FC236}">
                <a16:creationId xmlns:a16="http://schemas.microsoft.com/office/drawing/2014/main" id="{41377983-9B09-B0E2-FEE6-E93AE783A25A}"/>
              </a:ext>
            </a:extLst>
          </p:cNvPr>
          <p:cNvSpPr txBox="1"/>
          <p:nvPr/>
        </p:nvSpPr>
        <p:spPr>
          <a:xfrm>
            <a:off x="275422" y="2291498"/>
            <a:ext cx="1405706"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Rev 13.18</a:t>
            </a:r>
          </a:p>
        </p:txBody>
      </p:sp>
      <p:sp>
        <p:nvSpPr>
          <p:cNvPr id="7" name="TextBox 6">
            <a:extLst>
              <a:ext uri="{FF2B5EF4-FFF2-40B4-BE49-F238E27FC236}">
                <a16:creationId xmlns:a16="http://schemas.microsoft.com/office/drawing/2014/main" id="{FC1984C3-8CD9-1C81-565A-FFEA6DBD2BA1}"/>
              </a:ext>
            </a:extLst>
          </p:cNvPr>
          <p:cNvSpPr txBox="1"/>
          <p:nvPr/>
        </p:nvSpPr>
        <p:spPr>
          <a:xfrm>
            <a:off x="275422" y="3136323"/>
            <a:ext cx="1518364"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1 John 4.3 </a:t>
            </a:r>
          </a:p>
        </p:txBody>
      </p:sp>
      <p:sp>
        <p:nvSpPr>
          <p:cNvPr id="9" name="TextBox 8">
            <a:extLst>
              <a:ext uri="{FF2B5EF4-FFF2-40B4-BE49-F238E27FC236}">
                <a16:creationId xmlns:a16="http://schemas.microsoft.com/office/drawing/2014/main" id="{1FA12A41-50B2-07F8-255D-73C0E595EDD2}"/>
              </a:ext>
            </a:extLst>
          </p:cNvPr>
          <p:cNvSpPr txBox="1"/>
          <p:nvPr/>
        </p:nvSpPr>
        <p:spPr>
          <a:xfrm>
            <a:off x="275422" y="3981149"/>
            <a:ext cx="1604927"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1 John 2.18</a:t>
            </a:r>
          </a:p>
        </p:txBody>
      </p:sp>
      <p:sp>
        <p:nvSpPr>
          <p:cNvPr id="2" name="TextBox 1">
            <a:extLst>
              <a:ext uri="{FF2B5EF4-FFF2-40B4-BE49-F238E27FC236}">
                <a16:creationId xmlns:a16="http://schemas.microsoft.com/office/drawing/2014/main" id="{3ABA5A74-86E5-BE1C-5A3F-C28ED295D0CA}"/>
              </a:ext>
            </a:extLst>
          </p:cNvPr>
          <p:cNvSpPr txBox="1"/>
          <p:nvPr/>
        </p:nvSpPr>
        <p:spPr>
          <a:xfrm>
            <a:off x="3719874" y="4442814"/>
            <a:ext cx="2239716" cy="193899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Adolf Hitler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Joseph Stalin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Henry Kissinger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Saddam Hussein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Vladimir Putin </a:t>
            </a:r>
          </a:p>
        </p:txBody>
      </p:sp>
      <p:sp>
        <p:nvSpPr>
          <p:cNvPr id="4" name="TextBox 3">
            <a:extLst>
              <a:ext uri="{FF2B5EF4-FFF2-40B4-BE49-F238E27FC236}">
                <a16:creationId xmlns:a16="http://schemas.microsoft.com/office/drawing/2014/main" id="{B81D3681-157C-DA9F-AE15-B512FD06F8FB}"/>
              </a:ext>
            </a:extLst>
          </p:cNvPr>
          <p:cNvSpPr txBox="1"/>
          <p:nvPr/>
        </p:nvSpPr>
        <p:spPr>
          <a:xfrm>
            <a:off x="2327009" y="2785392"/>
            <a:ext cx="6330451" cy="1200329"/>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666 – Calculated from name</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Letters transliterated to Hebrew, Greek, Latin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Online 666 calculator </a:t>
            </a:r>
          </a:p>
        </p:txBody>
      </p:sp>
    </p:spTree>
    <p:extLst>
      <p:ext uri="{BB962C8B-B14F-4D97-AF65-F5344CB8AC3E}">
        <p14:creationId xmlns:p14="http://schemas.microsoft.com/office/powerpoint/2010/main" val="3166672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2">
                                            <p:txEl>
                                              <p:pRg st="0" end="0"/>
                                            </p:txEl>
                                          </p:spTgt>
                                        </p:tgtEl>
                                        <p:attrNameLst>
                                          <p:attrName>style.visibility</p:attrName>
                                        </p:attrNameLst>
                                      </p:cBhvr>
                                      <p:to>
                                        <p:strVal val="visible"/>
                                      </p:to>
                                    </p:set>
                                    <p:animEffect transition="in" filter="wipe(left)">
                                      <p:cBhvr>
                                        <p:cTn id="22" dur="500"/>
                                        <p:tgtEl>
                                          <p:spTgt spid="2">
                                            <p:txEl>
                                              <p:pRg st="0" end="0"/>
                                            </p:txEl>
                                          </p:spTgt>
                                        </p:tgtEl>
                                      </p:cBhvr>
                                    </p:animEffect>
                                  </p:childTnLst>
                                </p:cTn>
                              </p:par>
                              <p:par>
                                <p:cTn id="23" presetID="22" presetClass="entr" presetSubtype="8" fill="hold" nodeType="withEffect">
                                  <p:stCondLst>
                                    <p:cond delay="0"/>
                                  </p:stCondLst>
                                  <p:childTnLst>
                                    <p:set>
                                      <p:cBhvr>
                                        <p:cTn id="24" dur="1" fill="hold">
                                          <p:stCondLst>
                                            <p:cond delay="0"/>
                                          </p:stCondLst>
                                        </p:cTn>
                                        <p:tgtEl>
                                          <p:spTgt spid="2">
                                            <p:txEl>
                                              <p:pRg st="1" end="1"/>
                                            </p:txEl>
                                          </p:spTgt>
                                        </p:tgtEl>
                                        <p:attrNameLst>
                                          <p:attrName>style.visibility</p:attrName>
                                        </p:attrNameLst>
                                      </p:cBhvr>
                                      <p:to>
                                        <p:strVal val="visible"/>
                                      </p:to>
                                    </p:set>
                                    <p:animEffect transition="in" filter="wipe(left)">
                                      <p:cBhvr>
                                        <p:cTn id="25" dur="500"/>
                                        <p:tgtEl>
                                          <p:spTgt spid="2">
                                            <p:txEl>
                                              <p:pRg st="1" end="1"/>
                                            </p:txEl>
                                          </p:spTgt>
                                        </p:tgtEl>
                                      </p:cBhvr>
                                    </p:animEffect>
                                  </p:childTnLst>
                                </p:cTn>
                              </p:par>
                              <p:par>
                                <p:cTn id="26" presetID="22" presetClass="entr" presetSubtype="8" fill="hold" nodeType="withEffect">
                                  <p:stCondLst>
                                    <p:cond delay="0"/>
                                  </p:stCondLst>
                                  <p:childTnLst>
                                    <p:set>
                                      <p:cBhvr>
                                        <p:cTn id="27" dur="1" fill="hold">
                                          <p:stCondLst>
                                            <p:cond delay="0"/>
                                          </p:stCondLst>
                                        </p:cTn>
                                        <p:tgtEl>
                                          <p:spTgt spid="2">
                                            <p:txEl>
                                              <p:pRg st="2" end="2"/>
                                            </p:txEl>
                                          </p:spTgt>
                                        </p:tgtEl>
                                        <p:attrNameLst>
                                          <p:attrName>style.visibility</p:attrName>
                                        </p:attrNameLst>
                                      </p:cBhvr>
                                      <p:to>
                                        <p:strVal val="visible"/>
                                      </p:to>
                                    </p:set>
                                    <p:animEffect transition="in" filter="wipe(left)">
                                      <p:cBhvr>
                                        <p:cTn id="28" dur="500"/>
                                        <p:tgtEl>
                                          <p:spTgt spid="2">
                                            <p:txEl>
                                              <p:pRg st="2" end="2"/>
                                            </p:txEl>
                                          </p:spTgt>
                                        </p:tgtEl>
                                      </p:cBhvr>
                                    </p:animEffect>
                                  </p:childTnLst>
                                </p:cTn>
                              </p:par>
                              <p:par>
                                <p:cTn id="29" presetID="22" presetClass="entr" presetSubtype="8" fill="hold" nodeType="with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wipe(left)">
                                      <p:cBhvr>
                                        <p:cTn id="31" dur="500"/>
                                        <p:tgtEl>
                                          <p:spTgt spid="2">
                                            <p:txEl>
                                              <p:pRg st="3" end="3"/>
                                            </p:txEl>
                                          </p:spTgt>
                                        </p:tgtEl>
                                      </p:cBhvr>
                                    </p:animEffect>
                                  </p:childTnLst>
                                </p:cTn>
                              </p:par>
                              <p:par>
                                <p:cTn id="32" presetID="22" presetClass="entr" presetSubtype="8" fill="hold" nodeType="withEffect">
                                  <p:stCondLst>
                                    <p:cond delay="0"/>
                                  </p:stCondLst>
                                  <p:childTnLst>
                                    <p:set>
                                      <p:cBhvr>
                                        <p:cTn id="33" dur="1" fill="hold">
                                          <p:stCondLst>
                                            <p:cond delay="0"/>
                                          </p:stCondLst>
                                        </p:cTn>
                                        <p:tgtEl>
                                          <p:spTgt spid="2">
                                            <p:txEl>
                                              <p:pRg st="4" end="4"/>
                                            </p:txEl>
                                          </p:spTgt>
                                        </p:tgtEl>
                                        <p:attrNameLst>
                                          <p:attrName>style.visibility</p:attrName>
                                        </p:attrNameLst>
                                      </p:cBhvr>
                                      <p:to>
                                        <p:strVal val="visible"/>
                                      </p:to>
                                    </p:set>
                                    <p:animEffect transition="in" filter="wipe(left)">
                                      <p:cBhvr>
                                        <p:cTn id="34"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2814CA5-A5E8-6A9A-13EE-87A2288FBCAF}"/>
              </a:ext>
            </a:extLst>
          </p:cNvPr>
          <p:cNvSpPr txBox="1"/>
          <p:nvPr/>
        </p:nvSpPr>
        <p:spPr>
          <a:xfrm>
            <a:off x="2327009" y="2826987"/>
            <a:ext cx="6253466" cy="230832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0000"/>
                </a:solidFill>
                <a:effectLst/>
                <a:uLnTx/>
                <a:uFillTx/>
                <a:latin typeface="Calibri" panose="020F0502020204030204"/>
                <a:ea typeface="+mn-ea"/>
                <a:cs typeface="+mn-cs"/>
              </a:rPr>
              <a:t>1 John 4.3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And every spirit that </a:t>
            </a:r>
            <a:r>
              <a:rPr kumimoji="0" lang="en-US" sz="2400" b="0" i="0" u="none" strike="noStrike" kern="1200" cap="none" spc="0" normalizeH="0" baseline="0" noProof="0" dirty="0" err="1">
                <a:ln>
                  <a:noFill/>
                </a:ln>
                <a:solidFill>
                  <a:prstClr val="black"/>
                </a:solidFill>
                <a:effectLst/>
                <a:uLnTx/>
                <a:uFillTx/>
                <a:latin typeface="Calibri" panose="020F0502020204030204"/>
                <a:ea typeface="+mn-ea"/>
                <a:cs typeface="+mn-cs"/>
              </a:rPr>
              <a:t>confesseth</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not that Jesus Christ is come in the flesh is not of God: and this is that </a:t>
            </a:r>
            <a:r>
              <a:rPr kumimoji="0" lang="en-US" sz="2400" b="1" i="0" u="none" strike="noStrike" kern="1200" cap="none" spc="0" normalizeH="0" baseline="0" noProof="0" dirty="0">
                <a:ln>
                  <a:noFill/>
                </a:ln>
                <a:solidFill>
                  <a:srgbClr val="00B050"/>
                </a:solidFill>
                <a:effectLst/>
                <a:uLnTx/>
                <a:uFillTx/>
                <a:latin typeface="Calibri" panose="020F0502020204030204"/>
                <a:ea typeface="+mn-ea"/>
                <a:cs typeface="+mn-cs"/>
              </a:rPr>
              <a:t>spirit of antichrist</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whereof ye have heard that it should come; and even now </a:t>
            </a:r>
            <a:r>
              <a:rPr kumimoji="0" lang="en-US" sz="2400" b="1" i="0" u="none" strike="noStrike" kern="1200" cap="none" spc="0" normalizeH="0" baseline="0" noProof="0" dirty="0">
                <a:ln>
                  <a:noFill/>
                </a:ln>
                <a:solidFill>
                  <a:srgbClr val="0070C0"/>
                </a:solidFill>
                <a:effectLst/>
                <a:uLnTx/>
                <a:uFillTx/>
                <a:latin typeface="Calibri" panose="020F0502020204030204"/>
                <a:ea typeface="+mn-ea"/>
                <a:cs typeface="+mn-cs"/>
              </a:rPr>
              <a:t>already</a:t>
            </a:r>
            <a:r>
              <a:rPr kumimoji="0" lang="en-US" sz="2400" b="0" i="0" u="none" strike="noStrike" kern="1200" cap="none" spc="0" normalizeH="0" baseline="0" noProof="0" dirty="0">
                <a:ln>
                  <a:noFill/>
                </a:ln>
                <a:solidFill>
                  <a:srgbClr val="0070C0"/>
                </a:solidFill>
                <a:effectLst/>
                <a:uLnTx/>
                <a:uFillTx/>
                <a:latin typeface="Calibri" panose="020F0502020204030204"/>
                <a:ea typeface="+mn-ea"/>
                <a:cs typeface="+mn-cs"/>
              </a:rPr>
              <a:t> </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is it in the world.</a:t>
            </a:r>
          </a:p>
        </p:txBody>
      </p:sp>
      <p:sp>
        <p:nvSpPr>
          <p:cNvPr id="5" name="TextBox 4">
            <a:extLst>
              <a:ext uri="{FF2B5EF4-FFF2-40B4-BE49-F238E27FC236}">
                <a16:creationId xmlns:a16="http://schemas.microsoft.com/office/drawing/2014/main" id="{41377983-9B09-B0E2-FEE6-E93AE783A25A}"/>
              </a:ext>
            </a:extLst>
          </p:cNvPr>
          <p:cNvSpPr txBox="1"/>
          <p:nvPr/>
        </p:nvSpPr>
        <p:spPr>
          <a:xfrm>
            <a:off x="275422" y="2291498"/>
            <a:ext cx="1405706"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Rev 13.18</a:t>
            </a:r>
          </a:p>
        </p:txBody>
      </p:sp>
      <p:sp>
        <p:nvSpPr>
          <p:cNvPr id="7" name="TextBox 6">
            <a:extLst>
              <a:ext uri="{FF2B5EF4-FFF2-40B4-BE49-F238E27FC236}">
                <a16:creationId xmlns:a16="http://schemas.microsoft.com/office/drawing/2014/main" id="{FC1984C3-8CD9-1C81-565A-FFEA6DBD2BA1}"/>
              </a:ext>
            </a:extLst>
          </p:cNvPr>
          <p:cNvSpPr txBox="1"/>
          <p:nvPr/>
        </p:nvSpPr>
        <p:spPr>
          <a:xfrm>
            <a:off x="275422" y="3136323"/>
            <a:ext cx="1518364"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Calibri" panose="020F0502020204030204"/>
                <a:ea typeface="+mn-ea"/>
                <a:cs typeface="+mn-cs"/>
              </a:rPr>
              <a:t>1 John 4.3 </a:t>
            </a:r>
          </a:p>
        </p:txBody>
      </p:sp>
      <p:sp>
        <p:nvSpPr>
          <p:cNvPr id="9" name="TextBox 8">
            <a:extLst>
              <a:ext uri="{FF2B5EF4-FFF2-40B4-BE49-F238E27FC236}">
                <a16:creationId xmlns:a16="http://schemas.microsoft.com/office/drawing/2014/main" id="{1FA12A41-50B2-07F8-255D-73C0E595EDD2}"/>
              </a:ext>
            </a:extLst>
          </p:cNvPr>
          <p:cNvSpPr txBox="1"/>
          <p:nvPr/>
        </p:nvSpPr>
        <p:spPr>
          <a:xfrm>
            <a:off x="275422" y="3981149"/>
            <a:ext cx="1604927"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1 John 2.18</a:t>
            </a:r>
          </a:p>
        </p:txBody>
      </p:sp>
      <p:sp>
        <p:nvSpPr>
          <p:cNvPr id="2" name="TextBox 1">
            <a:extLst>
              <a:ext uri="{FF2B5EF4-FFF2-40B4-BE49-F238E27FC236}">
                <a16:creationId xmlns:a16="http://schemas.microsoft.com/office/drawing/2014/main" id="{4EF50B44-C163-787A-A523-FD7C0E2770F3}"/>
              </a:ext>
            </a:extLst>
          </p:cNvPr>
          <p:cNvSpPr txBox="1"/>
          <p:nvPr/>
        </p:nvSpPr>
        <p:spPr>
          <a:xfrm>
            <a:off x="2327009" y="1911578"/>
            <a:ext cx="6253466"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Proposed identity of the Antichrist … </a:t>
            </a:r>
          </a:p>
        </p:txBody>
      </p:sp>
    </p:spTree>
    <p:extLst>
      <p:ext uri="{BB962C8B-B14F-4D97-AF65-F5344CB8AC3E}">
        <p14:creationId xmlns:p14="http://schemas.microsoft.com/office/powerpoint/2010/main" val="2317624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2814CA5-A5E8-6A9A-13EE-87A2288FBCAF}"/>
              </a:ext>
            </a:extLst>
          </p:cNvPr>
          <p:cNvSpPr txBox="1"/>
          <p:nvPr/>
        </p:nvSpPr>
        <p:spPr>
          <a:xfrm>
            <a:off x="2327009" y="3136323"/>
            <a:ext cx="6253466" cy="193899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0000"/>
                </a:solidFill>
                <a:effectLst/>
                <a:uLnTx/>
                <a:uFillTx/>
                <a:latin typeface="Calibri" panose="020F0502020204030204"/>
                <a:ea typeface="+mn-ea"/>
                <a:cs typeface="+mn-cs"/>
              </a:rPr>
              <a:t>1 John 2.18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Little children, it is the last time: and as ye have heard that antichrist shall come, even </a:t>
            </a:r>
            <a:r>
              <a:rPr kumimoji="0" lang="en-US" sz="2400" b="1" i="0" u="none" strike="noStrike" kern="1200" cap="none" spc="0" normalizeH="0" baseline="0" noProof="0" dirty="0">
                <a:ln>
                  <a:noFill/>
                </a:ln>
                <a:solidFill>
                  <a:srgbClr val="00B050"/>
                </a:solidFill>
                <a:effectLst/>
                <a:uLnTx/>
                <a:uFillTx/>
                <a:latin typeface="Calibri" panose="020F0502020204030204"/>
                <a:ea typeface="+mn-ea"/>
                <a:cs typeface="+mn-cs"/>
              </a:rPr>
              <a:t>now are there many antichrists</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whereby we know that it is the last time</a:t>
            </a:r>
          </a:p>
        </p:txBody>
      </p:sp>
      <p:sp>
        <p:nvSpPr>
          <p:cNvPr id="5" name="TextBox 4">
            <a:extLst>
              <a:ext uri="{FF2B5EF4-FFF2-40B4-BE49-F238E27FC236}">
                <a16:creationId xmlns:a16="http://schemas.microsoft.com/office/drawing/2014/main" id="{41377983-9B09-B0E2-FEE6-E93AE783A25A}"/>
              </a:ext>
            </a:extLst>
          </p:cNvPr>
          <p:cNvSpPr txBox="1"/>
          <p:nvPr/>
        </p:nvSpPr>
        <p:spPr>
          <a:xfrm>
            <a:off x="275422" y="2291498"/>
            <a:ext cx="1405706"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Rev 13.18</a:t>
            </a:r>
          </a:p>
        </p:txBody>
      </p:sp>
      <p:sp>
        <p:nvSpPr>
          <p:cNvPr id="7" name="TextBox 6">
            <a:extLst>
              <a:ext uri="{FF2B5EF4-FFF2-40B4-BE49-F238E27FC236}">
                <a16:creationId xmlns:a16="http://schemas.microsoft.com/office/drawing/2014/main" id="{FC1984C3-8CD9-1C81-565A-FFEA6DBD2BA1}"/>
              </a:ext>
            </a:extLst>
          </p:cNvPr>
          <p:cNvSpPr txBox="1"/>
          <p:nvPr/>
        </p:nvSpPr>
        <p:spPr>
          <a:xfrm>
            <a:off x="275422" y="3136323"/>
            <a:ext cx="1518364"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1 John 4.3 </a:t>
            </a:r>
          </a:p>
        </p:txBody>
      </p:sp>
      <p:sp>
        <p:nvSpPr>
          <p:cNvPr id="9" name="TextBox 8">
            <a:extLst>
              <a:ext uri="{FF2B5EF4-FFF2-40B4-BE49-F238E27FC236}">
                <a16:creationId xmlns:a16="http://schemas.microsoft.com/office/drawing/2014/main" id="{1FA12A41-50B2-07F8-255D-73C0E595EDD2}"/>
              </a:ext>
            </a:extLst>
          </p:cNvPr>
          <p:cNvSpPr txBox="1"/>
          <p:nvPr/>
        </p:nvSpPr>
        <p:spPr>
          <a:xfrm>
            <a:off x="275422" y="3981149"/>
            <a:ext cx="1604927"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FFFF00"/>
                </a:solidFill>
                <a:effectLst/>
                <a:uLnTx/>
                <a:uFillTx/>
                <a:latin typeface="Calibri" panose="020F0502020204030204"/>
                <a:ea typeface="+mn-ea"/>
                <a:cs typeface="+mn-cs"/>
              </a:rPr>
              <a:t>1 John 2.18</a:t>
            </a:r>
          </a:p>
        </p:txBody>
      </p:sp>
      <p:sp>
        <p:nvSpPr>
          <p:cNvPr id="2" name="TextBox 1">
            <a:extLst>
              <a:ext uri="{FF2B5EF4-FFF2-40B4-BE49-F238E27FC236}">
                <a16:creationId xmlns:a16="http://schemas.microsoft.com/office/drawing/2014/main" id="{FDBA3CE5-A3B0-51A5-2F48-5A99208D36AD}"/>
              </a:ext>
            </a:extLst>
          </p:cNvPr>
          <p:cNvSpPr txBox="1"/>
          <p:nvPr/>
        </p:nvSpPr>
        <p:spPr>
          <a:xfrm>
            <a:off x="2327009" y="1829833"/>
            <a:ext cx="6253466"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Proposed identity of the Antichrist … </a:t>
            </a:r>
          </a:p>
        </p:txBody>
      </p:sp>
    </p:spTree>
    <p:extLst>
      <p:ext uri="{BB962C8B-B14F-4D97-AF65-F5344CB8AC3E}">
        <p14:creationId xmlns:p14="http://schemas.microsoft.com/office/powerpoint/2010/main" val="3257648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theme1.xml><?xml version="1.0" encoding="utf-8"?>
<a:theme xmlns:a="http://schemas.openxmlformats.org/drawingml/2006/main" name="4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F46216B-77A9-411A-B9D3-5023FCB70208}"/>
    </a:ext>
  </a:extLst>
</a:theme>
</file>

<file path=ppt/theme/theme2.xml><?xml version="1.0" encoding="utf-8"?>
<a:theme xmlns:a="http://schemas.openxmlformats.org/drawingml/2006/main" name="5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627</TotalTime>
  <Words>1583</Words>
  <Application>Microsoft Office PowerPoint</Application>
  <PresentationFormat>On-screen Show (4:3)</PresentationFormat>
  <Paragraphs>213</Paragraphs>
  <Slides>30</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30</vt:i4>
      </vt:variant>
    </vt:vector>
  </HeadingPairs>
  <TitlesOfParts>
    <vt:vector size="35" baseType="lpstr">
      <vt:lpstr>Arial</vt:lpstr>
      <vt:lpstr>Calibri</vt:lpstr>
      <vt:lpstr>Calibri Light</vt:lpstr>
      <vt:lpstr>4_Office Theme</vt:lpstr>
      <vt:lpstr>5_Office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52</cp:revision>
  <dcterms:created xsi:type="dcterms:W3CDTF">2008-03-16T18:22:36Z</dcterms:created>
  <dcterms:modified xsi:type="dcterms:W3CDTF">2023-10-22T19:51:14Z</dcterms:modified>
</cp:coreProperties>
</file>