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7" r:id="rId1"/>
    <p:sldMasterId id="2147483699" r:id="rId2"/>
  </p:sldMasterIdLst>
  <p:notesMasterIdLst>
    <p:notesMasterId r:id="rId21"/>
  </p:notesMasterIdLst>
  <p:sldIdLst>
    <p:sldId id="260" r:id="rId3"/>
    <p:sldId id="257" r:id="rId4"/>
    <p:sldId id="261" r:id="rId5"/>
    <p:sldId id="258" r:id="rId6"/>
    <p:sldId id="262" r:id="rId7"/>
    <p:sldId id="263" r:id="rId8"/>
    <p:sldId id="264" r:id="rId9"/>
    <p:sldId id="267" r:id="rId10"/>
    <p:sldId id="266" r:id="rId11"/>
    <p:sldId id="736" r:id="rId12"/>
    <p:sldId id="737" r:id="rId13"/>
    <p:sldId id="268" r:id="rId14"/>
    <p:sldId id="738" r:id="rId15"/>
    <p:sldId id="739" r:id="rId16"/>
    <p:sldId id="740" r:id="rId17"/>
    <p:sldId id="741" r:id="rId18"/>
    <p:sldId id="742" r:id="rId19"/>
    <p:sldId id="259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34623" autoAdjust="0"/>
    <p:restoredTop sz="86325" autoAdjust="0"/>
  </p:normalViewPr>
  <p:slideViewPr>
    <p:cSldViewPr>
      <p:cViewPr varScale="1">
        <p:scale>
          <a:sx n="77" d="100"/>
          <a:sy n="77" d="100"/>
        </p:scale>
        <p:origin x="1242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>
      <p:cViewPr varScale="1">
        <p:scale>
          <a:sx n="76" d="100"/>
          <a:sy n="76" d="100"/>
        </p:scale>
        <p:origin x="-2971" y="-8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8DE7A2-50D1-4400-88E2-5E32D940C051}" type="datetimeFigureOut">
              <a:rPr lang="en-US"/>
              <a:pPr/>
              <a:t>10/15/2023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9F674F-5FF1-4C50-AE02-5B1470F93F7E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BFA7EC-853B-452B-9A6A-5E9C9854A9A7}" type="datetimeFigureOut">
              <a:rPr lang="en-US" smtClean="0"/>
              <a:t>10/15/2023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EFBCE-234A-4EAA-ABC5-795803303E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71077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BFA7EC-853B-452B-9A6A-5E9C9854A9A7}" type="datetimeFigureOut">
              <a:rPr lang="en-US" smtClean="0"/>
              <a:t>10/15/2023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EFBCE-234A-4EAA-ABC5-795803303E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98387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BFA7EC-853B-452B-9A6A-5E9C9854A9A7}" type="datetimeFigureOut">
              <a:rPr lang="en-US" smtClean="0"/>
              <a:t>10/15/2023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EFBCE-234A-4EAA-ABC5-795803303E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695723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BFA7EC-853B-452B-9A6A-5E9C9854A9A7}" type="datetimeFigureOut">
              <a:rPr lang="en-US" smtClean="0"/>
              <a:t>10/15/2023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EFBCE-234A-4EAA-ABC5-795803303E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538454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BFA7EC-853B-452B-9A6A-5E9C9854A9A7}" type="datetimeFigureOut">
              <a:rPr lang="en-US" smtClean="0"/>
              <a:t>10/15/2023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EFBCE-234A-4EAA-ABC5-795803303E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497965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BFA7EC-853B-452B-9A6A-5E9C9854A9A7}" type="datetimeFigureOut">
              <a:rPr lang="en-US" smtClean="0"/>
              <a:t>10/15/2023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EFBCE-234A-4EAA-ABC5-795803303E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637085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BFA7EC-853B-452B-9A6A-5E9C9854A9A7}" type="datetimeFigureOut">
              <a:rPr lang="en-US" smtClean="0"/>
              <a:t>10/15/2023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EFBCE-234A-4EAA-ABC5-795803303E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605789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BFA7EC-853B-452B-9A6A-5E9C9854A9A7}" type="datetimeFigureOut">
              <a:rPr lang="en-US" smtClean="0"/>
              <a:t>10/15/2023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EFBCE-234A-4EAA-ABC5-795803303E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964572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BFA7EC-853B-452B-9A6A-5E9C9854A9A7}" type="datetimeFigureOut">
              <a:rPr lang="en-US" smtClean="0"/>
              <a:t>10/15/2023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EFBCE-234A-4EAA-ABC5-795803303E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404267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BFA7EC-853B-452B-9A6A-5E9C9854A9A7}" type="datetimeFigureOut">
              <a:rPr lang="en-US" smtClean="0"/>
              <a:t>10/15/2023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EFBCE-234A-4EAA-ABC5-795803303E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508316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BFA7EC-853B-452B-9A6A-5E9C9854A9A7}" type="datetimeFigureOut">
              <a:rPr lang="en-US" smtClean="0"/>
              <a:t>10/15/2023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EFBCE-234A-4EAA-ABC5-795803303E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27575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BFA7EC-853B-452B-9A6A-5E9C9854A9A7}" type="datetimeFigureOut">
              <a:rPr lang="en-US" smtClean="0"/>
              <a:t>10/15/2023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EFBCE-234A-4EAA-ABC5-795803303E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516670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BFA7EC-853B-452B-9A6A-5E9C9854A9A7}" type="datetimeFigureOut">
              <a:rPr lang="en-US" smtClean="0"/>
              <a:t>10/15/2023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EFBCE-234A-4EAA-ABC5-795803303E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326001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BFA7EC-853B-452B-9A6A-5E9C9854A9A7}" type="datetimeFigureOut">
              <a:rPr lang="en-US" smtClean="0"/>
              <a:t>10/15/2023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EFBCE-234A-4EAA-ABC5-795803303E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333485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BFA7EC-853B-452B-9A6A-5E9C9854A9A7}" type="datetimeFigureOut">
              <a:rPr lang="en-US" smtClean="0"/>
              <a:t>10/15/2023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EFBCE-234A-4EAA-ABC5-795803303E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35626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BFA7EC-853B-452B-9A6A-5E9C9854A9A7}" type="datetimeFigureOut">
              <a:rPr lang="en-US" smtClean="0"/>
              <a:t>10/15/2023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EFBCE-234A-4EAA-ABC5-795803303E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7700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BFA7EC-853B-452B-9A6A-5E9C9854A9A7}" type="datetimeFigureOut">
              <a:rPr lang="en-US" smtClean="0"/>
              <a:t>10/15/2023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EFBCE-234A-4EAA-ABC5-795803303E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21747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BFA7EC-853B-452B-9A6A-5E9C9854A9A7}" type="datetimeFigureOut">
              <a:rPr lang="en-US" smtClean="0"/>
              <a:t>10/15/2023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EFBCE-234A-4EAA-ABC5-795803303E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81295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BFA7EC-853B-452B-9A6A-5E9C9854A9A7}" type="datetimeFigureOut">
              <a:rPr lang="en-US" smtClean="0"/>
              <a:t>10/15/2023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EFBCE-234A-4EAA-ABC5-795803303E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21757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BFA7EC-853B-452B-9A6A-5E9C9854A9A7}" type="datetimeFigureOut">
              <a:rPr lang="en-US" smtClean="0"/>
              <a:t>10/15/2023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EFBCE-234A-4EAA-ABC5-795803303E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00980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BFA7EC-853B-452B-9A6A-5E9C9854A9A7}" type="datetimeFigureOut">
              <a:rPr lang="en-US" smtClean="0"/>
              <a:t>10/15/2023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EFBCE-234A-4EAA-ABC5-795803303E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97674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BFA7EC-853B-452B-9A6A-5E9C9854A9A7}" type="datetimeFigureOut">
              <a:rPr lang="en-US" smtClean="0"/>
              <a:t>10/15/2023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EFBCE-234A-4EAA-ABC5-795803303E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15842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BFA7EC-853B-452B-9A6A-5E9C9854A9A7}" type="datetimeFigureOut">
              <a:rPr lang="en-US" smtClean="0"/>
              <a:t>10/15/2023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8EFBCE-234A-4EAA-ABC5-795803303E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185797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BFA7EC-853B-452B-9A6A-5E9C9854A9A7}" type="datetimeFigureOut">
              <a:rPr lang="en-US" smtClean="0"/>
              <a:t>10/15/2023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8EFBCE-234A-4EAA-ABC5-795803303E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00012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0" r:id="rId1"/>
    <p:sldLayoutId id="2147483701" r:id="rId2"/>
    <p:sldLayoutId id="2147483702" r:id="rId3"/>
    <p:sldLayoutId id="2147483703" r:id="rId4"/>
    <p:sldLayoutId id="2147483704" r:id="rId5"/>
    <p:sldLayoutId id="2147483705" r:id="rId6"/>
    <p:sldLayoutId id="2147483706" r:id="rId7"/>
    <p:sldLayoutId id="2147483707" r:id="rId8"/>
    <p:sldLayoutId id="2147483708" r:id="rId9"/>
    <p:sldLayoutId id="2147483709" r:id="rId10"/>
    <p:sldLayoutId id="2147483710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2617186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19AD48-1BAE-0447-1B6F-1ACADD2383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Rule 2: Same Time Reference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8B2DCDF-76B0-C10A-5B97-FCAEC081982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1" y="1559076"/>
            <a:ext cx="7884317" cy="588384"/>
          </a:xfrm>
        </p:spPr>
        <p:txBody>
          <a:bodyPr>
            <a:normAutofit/>
          </a:bodyPr>
          <a:lstStyle/>
          <a:p>
            <a:pPr algn="ctr"/>
            <a:r>
              <a:rPr lang="en-US" sz="2800" b="1" dirty="0">
                <a:solidFill>
                  <a:srgbClr val="002060"/>
                </a:solidFill>
              </a:rPr>
              <a:t>The Time of Jesus’ Crucifixion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AC762C-C872-75FC-C538-8FF80C58456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19001" y="2272150"/>
            <a:ext cx="2903072" cy="345757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Now it was the third hour, and they crucified Him.</a:t>
            </a:r>
          </a:p>
          <a:p>
            <a:pPr marL="0" indent="0" algn="r">
              <a:buNone/>
            </a:pPr>
            <a:r>
              <a:rPr lang="en-US" dirty="0"/>
              <a:t>Mark 15:25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82E2167-DEFE-4FA3-BAC6-57184C4A6A1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29841" y="5563023"/>
            <a:ext cx="7884317" cy="1004028"/>
          </a:xfrm>
        </p:spPr>
        <p:txBody>
          <a:bodyPr>
            <a:normAutofit/>
          </a:bodyPr>
          <a:lstStyle/>
          <a:p>
            <a:pPr algn="ctr"/>
            <a:r>
              <a:rPr lang="en-US" sz="2800" b="1" dirty="0">
                <a:solidFill>
                  <a:srgbClr val="C00000"/>
                </a:solidFill>
              </a:rPr>
              <a:t>Mark was going by Jewish timekeeping and </a:t>
            </a:r>
            <a:br>
              <a:rPr lang="en-US" sz="2800" b="1" dirty="0">
                <a:solidFill>
                  <a:srgbClr val="C00000"/>
                </a:solidFill>
              </a:rPr>
            </a:br>
            <a:r>
              <a:rPr lang="en-US" sz="2800" b="1" dirty="0">
                <a:solidFill>
                  <a:srgbClr val="C00000"/>
                </a:solidFill>
              </a:rPr>
              <a:t>John was going by Roman timekeeping. 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021E870-316D-392A-FE06-1A734698AEA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253346" y="2272150"/>
            <a:ext cx="4440924" cy="345757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Now it was the Preparation Day of the Passover, and about the sixth hour. </a:t>
            </a:r>
            <a:br>
              <a:rPr lang="en-US" dirty="0"/>
            </a:br>
            <a:r>
              <a:rPr lang="en-US" dirty="0"/>
              <a:t>And he said to the Jews, “Behold your King!”  </a:t>
            </a:r>
          </a:p>
          <a:p>
            <a:pPr marL="0" indent="0" algn="r">
              <a:buNone/>
            </a:pPr>
            <a:r>
              <a:rPr lang="en-US" dirty="0"/>
              <a:t>John 19:14</a:t>
            </a:r>
          </a:p>
        </p:txBody>
      </p:sp>
    </p:spTree>
    <p:extLst>
      <p:ext uri="{BB962C8B-B14F-4D97-AF65-F5344CB8AC3E}">
        <p14:creationId xmlns:p14="http://schemas.microsoft.com/office/powerpoint/2010/main" val="42404600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5" grpId="0" build="p"/>
      <p:bldP spid="6" grpId="0" uiExpand="1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19AD48-1BAE-0447-1B6F-1ACADD2383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Rule 3: Same Sense of Meaning</a:t>
            </a:r>
          </a:p>
        </p:txBody>
      </p:sp>
    </p:spTree>
    <p:extLst>
      <p:ext uri="{BB962C8B-B14F-4D97-AF65-F5344CB8AC3E}">
        <p14:creationId xmlns:p14="http://schemas.microsoft.com/office/powerpoint/2010/main" val="35124204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19AD48-1BAE-0447-1B6F-1ACADD2383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Rule 3: Same Sense of Meaning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8B2DCDF-76B0-C10A-5B97-FCAEC081982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1" y="1559076"/>
            <a:ext cx="7884317" cy="588384"/>
          </a:xfrm>
        </p:spPr>
        <p:txBody>
          <a:bodyPr>
            <a:normAutofit/>
          </a:bodyPr>
          <a:lstStyle/>
          <a:p>
            <a:pPr algn="ctr"/>
            <a:r>
              <a:rPr lang="en-US" sz="2800" b="1" dirty="0">
                <a:solidFill>
                  <a:srgbClr val="002060"/>
                </a:solidFill>
              </a:rPr>
              <a:t>The Centurion Who Sent for Jesus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AC762C-C872-75FC-C538-8FF80C58456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49731" y="2272151"/>
            <a:ext cx="3457251" cy="302677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Now when Jesus had entered Capernaum, </a:t>
            </a:r>
            <a:br>
              <a:rPr lang="en-US" dirty="0"/>
            </a:br>
            <a:r>
              <a:rPr lang="en-US" dirty="0"/>
              <a:t>a centurion came to Him, pleading with Him.</a:t>
            </a:r>
          </a:p>
          <a:p>
            <a:pPr marL="0" indent="0" algn="r">
              <a:buNone/>
            </a:pPr>
            <a:r>
              <a:rPr lang="en-US" dirty="0"/>
              <a:t>Matthew 8:5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82E2167-DEFE-4FA3-BAC6-57184C4A6A1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29841" y="5127762"/>
            <a:ext cx="7884317" cy="1365112"/>
          </a:xfrm>
        </p:spPr>
        <p:txBody>
          <a:bodyPr>
            <a:normAutofit/>
          </a:bodyPr>
          <a:lstStyle/>
          <a:p>
            <a:pPr algn="ctr"/>
            <a:r>
              <a:rPr lang="en-US" sz="2800" b="1" dirty="0">
                <a:solidFill>
                  <a:srgbClr val="C00000"/>
                </a:solidFill>
              </a:rPr>
              <a:t>These men were sent as agents </a:t>
            </a:r>
            <a:br>
              <a:rPr lang="en-US" sz="2800" b="1" dirty="0">
                <a:solidFill>
                  <a:srgbClr val="C00000"/>
                </a:solidFill>
              </a:rPr>
            </a:br>
            <a:r>
              <a:rPr lang="en-US" sz="2800" b="1" dirty="0">
                <a:solidFill>
                  <a:srgbClr val="C00000"/>
                </a:solidFill>
              </a:rPr>
              <a:t>speaking on behalf of the centurion. 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021E870-316D-392A-FE06-1A734698AEA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572000" y="2272151"/>
            <a:ext cx="4122269" cy="302677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So when he heard about Jesus, he sent elders of the Jews to Him, pleading with Him to come and heal his servant. </a:t>
            </a:r>
          </a:p>
          <a:p>
            <a:pPr marL="0" indent="0" algn="r">
              <a:buNone/>
            </a:pPr>
            <a:r>
              <a:rPr lang="en-US" dirty="0"/>
              <a:t>Luke 7:3</a:t>
            </a:r>
          </a:p>
        </p:txBody>
      </p:sp>
    </p:spTree>
    <p:extLst>
      <p:ext uri="{BB962C8B-B14F-4D97-AF65-F5344CB8AC3E}">
        <p14:creationId xmlns:p14="http://schemas.microsoft.com/office/powerpoint/2010/main" val="14410191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5" grpId="0" uiExpand="1" build="p"/>
      <p:bldP spid="6" grpId="0" uiExpand="1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19AD48-1BAE-0447-1B6F-1ACADD2383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Rule 3: Same Sense of Meaning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8B2DCDF-76B0-C10A-5B97-FCAEC081982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1" y="1559076"/>
            <a:ext cx="7884317" cy="588384"/>
          </a:xfrm>
        </p:spPr>
        <p:txBody>
          <a:bodyPr>
            <a:normAutofit/>
          </a:bodyPr>
          <a:lstStyle/>
          <a:p>
            <a:pPr algn="ctr"/>
            <a:r>
              <a:rPr lang="en-US" sz="2800" b="1" dirty="0">
                <a:solidFill>
                  <a:srgbClr val="002060"/>
                </a:solidFill>
              </a:rPr>
              <a:t>The Men Accompanying Saul to Damascus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AC762C-C872-75FC-C538-8FF80C58456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19001" y="2272150"/>
            <a:ext cx="3374126" cy="345757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And the men who journeyed with him stood speechless, hearing a voice but seeing no one.</a:t>
            </a:r>
          </a:p>
          <a:p>
            <a:pPr marL="0" indent="0" algn="r">
              <a:buNone/>
            </a:pPr>
            <a:r>
              <a:rPr lang="en-US" dirty="0"/>
              <a:t>Acts 9:7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82E2167-DEFE-4FA3-BAC6-57184C4A6A1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29841" y="5660008"/>
            <a:ext cx="7884317" cy="1004028"/>
          </a:xfrm>
        </p:spPr>
        <p:txBody>
          <a:bodyPr>
            <a:normAutofit/>
          </a:bodyPr>
          <a:lstStyle/>
          <a:p>
            <a:pPr algn="ctr"/>
            <a:r>
              <a:rPr lang="en-US" sz="2800" b="1" dirty="0">
                <a:solidFill>
                  <a:srgbClr val="C00000"/>
                </a:solidFill>
              </a:rPr>
              <a:t>They heard the audible noise but did not understand the words spoken to Saul. 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021E870-316D-392A-FE06-1A734698AEA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572000" y="2272150"/>
            <a:ext cx="4122269" cy="345757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And those who were with me indeed saw the light and were afraid, but they did not hear the voice of Him who spoke to me. </a:t>
            </a:r>
          </a:p>
          <a:p>
            <a:pPr marL="0" indent="0" algn="r">
              <a:buNone/>
            </a:pPr>
            <a:r>
              <a:rPr lang="en-US" dirty="0"/>
              <a:t>Acts 22:9</a:t>
            </a:r>
          </a:p>
        </p:txBody>
      </p:sp>
    </p:spTree>
    <p:extLst>
      <p:ext uri="{BB962C8B-B14F-4D97-AF65-F5344CB8AC3E}">
        <p14:creationId xmlns:p14="http://schemas.microsoft.com/office/powerpoint/2010/main" val="38373986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5" grpId="0" build="p"/>
      <p:bldP spid="6" grpId="0" uiExpand="1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B17EAAFB-2D97-D147-1398-CC1EF3CEB8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131165"/>
          </a:xfrm>
        </p:spPr>
        <p:txBody>
          <a:bodyPr/>
          <a:lstStyle/>
          <a:p>
            <a:pPr algn="ctr"/>
            <a:r>
              <a:rPr lang="en-US" b="1" dirty="0">
                <a:latin typeface="+mn-lt"/>
              </a:rPr>
              <a:t>Supplementation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81CEC325-1F21-9B86-E8DA-B14041F8DD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b="1" dirty="0">
                <a:solidFill>
                  <a:srgbClr val="002060"/>
                </a:solidFill>
              </a:rPr>
              <a:t>The Man Possessed by a Legion of Demons</a:t>
            </a:r>
          </a:p>
          <a:p>
            <a:r>
              <a:rPr lang="en-US" dirty="0"/>
              <a:t>Mark 5:1-20 and Luke 8:26-30 record Jesus casting a Legion of demons out of a man. </a:t>
            </a:r>
          </a:p>
          <a:p>
            <a:r>
              <a:rPr lang="en-US" dirty="0"/>
              <a:t>Matthew 8:28-34 says there were two demon-possessed men. </a:t>
            </a:r>
          </a:p>
          <a:p>
            <a:endParaRPr lang="en-US" dirty="0"/>
          </a:p>
          <a:p>
            <a:r>
              <a:rPr lang="en-US" dirty="0">
                <a:solidFill>
                  <a:srgbClr val="C00000"/>
                </a:solidFill>
              </a:rPr>
              <a:t>Matthew is emphasizing the Lord’s power. </a:t>
            </a:r>
          </a:p>
          <a:p>
            <a:r>
              <a:rPr lang="en-US" dirty="0">
                <a:solidFill>
                  <a:srgbClr val="C00000"/>
                </a:solidFill>
              </a:rPr>
              <a:t>Mark and Luke are emphasizing the impact this miracle had on a specific man. </a:t>
            </a:r>
          </a:p>
        </p:txBody>
      </p:sp>
    </p:spTree>
    <p:extLst>
      <p:ext uri="{BB962C8B-B14F-4D97-AF65-F5344CB8AC3E}">
        <p14:creationId xmlns:p14="http://schemas.microsoft.com/office/powerpoint/2010/main" val="13647216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uiExpand="1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B17EAAFB-2D97-D147-1398-CC1EF3CEB8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131165"/>
          </a:xfrm>
        </p:spPr>
        <p:txBody>
          <a:bodyPr/>
          <a:lstStyle/>
          <a:p>
            <a:pPr algn="ctr"/>
            <a:r>
              <a:rPr lang="en-US" b="1" dirty="0">
                <a:latin typeface="+mn-lt"/>
              </a:rPr>
              <a:t>Supplementation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81CEC325-1F21-9B86-E8DA-B14041F8DD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b="1" dirty="0">
                <a:solidFill>
                  <a:srgbClr val="002060"/>
                </a:solidFill>
              </a:rPr>
              <a:t>Number of Angels at Jesus’ Tomb</a:t>
            </a:r>
          </a:p>
          <a:p>
            <a:r>
              <a:rPr lang="en-US" dirty="0"/>
              <a:t>Matthew 28:1-8 and Mark 16:1-8 record an angel speaking to the women. </a:t>
            </a:r>
          </a:p>
          <a:p>
            <a:r>
              <a:rPr lang="en-US" dirty="0"/>
              <a:t>Luke 24:1-10 and John 20:11-13 record two angels. </a:t>
            </a:r>
          </a:p>
          <a:p>
            <a:endParaRPr lang="en-US" dirty="0"/>
          </a:p>
          <a:p>
            <a:r>
              <a:rPr lang="en-US" dirty="0">
                <a:solidFill>
                  <a:srgbClr val="C00000"/>
                </a:solidFill>
              </a:rPr>
              <a:t>Matthew and Mark don’t specify one angel. </a:t>
            </a:r>
          </a:p>
          <a:p>
            <a:r>
              <a:rPr lang="en-US" dirty="0">
                <a:solidFill>
                  <a:srgbClr val="C00000"/>
                </a:solidFill>
              </a:rPr>
              <a:t>All accounts reveal heavenly messengers instructed the women to take word of the Lord’s resurrection to the apostles. </a:t>
            </a:r>
          </a:p>
        </p:txBody>
      </p:sp>
    </p:spTree>
    <p:extLst>
      <p:ext uri="{BB962C8B-B14F-4D97-AF65-F5344CB8AC3E}">
        <p14:creationId xmlns:p14="http://schemas.microsoft.com/office/powerpoint/2010/main" val="16324171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uiExpand="1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B17EAAFB-2D97-D147-1398-CC1EF3CEB8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131165"/>
          </a:xfrm>
        </p:spPr>
        <p:txBody>
          <a:bodyPr/>
          <a:lstStyle/>
          <a:p>
            <a:pPr algn="ctr"/>
            <a:r>
              <a:rPr lang="en-US" b="1" dirty="0">
                <a:latin typeface="+mn-lt"/>
              </a:rPr>
              <a:t>Supplementation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81CEC325-1F21-9B86-E8DA-B14041F8DD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700929"/>
            <a:ext cx="7886700" cy="487997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b="1" dirty="0">
                <a:solidFill>
                  <a:srgbClr val="002060"/>
                </a:solidFill>
              </a:rPr>
              <a:t>The Women at Jesus’ Tomb</a:t>
            </a:r>
          </a:p>
          <a:p>
            <a:endParaRPr lang="en-US" sz="800" dirty="0"/>
          </a:p>
          <a:p>
            <a:r>
              <a:rPr lang="en-US" dirty="0"/>
              <a:t>“Mary Magdalene and the other Mary came to see the tomb” (Matt. 28:1). </a:t>
            </a:r>
          </a:p>
          <a:p>
            <a:r>
              <a:rPr lang="en-US" dirty="0"/>
              <a:t>“Mary Magdalene, Mary the mother of James, and Salome bought spices” (Mark 16:1). </a:t>
            </a:r>
          </a:p>
          <a:p>
            <a:r>
              <a:rPr lang="en-US" dirty="0"/>
              <a:t>“It was Mary Magdalene, Joanna, Mary the mother of James, and the other women with them” </a:t>
            </a:r>
            <a:br>
              <a:rPr lang="en-US" dirty="0"/>
            </a:br>
            <a:r>
              <a:rPr lang="en-US" dirty="0"/>
              <a:t>(Luke 24:10). </a:t>
            </a:r>
          </a:p>
          <a:p>
            <a:r>
              <a:rPr lang="en-US" dirty="0"/>
              <a:t>“Now the first day of the week Mary Magdalene went to the tomb early” (John 20:1). </a:t>
            </a:r>
          </a:p>
        </p:txBody>
      </p:sp>
    </p:spTree>
    <p:extLst>
      <p:ext uri="{BB962C8B-B14F-4D97-AF65-F5344CB8AC3E}">
        <p14:creationId xmlns:p14="http://schemas.microsoft.com/office/powerpoint/2010/main" val="32215231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uiExpand="1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EDC0D2-8235-6063-8472-CA79808AC2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Answering Alleged Bible Contradictions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013738-1931-E586-4CF1-F771228E15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119745"/>
            <a:ext cx="7886700" cy="4057218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3200" b="1" dirty="0"/>
              <a:t>The same thing or person?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b="1" dirty="0"/>
              <a:t>The same time period?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b="1" dirty="0"/>
              <a:t>Words used in the same sense? 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b="1" dirty="0"/>
              <a:t>Benefitting from supplementation?  </a:t>
            </a:r>
          </a:p>
        </p:txBody>
      </p:sp>
    </p:spTree>
    <p:extLst>
      <p:ext uri="{BB962C8B-B14F-4D97-AF65-F5344CB8AC3E}">
        <p14:creationId xmlns:p14="http://schemas.microsoft.com/office/powerpoint/2010/main" val="4944072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391379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Arrow: Right 6">
            <a:extLst>
              <a:ext uri="{FF2B5EF4-FFF2-40B4-BE49-F238E27FC236}">
                <a16:creationId xmlns:a16="http://schemas.microsoft.com/office/drawing/2014/main" id="{5FB3E5E1-F0F5-F1B0-015C-61D3826FFB83}"/>
              </a:ext>
            </a:extLst>
          </p:cNvPr>
          <p:cNvSpPr/>
          <p:nvPr/>
        </p:nvSpPr>
        <p:spPr>
          <a:xfrm>
            <a:off x="41561" y="925077"/>
            <a:ext cx="8859981" cy="2926484"/>
          </a:xfrm>
          <a:prstGeom prst="rightArrow">
            <a:avLst>
              <a:gd name="adj1" fmla="val 60415"/>
              <a:gd name="adj2" fmla="val 50000"/>
            </a:avLst>
          </a:prstGeom>
          <a:solidFill>
            <a:srgbClr val="FF0000"/>
          </a:solidFill>
          <a:ln w="3810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Arrow: Right 7">
            <a:extLst>
              <a:ext uri="{FF2B5EF4-FFF2-40B4-BE49-F238E27FC236}">
                <a16:creationId xmlns:a16="http://schemas.microsoft.com/office/drawing/2014/main" id="{1488AEE8-59AB-CDA5-0B70-AAB1A2A2D26B}"/>
              </a:ext>
            </a:extLst>
          </p:cNvPr>
          <p:cNvSpPr/>
          <p:nvPr/>
        </p:nvSpPr>
        <p:spPr>
          <a:xfrm rot="10800000">
            <a:off x="242458" y="3418894"/>
            <a:ext cx="8859981" cy="2926484"/>
          </a:xfrm>
          <a:prstGeom prst="rightArrow">
            <a:avLst>
              <a:gd name="adj1" fmla="val 60415"/>
              <a:gd name="adj2" fmla="val 50000"/>
            </a:avLst>
          </a:prstGeom>
          <a:solidFill>
            <a:srgbClr val="FFFF00"/>
          </a:solidFill>
          <a:ln w="3810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4C4948BA-78D0-1227-9DD3-C7EEA8EBD4A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218336" y="1958320"/>
            <a:ext cx="6908223" cy="104760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5400" dirty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  <a:latin typeface="Rockwell Extra Bold" panose="02060903040505020403" pitchFamily="18" charset="0"/>
              </a:rPr>
              <a:t>Alleged Bible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9199561-964C-B744-B41A-7445500687B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551709" y="4411084"/>
            <a:ext cx="6963641" cy="110836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5400" dirty="0">
                <a:latin typeface="Rockwell Extra Bold" panose="02060903040505020403" pitchFamily="18" charset="0"/>
              </a:rPr>
              <a:t>Contradictions</a:t>
            </a:r>
          </a:p>
        </p:txBody>
      </p:sp>
    </p:spTree>
    <p:extLst>
      <p:ext uri="{BB962C8B-B14F-4D97-AF65-F5344CB8AC3E}">
        <p14:creationId xmlns:p14="http://schemas.microsoft.com/office/powerpoint/2010/main" val="28679650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EFF7F0-6E1E-2CD2-E0E8-83DE670C75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Innocent Until Proven Guilty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29CB5E-CA8D-7DAC-52D0-32F19F4D73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078181"/>
            <a:ext cx="7886700" cy="4098781"/>
          </a:xfrm>
        </p:spPr>
        <p:txBody>
          <a:bodyPr/>
          <a:lstStyle/>
          <a:p>
            <a:pPr marL="0" indent="0">
              <a:buNone/>
            </a:pPr>
            <a:r>
              <a:rPr lang="en-US" sz="3200" dirty="0"/>
              <a:t>“Ancient historical documents or books should be presumed internally consistent until it can be shown conclusively that (they are) contradictory.” </a:t>
            </a:r>
          </a:p>
          <a:p>
            <a:pPr marL="0" indent="0">
              <a:buNone/>
            </a:pPr>
            <a:endParaRPr lang="en-US" sz="800" dirty="0"/>
          </a:p>
          <a:p>
            <a:pPr marL="0" indent="0" algn="r">
              <a:buNone/>
            </a:pPr>
            <a:r>
              <a:rPr lang="en-US" dirty="0"/>
              <a:t>Law Professor Simon Greenleaf</a:t>
            </a:r>
          </a:p>
          <a:p>
            <a:pPr marL="0" indent="0" algn="r">
              <a:buNone/>
            </a:pPr>
            <a:r>
              <a:rPr lang="en-US" dirty="0"/>
              <a:t>“Testimony of the Evangelists”</a:t>
            </a:r>
          </a:p>
        </p:txBody>
      </p:sp>
    </p:spTree>
    <p:extLst>
      <p:ext uri="{BB962C8B-B14F-4D97-AF65-F5344CB8AC3E}">
        <p14:creationId xmlns:p14="http://schemas.microsoft.com/office/powerpoint/2010/main" val="8357253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EFF7F0-6E1E-2CD2-E0E8-83DE670C75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What is a Contradiction?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29CB5E-CA8D-7DAC-52D0-32F19F4D73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A contradiction exists only when two statements negate each other; there is no possible way of reconciling the statements. </a:t>
            </a:r>
          </a:p>
          <a:p>
            <a:endParaRPr lang="en-US" sz="800" dirty="0"/>
          </a:p>
          <a:p>
            <a:r>
              <a:rPr lang="en-US" dirty="0"/>
              <a:t>Aristotle: “That the same thing should at the same time both be and not be for the same person in the same respect is impossible.”</a:t>
            </a:r>
          </a:p>
        </p:txBody>
      </p:sp>
    </p:spTree>
    <p:extLst>
      <p:ext uri="{BB962C8B-B14F-4D97-AF65-F5344CB8AC3E}">
        <p14:creationId xmlns:p14="http://schemas.microsoft.com/office/powerpoint/2010/main" val="3433925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EFF7F0-6E1E-2CD2-E0E8-83DE670C75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Three Rules for Addressing Contradictions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29CB5E-CA8D-7DAC-52D0-32F19F4D73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98073"/>
            <a:ext cx="8016586" cy="4278890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b="1" dirty="0"/>
              <a:t>Is the same thing or person under consideration? 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/>
              <a:t>Is the same time period in view? 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/>
              <a:t>Is the language employed in the same sense? </a:t>
            </a:r>
          </a:p>
          <a:p>
            <a:endParaRPr lang="en-US" dirty="0"/>
          </a:p>
          <a:p>
            <a:pPr lvl="1"/>
            <a:r>
              <a:rPr lang="en-US" sz="3200" dirty="0"/>
              <a:t>Heath Rogers is rich. </a:t>
            </a:r>
          </a:p>
          <a:p>
            <a:pPr lvl="1"/>
            <a:r>
              <a:rPr lang="en-US" sz="3200" dirty="0"/>
              <a:t>Heath Rogers is poor. </a:t>
            </a:r>
          </a:p>
        </p:txBody>
      </p:sp>
    </p:spTree>
    <p:extLst>
      <p:ext uri="{BB962C8B-B14F-4D97-AF65-F5344CB8AC3E}">
        <p14:creationId xmlns:p14="http://schemas.microsoft.com/office/powerpoint/2010/main" val="11810164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19AD48-1BAE-0447-1B6F-1ACADD2383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Rule 1: Same Thing or Person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AC762C-C872-75FC-C538-8FF80C5845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b="1" dirty="0">
                <a:solidFill>
                  <a:srgbClr val="002060"/>
                </a:solidFill>
              </a:rPr>
              <a:t>The Ark</a:t>
            </a:r>
          </a:p>
          <a:p>
            <a:r>
              <a:rPr lang="en-US" b="1" dirty="0"/>
              <a:t>Noah built an ark 450 feet long and 75 feet wide (Gen. 6:15). </a:t>
            </a:r>
          </a:p>
          <a:p>
            <a:r>
              <a:rPr lang="en-US" b="1" dirty="0"/>
              <a:t>Priests carried the ark across the Jordan River (Joshua 3). </a:t>
            </a:r>
          </a:p>
          <a:p>
            <a:endParaRPr lang="en-US" b="1" dirty="0"/>
          </a:p>
          <a:p>
            <a:pPr marL="0" indent="0" algn="ctr">
              <a:buNone/>
            </a:pPr>
            <a:r>
              <a:rPr lang="en-US" b="1" dirty="0">
                <a:solidFill>
                  <a:srgbClr val="C00000"/>
                </a:solidFill>
              </a:rPr>
              <a:t>These are two different arks. </a:t>
            </a:r>
          </a:p>
        </p:txBody>
      </p:sp>
    </p:spTree>
    <p:extLst>
      <p:ext uri="{BB962C8B-B14F-4D97-AF65-F5344CB8AC3E}">
        <p14:creationId xmlns:p14="http://schemas.microsoft.com/office/powerpoint/2010/main" val="15861251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19AD48-1BAE-0447-1B6F-1ACADD2383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Rule 1: Same Thing or Person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8B2DCDF-76B0-C10A-5B97-FCAEC081982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1" y="1559076"/>
            <a:ext cx="7884317" cy="588384"/>
          </a:xfrm>
        </p:spPr>
        <p:txBody>
          <a:bodyPr>
            <a:normAutofit/>
          </a:bodyPr>
          <a:lstStyle/>
          <a:p>
            <a:pPr algn="ctr"/>
            <a:r>
              <a:rPr lang="en-US" sz="2800" b="1" dirty="0">
                <a:solidFill>
                  <a:srgbClr val="002060"/>
                </a:solidFill>
              </a:rPr>
              <a:t>Faith and Works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AC762C-C872-75FC-C538-8FF80C58456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272150"/>
            <a:ext cx="3868340" cy="345757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For by grace you have been saved through faith, and that not of yourselves; it is the gift of God, not of works, lest anyone should boast.</a:t>
            </a:r>
          </a:p>
          <a:p>
            <a:pPr marL="0" indent="0" algn="r">
              <a:buNone/>
            </a:pPr>
            <a:r>
              <a:rPr lang="en-US" dirty="0"/>
              <a:t>Ephesians 2:8-9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82E2167-DEFE-4FA3-BAC6-57184C4A6A1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29841" y="5729727"/>
            <a:ext cx="7884317" cy="795760"/>
          </a:xfrm>
        </p:spPr>
        <p:txBody>
          <a:bodyPr>
            <a:normAutofit/>
          </a:bodyPr>
          <a:lstStyle/>
          <a:p>
            <a:pPr algn="ctr"/>
            <a:r>
              <a:rPr lang="en-US" sz="2800" b="1" dirty="0">
                <a:solidFill>
                  <a:srgbClr val="C00000"/>
                </a:solidFill>
              </a:rPr>
              <a:t>These are two different kinds of works. 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021E870-316D-392A-FE06-1A734698AEA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112327" y="2272150"/>
            <a:ext cx="3404214" cy="345757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You see then that a man is justified by works, and not by faith only. </a:t>
            </a:r>
          </a:p>
          <a:p>
            <a:pPr marL="0" indent="0" algn="r">
              <a:buNone/>
            </a:pPr>
            <a:r>
              <a:rPr lang="en-US" dirty="0"/>
              <a:t>James 2:24</a:t>
            </a:r>
          </a:p>
        </p:txBody>
      </p:sp>
    </p:spTree>
    <p:extLst>
      <p:ext uri="{BB962C8B-B14F-4D97-AF65-F5344CB8AC3E}">
        <p14:creationId xmlns:p14="http://schemas.microsoft.com/office/powerpoint/2010/main" val="8665698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5" grpId="0" build="p"/>
      <p:bldP spid="6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19AD48-1BAE-0447-1B6F-1ACADD2383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Rule 2: Same Time Reference</a:t>
            </a:r>
          </a:p>
        </p:txBody>
      </p:sp>
    </p:spTree>
    <p:extLst>
      <p:ext uri="{BB962C8B-B14F-4D97-AF65-F5344CB8AC3E}">
        <p14:creationId xmlns:p14="http://schemas.microsoft.com/office/powerpoint/2010/main" val="26732027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19AD48-1BAE-0447-1B6F-1ACADD2383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Rule 2: Same Time Reference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8B2DCDF-76B0-C10A-5B97-FCAEC081982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1" y="1559076"/>
            <a:ext cx="7884317" cy="588384"/>
          </a:xfrm>
        </p:spPr>
        <p:txBody>
          <a:bodyPr>
            <a:normAutofit/>
          </a:bodyPr>
          <a:lstStyle/>
          <a:p>
            <a:pPr algn="ctr"/>
            <a:r>
              <a:rPr lang="en-US" sz="2800" b="1" dirty="0">
                <a:solidFill>
                  <a:srgbClr val="002060"/>
                </a:solidFill>
              </a:rPr>
              <a:t>God’s Estimate of His Creation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AC762C-C872-75FC-C538-8FF80C58456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19001" y="2272150"/>
            <a:ext cx="3942158" cy="345757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Then God saw everything that He had made, and indeed it was very good. So the evening and the morning were the sixth day.</a:t>
            </a:r>
          </a:p>
          <a:p>
            <a:pPr marL="0" indent="0" algn="r">
              <a:buNone/>
            </a:pPr>
            <a:r>
              <a:rPr lang="en-US" dirty="0"/>
              <a:t>Genesis 1:31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82E2167-DEFE-4FA3-BAC6-57184C4A6A1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29841" y="5660008"/>
            <a:ext cx="7884317" cy="1004028"/>
          </a:xfrm>
        </p:spPr>
        <p:txBody>
          <a:bodyPr>
            <a:normAutofit/>
          </a:bodyPr>
          <a:lstStyle/>
          <a:p>
            <a:pPr algn="ctr"/>
            <a:r>
              <a:rPr lang="en-US" sz="2800" b="1" dirty="0">
                <a:solidFill>
                  <a:srgbClr val="C00000"/>
                </a:solidFill>
              </a:rPr>
              <a:t>The fall of man into sin and hundreds of years of time separate these two statements. 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021E870-316D-392A-FE06-1A734698AEA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999110" y="2272150"/>
            <a:ext cx="3695159" cy="345757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And the Lord was sorry that He had made man on the earth, and He was grieved in His heart. </a:t>
            </a:r>
          </a:p>
          <a:p>
            <a:pPr marL="0" indent="0" algn="r">
              <a:buNone/>
            </a:pPr>
            <a:r>
              <a:rPr lang="en-US" dirty="0"/>
              <a:t>Genesis 6:6</a:t>
            </a:r>
          </a:p>
        </p:txBody>
      </p:sp>
    </p:spTree>
    <p:extLst>
      <p:ext uri="{BB962C8B-B14F-4D97-AF65-F5344CB8AC3E}">
        <p14:creationId xmlns:p14="http://schemas.microsoft.com/office/powerpoint/2010/main" val="340721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5" grpId="0" build="p"/>
      <p:bldP spid="6" grpId="0" uiExpand="1" build="p"/>
    </p:bldLst>
  </p:timing>
</p:sld>
</file>

<file path=ppt/theme/theme1.xml><?xml version="1.0" encoding="utf-8"?>
<a:theme xmlns:a="http://schemas.openxmlformats.org/drawingml/2006/main" name="4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F46216B-77A9-411A-B9D3-5023FCB70208}"/>
    </a:ext>
  </a:extLst>
</a:theme>
</file>

<file path=ppt/theme/theme2.xml><?xml version="1.0" encoding="utf-8"?>
<a:theme xmlns:a="http://schemas.openxmlformats.org/drawingml/2006/main" name="5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624</TotalTime>
  <Words>799</Words>
  <Application>Microsoft Office PowerPoint</Application>
  <PresentationFormat>On-screen Show (4:3)</PresentationFormat>
  <Paragraphs>87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18</vt:i4>
      </vt:variant>
    </vt:vector>
  </HeadingPairs>
  <TitlesOfParts>
    <vt:vector size="24" baseType="lpstr">
      <vt:lpstr>Arial</vt:lpstr>
      <vt:lpstr>Calibri</vt:lpstr>
      <vt:lpstr>Calibri Light</vt:lpstr>
      <vt:lpstr>Rockwell Extra Bold</vt:lpstr>
      <vt:lpstr>4_Office Theme</vt:lpstr>
      <vt:lpstr>5_Office Theme</vt:lpstr>
      <vt:lpstr>PowerPoint Presentation</vt:lpstr>
      <vt:lpstr>PowerPoint Presentation</vt:lpstr>
      <vt:lpstr>Innocent Until Proven Guilty</vt:lpstr>
      <vt:lpstr>What is a Contradiction?</vt:lpstr>
      <vt:lpstr>Three Rules for Addressing Contradictions</vt:lpstr>
      <vt:lpstr>Rule 1: Same Thing or Person</vt:lpstr>
      <vt:lpstr>Rule 1: Same Thing or Person</vt:lpstr>
      <vt:lpstr>Rule 2: Same Time Reference</vt:lpstr>
      <vt:lpstr>Rule 2: Same Time Reference</vt:lpstr>
      <vt:lpstr>Rule 2: Same Time Reference</vt:lpstr>
      <vt:lpstr>Rule 3: Same Sense of Meaning</vt:lpstr>
      <vt:lpstr>Rule 3: Same Sense of Meaning</vt:lpstr>
      <vt:lpstr>Rule 3: Same Sense of Meaning</vt:lpstr>
      <vt:lpstr>Supplementation</vt:lpstr>
      <vt:lpstr>Supplementation</vt:lpstr>
      <vt:lpstr>Supplementation</vt:lpstr>
      <vt:lpstr>Answering Alleged Bible Contradictions</vt:lpstr>
      <vt:lpstr>PowerPoint Presentation</vt:lpstr>
    </vt:vector>
  </TitlesOfParts>
  <Company>AQ2 Technologies, LLC.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Template</dc:title>
  <dc:creator>RJStevensMusic.com</dc:creator>
  <dc:description/>
  <cp:lastModifiedBy>Michael Hepner</cp:lastModifiedBy>
  <cp:revision>50</cp:revision>
  <dcterms:created xsi:type="dcterms:W3CDTF">2008-03-16T18:22:36Z</dcterms:created>
  <dcterms:modified xsi:type="dcterms:W3CDTF">2023-10-15T17:11:15Z</dcterms:modified>
</cp:coreProperties>
</file>