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 id="2147483699" r:id="rId2"/>
  </p:sldMasterIdLst>
  <p:notesMasterIdLst>
    <p:notesMasterId r:id="rId19"/>
  </p:notesMasterIdLst>
  <p:sldIdLst>
    <p:sldId id="259" r:id="rId3"/>
    <p:sldId id="256" r:id="rId4"/>
    <p:sldId id="257" r:id="rId5"/>
    <p:sldId id="260" r:id="rId6"/>
    <p:sldId id="756" r:id="rId7"/>
    <p:sldId id="757" r:id="rId8"/>
    <p:sldId id="758" r:id="rId9"/>
    <p:sldId id="759" r:id="rId10"/>
    <p:sldId id="760" r:id="rId11"/>
    <p:sldId id="761" r:id="rId12"/>
    <p:sldId id="762" r:id="rId13"/>
    <p:sldId id="763" r:id="rId14"/>
    <p:sldId id="764" r:id="rId15"/>
    <p:sldId id="765" r:id="rId16"/>
    <p:sldId id="766" r:id="rId17"/>
    <p:sldId id="25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623" autoAdjust="0"/>
    <p:restoredTop sz="86325" autoAdjust="0"/>
  </p:normalViewPr>
  <p:slideViewPr>
    <p:cSldViewPr>
      <p:cViewPr varScale="1">
        <p:scale>
          <a:sx n="68" d="100"/>
          <a:sy n="68" d="100"/>
        </p:scale>
        <p:origin x="864" y="3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70" d="100"/>
        <a:sy n="70" d="100"/>
      </p:scale>
      <p:origin x="0" y="0"/>
    </p:cViewPr>
  </p:sorterViewPr>
  <p:notesViewPr>
    <p:cSldViewPr>
      <p:cViewPr varScale="1">
        <p:scale>
          <a:sx n="76" d="100"/>
          <a:sy n="76" d="100"/>
        </p:scale>
        <p:origin x="-2971"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8DE7A2-50D1-4400-88E2-5E32D940C051}" type="datetimeFigureOut">
              <a:rPr lang="en-US"/>
              <a:pPr/>
              <a:t>10/1/2023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9F674F-5FF1-4C50-AE02-5B1470F93F7E}" type="slidenum">
              <a:rPr lang="en-US"/>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A5BDC5-D8F6-469F-BBD8-90B7571C9C21}" type="datetimeFigureOut">
              <a:rPr lang="en-US" smtClean="0"/>
              <a:t>10/1/2023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45A9AA-4886-418E-8864-453DEA6F5C6E}" type="slidenum">
              <a:rPr lang="en-US" smtClean="0"/>
              <a:t>‹#›</a:t>
            </a:fld>
            <a:endParaRPr lang="en-US"/>
          </a:p>
        </p:txBody>
      </p:sp>
    </p:spTree>
    <p:extLst>
      <p:ext uri="{BB962C8B-B14F-4D97-AF65-F5344CB8AC3E}">
        <p14:creationId xmlns:p14="http://schemas.microsoft.com/office/powerpoint/2010/main" val="4100733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A5BDC5-D8F6-469F-BBD8-90B7571C9C21}" type="datetimeFigureOut">
              <a:rPr lang="en-US" smtClean="0"/>
              <a:t>10/1/2023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45A9AA-4886-418E-8864-453DEA6F5C6E}" type="slidenum">
              <a:rPr lang="en-US" smtClean="0"/>
              <a:t>‹#›</a:t>
            </a:fld>
            <a:endParaRPr lang="en-US"/>
          </a:p>
        </p:txBody>
      </p:sp>
    </p:spTree>
    <p:extLst>
      <p:ext uri="{BB962C8B-B14F-4D97-AF65-F5344CB8AC3E}">
        <p14:creationId xmlns:p14="http://schemas.microsoft.com/office/powerpoint/2010/main" val="1989585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A5BDC5-D8F6-469F-BBD8-90B7571C9C21}" type="datetimeFigureOut">
              <a:rPr lang="en-US" smtClean="0"/>
              <a:t>10/1/2023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45A9AA-4886-418E-8864-453DEA6F5C6E}" type="slidenum">
              <a:rPr lang="en-US" smtClean="0"/>
              <a:t>‹#›</a:t>
            </a:fld>
            <a:endParaRPr lang="en-US"/>
          </a:p>
        </p:txBody>
      </p:sp>
    </p:spTree>
    <p:extLst>
      <p:ext uri="{BB962C8B-B14F-4D97-AF65-F5344CB8AC3E}">
        <p14:creationId xmlns:p14="http://schemas.microsoft.com/office/powerpoint/2010/main" val="21238728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A5BDC5-D8F6-469F-BBD8-90B7571C9C21}" type="datetimeFigureOut">
              <a:rPr lang="en-US" smtClean="0"/>
              <a:t>10/1/2023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45A9AA-4886-418E-8864-453DEA6F5C6E}" type="slidenum">
              <a:rPr lang="en-US" smtClean="0"/>
              <a:t>‹#›</a:t>
            </a:fld>
            <a:endParaRPr lang="en-US"/>
          </a:p>
        </p:txBody>
      </p:sp>
    </p:spTree>
    <p:extLst>
      <p:ext uri="{BB962C8B-B14F-4D97-AF65-F5344CB8AC3E}">
        <p14:creationId xmlns:p14="http://schemas.microsoft.com/office/powerpoint/2010/main" val="31002152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A5BDC5-D8F6-469F-BBD8-90B7571C9C21}" type="datetimeFigureOut">
              <a:rPr lang="en-US" smtClean="0"/>
              <a:t>10/1/2023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45A9AA-4886-418E-8864-453DEA6F5C6E}" type="slidenum">
              <a:rPr lang="en-US" smtClean="0"/>
              <a:t>‹#›</a:t>
            </a:fld>
            <a:endParaRPr lang="en-US"/>
          </a:p>
        </p:txBody>
      </p:sp>
    </p:spTree>
    <p:extLst>
      <p:ext uri="{BB962C8B-B14F-4D97-AF65-F5344CB8AC3E}">
        <p14:creationId xmlns:p14="http://schemas.microsoft.com/office/powerpoint/2010/main" val="4050164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A5BDC5-D8F6-469F-BBD8-90B7571C9C21}" type="datetimeFigureOut">
              <a:rPr lang="en-US" smtClean="0"/>
              <a:t>10/1/2023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45A9AA-4886-418E-8864-453DEA6F5C6E}" type="slidenum">
              <a:rPr lang="en-US" smtClean="0"/>
              <a:t>‹#›</a:t>
            </a:fld>
            <a:endParaRPr lang="en-US"/>
          </a:p>
        </p:txBody>
      </p:sp>
    </p:spTree>
    <p:extLst>
      <p:ext uri="{BB962C8B-B14F-4D97-AF65-F5344CB8AC3E}">
        <p14:creationId xmlns:p14="http://schemas.microsoft.com/office/powerpoint/2010/main" val="41895606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6A5BDC5-D8F6-469F-BBD8-90B7571C9C21}" type="datetimeFigureOut">
              <a:rPr lang="en-US" smtClean="0"/>
              <a:t>10/1/2023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45A9AA-4886-418E-8864-453DEA6F5C6E}" type="slidenum">
              <a:rPr lang="en-US" smtClean="0"/>
              <a:t>‹#›</a:t>
            </a:fld>
            <a:endParaRPr lang="en-US"/>
          </a:p>
        </p:txBody>
      </p:sp>
    </p:spTree>
    <p:extLst>
      <p:ext uri="{BB962C8B-B14F-4D97-AF65-F5344CB8AC3E}">
        <p14:creationId xmlns:p14="http://schemas.microsoft.com/office/powerpoint/2010/main" val="8314994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6A5BDC5-D8F6-469F-BBD8-90B7571C9C21}" type="datetimeFigureOut">
              <a:rPr lang="en-US" smtClean="0"/>
              <a:t>10/1/2023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45A9AA-4886-418E-8864-453DEA6F5C6E}" type="slidenum">
              <a:rPr lang="en-US" smtClean="0"/>
              <a:t>‹#›</a:t>
            </a:fld>
            <a:endParaRPr lang="en-US"/>
          </a:p>
        </p:txBody>
      </p:sp>
    </p:spTree>
    <p:extLst>
      <p:ext uri="{BB962C8B-B14F-4D97-AF65-F5344CB8AC3E}">
        <p14:creationId xmlns:p14="http://schemas.microsoft.com/office/powerpoint/2010/main" val="11210619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6A5BDC5-D8F6-469F-BBD8-90B7571C9C21}" type="datetimeFigureOut">
              <a:rPr lang="en-US" smtClean="0"/>
              <a:t>10/1/2023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45A9AA-4886-418E-8864-453DEA6F5C6E}" type="slidenum">
              <a:rPr lang="en-US" smtClean="0"/>
              <a:t>‹#›</a:t>
            </a:fld>
            <a:endParaRPr lang="en-US"/>
          </a:p>
        </p:txBody>
      </p:sp>
    </p:spTree>
    <p:extLst>
      <p:ext uri="{BB962C8B-B14F-4D97-AF65-F5344CB8AC3E}">
        <p14:creationId xmlns:p14="http://schemas.microsoft.com/office/powerpoint/2010/main" val="42754932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A5BDC5-D8F6-469F-BBD8-90B7571C9C21}" type="datetimeFigureOut">
              <a:rPr lang="en-US" smtClean="0"/>
              <a:t>10/1/2023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45A9AA-4886-418E-8864-453DEA6F5C6E}" type="slidenum">
              <a:rPr lang="en-US" smtClean="0"/>
              <a:t>‹#›</a:t>
            </a:fld>
            <a:endParaRPr lang="en-US"/>
          </a:p>
        </p:txBody>
      </p:sp>
    </p:spTree>
    <p:extLst>
      <p:ext uri="{BB962C8B-B14F-4D97-AF65-F5344CB8AC3E}">
        <p14:creationId xmlns:p14="http://schemas.microsoft.com/office/powerpoint/2010/main" val="17351535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A5BDC5-D8F6-469F-BBD8-90B7571C9C21}" type="datetimeFigureOut">
              <a:rPr lang="en-US" smtClean="0"/>
              <a:t>10/1/2023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45A9AA-4886-418E-8864-453DEA6F5C6E}" type="slidenum">
              <a:rPr lang="en-US" smtClean="0"/>
              <a:t>‹#›</a:t>
            </a:fld>
            <a:endParaRPr lang="en-US"/>
          </a:p>
        </p:txBody>
      </p:sp>
    </p:spTree>
    <p:extLst>
      <p:ext uri="{BB962C8B-B14F-4D97-AF65-F5344CB8AC3E}">
        <p14:creationId xmlns:p14="http://schemas.microsoft.com/office/powerpoint/2010/main" val="2846140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A5BDC5-D8F6-469F-BBD8-90B7571C9C21}" type="datetimeFigureOut">
              <a:rPr lang="en-US" smtClean="0"/>
              <a:t>10/1/2023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45A9AA-4886-418E-8864-453DEA6F5C6E}" type="slidenum">
              <a:rPr lang="en-US" smtClean="0"/>
              <a:t>‹#›</a:t>
            </a:fld>
            <a:endParaRPr lang="en-US"/>
          </a:p>
        </p:txBody>
      </p:sp>
    </p:spTree>
    <p:extLst>
      <p:ext uri="{BB962C8B-B14F-4D97-AF65-F5344CB8AC3E}">
        <p14:creationId xmlns:p14="http://schemas.microsoft.com/office/powerpoint/2010/main" val="38091214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A5BDC5-D8F6-469F-BBD8-90B7571C9C21}" type="datetimeFigureOut">
              <a:rPr lang="en-US" smtClean="0"/>
              <a:t>10/1/2023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45A9AA-4886-418E-8864-453DEA6F5C6E}" type="slidenum">
              <a:rPr lang="en-US" smtClean="0"/>
              <a:t>‹#›</a:t>
            </a:fld>
            <a:endParaRPr lang="en-US"/>
          </a:p>
        </p:txBody>
      </p:sp>
    </p:spTree>
    <p:extLst>
      <p:ext uri="{BB962C8B-B14F-4D97-AF65-F5344CB8AC3E}">
        <p14:creationId xmlns:p14="http://schemas.microsoft.com/office/powerpoint/2010/main" val="28934061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A5BDC5-D8F6-469F-BBD8-90B7571C9C21}" type="datetimeFigureOut">
              <a:rPr lang="en-US" smtClean="0"/>
              <a:t>10/1/2023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45A9AA-4886-418E-8864-453DEA6F5C6E}" type="slidenum">
              <a:rPr lang="en-US" smtClean="0"/>
              <a:t>‹#›</a:t>
            </a:fld>
            <a:endParaRPr lang="en-US"/>
          </a:p>
        </p:txBody>
      </p:sp>
    </p:spTree>
    <p:extLst>
      <p:ext uri="{BB962C8B-B14F-4D97-AF65-F5344CB8AC3E}">
        <p14:creationId xmlns:p14="http://schemas.microsoft.com/office/powerpoint/2010/main" val="21463517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A5BDC5-D8F6-469F-BBD8-90B7571C9C21}" type="datetimeFigureOut">
              <a:rPr lang="en-US" smtClean="0"/>
              <a:t>10/1/2023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45A9AA-4886-418E-8864-453DEA6F5C6E}" type="slidenum">
              <a:rPr lang="en-US" smtClean="0"/>
              <a:t>‹#›</a:t>
            </a:fld>
            <a:endParaRPr lang="en-US"/>
          </a:p>
        </p:txBody>
      </p:sp>
    </p:spTree>
    <p:extLst>
      <p:ext uri="{BB962C8B-B14F-4D97-AF65-F5344CB8AC3E}">
        <p14:creationId xmlns:p14="http://schemas.microsoft.com/office/powerpoint/2010/main" val="1519933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A5BDC5-D8F6-469F-BBD8-90B7571C9C21}" type="datetimeFigureOut">
              <a:rPr lang="en-US" smtClean="0"/>
              <a:t>10/1/2023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45A9AA-4886-418E-8864-453DEA6F5C6E}" type="slidenum">
              <a:rPr lang="en-US" smtClean="0"/>
              <a:t>‹#›</a:t>
            </a:fld>
            <a:endParaRPr lang="en-US"/>
          </a:p>
        </p:txBody>
      </p:sp>
    </p:spTree>
    <p:extLst>
      <p:ext uri="{BB962C8B-B14F-4D97-AF65-F5344CB8AC3E}">
        <p14:creationId xmlns:p14="http://schemas.microsoft.com/office/powerpoint/2010/main" val="1186121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6A5BDC5-D8F6-469F-BBD8-90B7571C9C21}" type="datetimeFigureOut">
              <a:rPr lang="en-US" smtClean="0"/>
              <a:t>10/1/2023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45A9AA-4886-418E-8864-453DEA6F5C6E}" type="slidenum">
              <a:rPr lang="en-US" smtClean="0"/>
              <a:t>‹#›</a:t>
            </a:fld>
            <a:endParaRPr lang="en-US"/>
          </a:p>
        </p:txBody>
      </p:sp>
    </p:spTree>
    <p:extLst>
      <p:ext uri="{BB962C8B-B14F-4D97-AF65-F5344CB8AC3E}">
        <p14:creationId xmlns:p14="http://schemas.microsoft.com/office/powerpoint/2010/main" val="1506252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6A5BDC5-D8F6-469F-BBD8-90B7571C9C21}" type="datetimeFigureOut">
              <a:rPr lang="en-US" smtClean="0"/>
              <a:t>10/1/2023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45A9AA-4886-418E-8864-453DEA6F5C6E}" type="slidenum">
              <a:rPr lang="en-US" smtClean="0"/>
              <a:t>‹#›</a:t>
            </a:fld>
            <a:endParaRPr lang="en-US"/>
          </a:p>
        </p:txBody>
      </p:sp>
    </p:spTree>
    <p:extLst>
      <p:ext uri="{BB962C8B-B14F-4D97-AF65-F5344CB8AC3E}">
        <p14:creationId xmlns:p14="http://schemas.microsoft.com/office/powerpoint/2010/main" val="1815799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6A5BDC5-D8F6-469F-BBD8-90B7571C9C21}" type="datetimeFigureOut">
              <a:rPr lang="en-US" smtClean="0"/>
              <a:t>10/1/2023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45A9AA-4886-418E-8864-453DEA6F5C6E}" type="slidenum">
              <a:rPr lang="en-US" smtClean="0"/>
              <a:t>‹#›</a:t>
            </a:fld>
            <a:endParaRPr lang="en-US"/>
          </a:p>
        </p:txBody>
      </p:sp>
    </p:spTree>
    <p:extLst>
      <p:ext uri="{BB962C8B-B14F-4D97-AF65-F5344CB8AC3E}">
        <p14:creationId xmlns:p14="http://schemas.microsoft.com/office/powerpoint/2010/main" val="3506486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A5BDC5-D8F6-469F-BBD8-90B7571C9C21}" type="datetimeFigureOut">
              <a:rPr lang="en-US" smtClean="0"/>
              <a:t>10/1/2023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45A9AA-4886-418E-8864-453DEA6F5C6E}" type="slidenum">
              <a:rPr lang="en-US" smtClean="0"/>
              <a:t>‹#›</a:t>
            </a:fld>
            <a:endParaRPr lang="en-US"/>
          </a:p>
        </p:txBody>
      </p:sp>
    </p:spTree>
    <p:extLst>
      <p:ext uri="{BB962C8B-B14F-4D97-AF65-F5344CB8AC3E}">
        <p14:creationId xmlns:p14="http://schemas.microsoft.com/office/powerpoint/2010/main" val="3257547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A5BDC5-D8F6-469F-BBD8-90B7571C9C21}" type="datetimeFigureOut">
              <a:rPr lang="en-US" smtClean="0"/>
              <a:t>10/1/2023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45A9AA-4886-418E-8864-453DEA6F5C6E}" type="slidenum">
              <a:rPr lang="en-US" smtClean="0"/>
              <a:t>‹#›</a:t>
            </a:fld>
            <a:endParaRPr lang="en-US"/>
          </a:p>
        </p:txBody>
      </p:sp>
    </p:spTree>
    <p:extLst>
      <p:ext uri="{BB962C8B-B14F-4D97-AF65-F5344CB8AC3E}">
        <p14:creationId xmlns:p14="http://schemas.microsoft.com/office/powerpoint/2010/main" val="847742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A5BDC5-D8F6-469F-BBD8-90B7571C9C21}" type="datetimeFigureOut">
              <a:rPr lang="en-US" smtClean="0"/>
              <a:t>10/1/2023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45A9AA-4886-418E-8864-453DEA6F5C6E}" type="slidenum">
              <a:rPr lang="en-US" smtClean="0"/>
              <a:t>‹#›</a:t>
            </a:fld>
            <a:endParaRPr lang="en-US"/>
          </a:p>
        </p:txBody>
      </p:sp>
    </p:spTree>
    <p:extLst>
      <p:ext uri="{BB962C8B-B14F-4D97-AF65-F5344CB8AC3E}">
        <p14:creationId xmlns:p14="http://schemas.microsoft.com/office/powerpoint/2010/main" val="694449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A5BDC5-D8F6-469F-BBD8-90B7571C9C21}" type="datetimeFigureOut">
              <a:rPr lang="en-US" smtClean="0"/>
              <a:t>10/1/2023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45A9AA-4886-418E-8864-453DEA6F5C6E}" type="slidenum">
              <a:rPr lang="en-US" smtClean="0"/>
              <a:t>‹#›</a:t>
            </a:fld>
            <a:endParaRPr lang="en-US"/>
          </a:p>
        </p:txBody>
      </p:sp>
    </p:spTree>
    <p:extLst>
      <p:ext uri="{BB962C8B-B14F-4D97-AF65-F5344CB8AC3E}">
        <p14:creationId xmlns:p14="http://schemas.microsoft.com/office/powerpoint/2010/main" val="1469019919"/>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A5BDC5-D8F6-469F-BBD8-90B7571C9C21}" type="datetimeFigureOut">
              <a:rPr lang="en-US" smtClean="0"/>
              <a:t>10/1/2023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45A9AA-4886-418E-8864-453DEA6F5C6E}" type="slidenum">
              <a:rPr lang="en-US" smtClean="0"/>
              <a:t>‹#›</a:t>
            </a:fld>
            <a:endParaRPr lang="en-US"/>
          </a:p>
        </p:txBody>
      </p:sp>
    </p:spTree>
    <p:extLst>
      <p:ext uri="{BB962C8B-B14F-4D97-AF65-F5344CB8AC3E}">
        <p14:creationId xmlns:p14="http://schemas.microsoft.com/office/powerpoint/2010/main" val="308308986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199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33320-2736-72F1-ADEB-C3C6CF44AD7E}"/>
              </a:ext>
            </a:extLst>
          </p:cNvPr>
          <p:cNvSpPr>
            <a:spLocks noGrp="1"/>
          </p:cNvSpPr>
          <p:nvPr>
            <p:ph type="title"/>
          </p:nvPr>
        </p:nvSpPr>
        <p:spPr>
          <a:xfrm>
            <a:off x="628650" y="365126"/>
            <a:ext cx="7886700" cy="992619"/>
          </a:xfrm>
        </p:spPr>
        <p:txBody>
          <a:bodyPr/>
          <a:lstStyle/>
          <a:p>
            <a:pPr algn="ctr"/>
            <a:r>
              <a:rPr lang="en-US" b="1" dirty="0">
                <a:solidFill>
                  <a:srgbClr val="002060"/>
                </a:solidFill>
                <a:latin typeface="+mn-lt"/>
              </a:rPr>
              <a:t>2. Save the Lost</a:t>
            </a:r>
          </a:p>
        </p:txBody>
      </p:sp>
      <p:sp>
        <p:nvSpPr>
          <p:cNvPr id="3" name="Content Placeholder 2">
            <a:extLst>
              <a:ext uri="{FF2B5EF4-FFF2-40B4-BE49-F238E27FC236}">
                <a16:creationId xmlns:a16="http://schemas.microsoft.com/office/drawing/2014/main" id="{D62BC98B-A970-E913-16CD-4AEF28D54215}"/>
              </a:ext>
            </a:extLst>
          </p:cNvPr>
          <p:cNvSpPr>
            <a:spLocks noGrp="1"/>
          </p:cNvSpPr>
          <p:nvPr>
            <p:ph idx="1"/>
          </p:nvPr>
        </p:nvSpPr>
        <p:spPr/>
        <p:txBody>
          <a:bodyPr/>
          <a:lstStyle/>
          <a:p>
            <a:pPr marL="514350" indent="-514350">
              <a:buFont typeface="+mj-lt"/>
              <a:buAutoNum type="arabicPeriod"/>
            </a:pPr>
            <a:r>
              <a:rPr lang="en-US" b="1" dirty="0"/>
              <a:t>In the preaching of the assemblies.</a:t>
            </a:r>
            <a:endParaRPr lang="en-US" b="1" dirty="0">
              <a:solidFill>
                <a:srgbClr val="002060"/>
              </a:solidFill>
            </a:endParaRPr>
          </a:p>
          <a:p>
            <a:pPr marL="514350" indent="-514350">
              <a:buFont typeface="+mj-lt"/>
              <a:buAutoNum type="arabicPeriod"/>
            </a:pPr>
            <a:r>
              <a:rPr lang="en-US" b="1" dirty="0"/>
              <a:t>Efforts of the individual members.</a:t>
            </a:r>
          </a:p>
          <a:p>
            <a:pPr lvl="1"/>
            <a:r>
              <a:rPr lang="en-US" b="1" dirty="0">
                <a:solidFill>
                  <a:srgbClr val="002060"/>
                </a:solidFill>
              </a:rPr>
              <a:t>Eph. 4:11-12; Acts 8:4; Matt. 5:16</a:t>
            </a:r>
          </a:p>
        </p:txBody>
      </p:sp>
    </p:spTree>
    <p:extLst>
      <p:ext uri="{BB962C8B-B14F-4D97-AF65-F5344CB8AC3E}">
        <p14:creationId xmlns:p14="http://schemas.microsoft.com/office/powerpoint/2010/main" val="3588876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33320-2736-72F1-ADEB-C3C6CF44AD7E}"/>
              </a:ext>
            </a:extLst>
          </p:cNvPr>
          <p:cNvSpPr>
            <a:spLocks noGrp="1"/>
          </p:cNvSpPr>
          <p:nvPr>
            <p:ph type="title"/>
          </p:nvPr>
        </p:nvSpPr>
        <p:spPr>
          <a:xfrm>
            <a:off x="628650" y="365126"/>
            <a:ext cx="7886700" cy="992619"/>
          </a:xfrm>
        </p:spPr>
        <p:txBody>
          <a:bodyPr>
            <a:normAutofit/>
          </a:bodyPr>
          <a:lstStyle/>
          <a:p>
            <a:pPr algn="ctr"/>
            <a:r>
              <a:rPr lang="en-US" b="1" dirty="0">
                <a:solidFill>
                  <a:srgbClr val="002060"/>
                </a:solidFill>
                <a:latin typeface="+mn-lt"/>
              </a:rPr>
              <a:t>3. Strengthen the Saved</a:t>
            </a:r>
          </a:p>
        </p:txBody>
      </p:sp>
      <p:sp>
        <p:nvSpPr>
          <p:cNvPr id="3" name="Content Placeholder 2">
            <a:extLst>
              <a:ext uri="{FF2B5EF4-FFF2-40B4-BE49-F238E27FC236}">
                <a16:creationId xmlns:a16="http://schemas.microsoft.com/office/drawing/2014/main" id="{D62BC98B-A970-E913-16CD-4AEF28D54215}"/>
              </a:ext>
            </a:extLst>
          </p:cNvPr>
          <p:cNvSpPr>
            <a:spLocks noGrp="1"/>
          </p:cNvSpPr>
          <p:nvPr>
            <p:ph idx="1"/>
          </p:nvPr>
        </p:nvSpPr>
        <p:spPr>
          <a:xfrm>
            <a:off x="628650" y="1825625"/>
            <a:ext cx="7102186" cy="4351338"/>
          </a:xfrm>
        </p:spPr>
        <p:txBody>
          <a:bodyPr/>
          <a:lstStyle/>
          <a:p>
            <a:r>
              <a:rPr lang="en-US" b="1" dirty="0">
                <a:solidFill>
                  <a:srgbClr val="002060"/>
                </a:solidFill>
              </a:rPr>
              <a:t>Ephesians 4:11-16</a:t>
            </a:r>
          </a:p>
          <a:p>
            <a:endParaRPr lang="en-US" sz="800" b="1" dirty="0"/>
          </a:p>
          <a:p>
            <a:r>
              <a:rPr lang="en-US" b="1" dirty="0"/>
              <a:t>Accomplished through the teaching of God’s word - </a:t>
            </a:r>
            <a:r>
              <a:rPr lang="en-US" b="1" dirty="0">
                <a:solidFill>
                  <a:srgbClr val="002060"/>
                </a:solidFill>
              </a:rPr>
              <a:t>Acts 20:32</a:t>
            </a:r>
          </a:p>
          <a:p>
            <a:r>
              <a:rPr lang="en-US" b="1" dirty="0"/>
              <a:t>Accomplished in our worship assemblies - </a:t>
            </a:r>
            <a:br>
              <a:rPr lang="en-US" b="1" dirty="0"/>
            </a:br>
            <a:r>
              <a:rPr lang="en-US" b="1" dirty="0">
                <a:solidFill>
                  <a:srgbClr val="002060"/>
                </a:solidFill>
              </a:rPr>
              <a:t>1 Corinthians 14:26</a:t>
            </a:r>
          </a:p>
        </p:txBody>
      </p:sp>
    </p:spTree>
    <p:extLst>
      <p:ext uri="{BB962C8B-B14F-4D97-AF65-F5344CB8AC3E}">
        <p14:creationId xmlns:p14="http://schemas.microsoft.com/office/powerpoint/2010/main" val="2402521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33320-2736-72F1-ADEB-C3C6CF44AD7E}"/>
              </a:ext>
            </a:extLst>
          </p:cNvPr>
          <p:cNvSpPr>
            <a:spLocks noGrp="1"/>
          </p:cNvSpPr>
          <p:nvPr>
            <p:ph type="title"/>
          </p:nvPr>
        </p:nvSpPr>
        <p:spPr>
          <a:xfrm>
            <a:off x="628650" y="365126"/>
            <a:ext cx="7886700" cy="992619"/>
          </a:xfrm>
        </p:spPr>
        <p:txBody>
          <a:bodyPr>
            <a:normAutofit/>
          </a:bodyPr>
          <a:lstStyle/>
          <a:p>
            <a:pPr algn="ctr"/>
            <a:r>
              <a:rPr lang="en-US" b="1" dirty="0">
                <a:solidFill>
                  <a:srgbClr val="002060"/>
                </a:solidFill>
                <a:latin typeface="+mn-lt"/>
              </a:rPr>
              <a:t>4. Relieve Needy Members</a:t>
            </a:r>
          </a:p>
        </p:txBody>
      </p:sp>
      <p:sp>
        <p:nvSpPr>
          <p:cNvPr id="3" name="Content Placeholder 2">
            <a:extLst>
              <a:ext uri="{FF2B5EF4-FFF2-40B4-BE49-F238E27FC236}">
                <a16:creationId xmlns:a16="http://schemas.microsoft.com/office/drawing/2014/main" id="{D62BC98B-A970-E913-16CD-4AEF28D54215}"/>
              </a:ext>
            </a:extLst>
          </p:cNvPr>
          <p:cNvSpPr>
            <a:spLocks noGrp="1"/>
          </p:cNvSpPr>
          <p:nvPr>
            <p:ph idx="1"/>
          </p:nvPr>
        </p:nvSpPr>
        <p:spPr/>
        <p:txBody>
          <a:bodyPr/>
          <a:lstStyle/>
          <a:p>
            <a:r>
              <a:rPr lang="en-US" b="1" dirty="0"/>
              <a:t>Local churches cared for members in financial need - </a:t>
            </a:r>
            <a:r>
              <a:rPr lang="en-US" b="1" dirty="0">
                <a:solidFill>
                  <a:srgbClr val="002060"/>
                </a:solidFill>
              </a:rPr>
              <a:t>Acts 4:34-37</a:t>
            </a:r>
          </a:p>
          <a:p>
            <a:r>
              <a:rPr lang="en-US" b="1" dirty="0"/>
              <a:t>Local churches cared for their needy widows - </a:t>
            </a:r>
            <a:br>
              <a:rPr lang="en-US" b="1" dirty="0"/>
            </a:br>
            <a:r>
              <a:rPr lang="en-US" b="1" dirty="0">
                <a:solidFill>
                  <a:srgbClr val="002060"/>
                </a:solidFill>
              </a:rPr>
              <a:t>Acts 6:1-2; 1 Tim. 5:3-16</a:t>
            </a:r>
          </a:p>
          <a:p>
            <a:r>
              <a:rPr lang="en-US" b="1" dirty="0"/>
              <a:t>Local churches sent funds to needy saints in other areas - </a:t>
            </a:r>
            <a:r>
              <a:rPr lang="en-US" b="1" dirty="0">
                <a:solidFill>
                  <a:srgbClr val="002060"/>
                </a:solidFill>
              </a:rPr>
              <a:t>Acts 11:27-30; Rom. 15:26</a:t>
            </a:r>
          </a:p>
          <a:p>
            <a:endParaRPr lang="en-US" sz="800" b="1" dirty="0"/>
          </a:p>
          <a:p>
            <a:r>
              <a:rPr lang="en-US" b="1" dirty="0"/>
              <a:t>Notice: these funds were for needy </a:t>
            </a:r>
            <a:r>
              <a:rPr lang="en-US" b="1" i="1" dirty="0"/>
              <a:t>“brethren” </a:t>
            </a:r>
            <a:r>
              <a:rPr lang="en-US" b="1" dirty="0"/>
              <a:t>or </a:t>
            </a:r>
            <a:r>
              <a:rPr lang="en-US" b="1" i="1" dirty="0"/>
              <a:t>“saints” </a:t>
            </a:r>
            <a:r>
              <a:rPr lang="en-US" b="1" dirty="0"/>
              <a:t>- not for all the poor. </a:t>
            </a:r>
            <a:endParaRPr lang="en-US" b="1" dirty="0">
              <a:solidFill>
                <a:srgbClr val="002060"/>
              </a:solidFill>
            </a:endParaRPr>
          </a:p>
        </p:txBody>
      </p:sp>
    </p:spTree>
    <p:extLst>
      <p:ext uri="{BB962C8B-B14F-4D97-AF65-F5344CB8AC3E}">
        <p14:creationId xmlns:p14="http://schemas.microsoft.com/office/powerpoint/2010/main" val="3969168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8CE7B-A1E5-F011-6415-305436FB3090}"/>
              </a:ext>
            </a:extLst>
          </p:cNvPr>
          <p:cNvSpPr>
            <a:spLocks noGrp="1"/>
          </p:cNvSpPr>
          <p:nvPr>
            <p:ph type="title"/>
          </p:nvPr>
        </p:nvSpPr>
        <p:spPr>
          <a:xfrm>
            <a:off x="628650" y="365126"/>
            <a:ext cx="7886700" cy="937201"/>
          </a:xfrm>
        </p:spPr>
        <p:txBody>
          <a:bodyPr/>
          <a:lstStyle/>
          <a:p>
            <a:pPr algn="ctr"/>
            <a:r>
              <a:rPr lang="en-US" b="1" dirty="0">
                <a:latin typeface="+mn-lt"/>
              </a:rPr>
              <a:t>The Church and the Individual</a:t>
            </a:r>
          </a:p>
        </p:txBody>
      </p:sp>
    </p:spTree>
    <p:extLst>
      <p:ext uri="{BB962C8B-B14F-4D97-AF65-F5344CB8AC3E}">
        <p14:creationId xmlns:p14="http://schemas.microsoft.com/office/powerpoint/2010/main" val="6933592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8CE7B-A1E5-F011-6415-305436FB3090}"/>
              </a:ext>
            </a:extLst>
          </p:cNvPr>
          <p:cNvSpPr>
            <a:spLocks noGrp="1"/>
          </p:cNvSpPr>
          <p:nvPr>
            <p:ph type="title"/>
          </p:nvPr>
        </p:nvSpPr>
        <p:spPr>
          <a:xfrm>
            <a:off x="628650" y="365126"/>
            <a:ext cx="7886700" cy="937201"/>
          </a:xfrm>
        </p:spPr>
        <p:txBody>
          <a:bodyPr/>
          <a:lstStyle/>
          <a:p>
            <a:pPr algn="ctr"/>
            <a:r>
              <a:rPr lang="en-US" b="1" dirty="0">
                <a:latin typeface="+mn-lt"/>
              </a:rPr>
              <a:t>The Church and the Individual</a:t>
            </a:r>
          </a:p>
        </p:txBody>
      </p:sp>
      <p:sp>
        <p:nvSpPr>
          <p:cNvPr id="3" name="Content Placeholder 2">
            <a:extLst>
              <a:ext uri="{FF2B5EF4-FFF2-40B4-BE49-F238E27FC236}">
                <a16:creationId xmlns:a16="http://schemas.microsoft.com/office/drawing/2014/main" id="{7B8EEA5E-3479-AC6A-6D6E-E83070083B3B}"/>
              </a:ext>
            </a:extLst>
          </p:cNvPr>
          <p:cNvSpPr>
            <a:spLocks noGrp="1"/>
          </p:cNvSpPr>
          <p:nvPr>
            <p:ph idx="1"/>
          </p:nvPr>
        </p:nvSpPr>
        <p:spPr>
          <a:xfrm>
            <a:off x="628650" y="1565564"/>
            <a:ext cx="7886700" cy="5070763"/>
          </a:xfrm>
        </p:spPr>
        <p:txBody>
          <a:bodyPr>
            <a:normAutofit/>
          </a:bodyPr>
          <a:lstStyle/>
          <a:p>
            <a:pPr marL="514350" indent="-514350">
              <a:buFont typeface="+mj-lt"/>
              <a:buAutoNum type="arabicPeriod" startAt="2"/>
            </a:pPr>
            <a:r>
              <a:rPr lang="en-US" dirty="0"/>
              <a:t>And he kept back part of the proceeds, his wife also being aware of it, and brought a certain part and laid it at the apostles’ feet. </a:t>
            </a:r>
          </a:p>
          <a:p>
            <a:pPr marL="514350" indent="-514350">
              <a:buFont typeface="+mj-lt"/>
              <a:buAutoNum type="arabicPeriod" startAt="2"/>
            </a:pPr>
            <a:r>
              <a:rPr lang="en-US" dirty="0"/>
              <a:t>But Peter said, “Ananias, why has Satan filled your heart to lie to the Holy Spirit and keep back part of the price of the land for yourself? </a:t>
            </a:r>
          </a:p>
          <a:p>
            <a:pPr marL="514350" indent="-514350">
              <a:buFont typeface="+mj-lt"/>
              <a:buAutoNum type="arabicPeriod" startAt="2"/>
            </a:pPr>
            <a:r>
              <a:rPr lang="en-US" dirty="0"/>
              <a:t>While it remained, was it not your own? And after it was sold, was it not in your own control? Why have you conceived this thing in your heart? You have not lied to men but to God.” </a:t>
            </a:r>
          </a:p>
          <a:p>
            <a:pPr marL="0" indent="0" algn="r">
              <a:buNone/>
            </a:pPr>
            <a:r>
              <a:rPr lang="en-US" dirty="0"/>
              <a:t>Acts 5:2-4</a:t>
            </a:r>
          </a:p>
        </p:txBody>
      </p:sp>
    </p:spTree>
    <p:extLst>
      <p:ext uri="{BB962C8B-B14F-4D97-AF65-F5344CB8AC3E}">
        <p14:creationId xmlns:p14="http://schemas.microsoft.com/office/powerpoint/2010/main" val="138228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E04B3-44F1-614E-358E-AC2C15123D61}"/>
              </a:ext>
            </a:extLst>
          </p:cNvPr>
          <p:cNvSpPr>
            <a:spLocks noGrp="1"/>
          </p:cNvSpPr>
          <p:nvPr>
            <p:ph type="title"/>
          </p:nvPr>
        </p:nvSpPr>
        <p:spPr>
          <a:xfrm>
            <a:off x="628650" y="365126"/>
            <a:ext cx="7886700" cy="1020329"/>
          </a:xfrm>
          <a:solidFill>
            <a:srgbClr val="002060"/>
          </a:solidFill>
          <a:ln>
            <a:solidFill>
              <a:schemeClr val="tx1"/>
            </a:solidFill>
          </a:ln>
          <a:effectLst>
            <a:outerShdw blurRad="50800" dist="38100" dir="2700000" algn="tl" rotWithShape="0">
              <a:prstClr val="black">
                <a:alpha val="40000"/>
              </a:prstClr>
            </a:outerShdw>
          </a:effectLst>
        </p:spPr>
        <p:txBody>
          <a:bodyPr/>
          <a:lstStyle/>
          <a:p>
            <a:pPr algn="ctr"/>
            <a:r>
              <a:rPr lang="en-US" b="1" dirty="0">
                <a:solidFill>
                  <a:schemeClr val="bg1"/>
                </a:solidFill>
                <a:latin typeface="+mn-lt"/>
              </a:rPr>
              <a:t>The Work of the Local Church</a:t>
            </a:r>
          </a:p>
        </p:txBody>
      </p:sp>
      <p:sp>
        <p:nvSpPr>
          <p:cNvPr id="3" name="Content Placeholder 2">
            <a:extLst>
              <a:ext uri="{FF2B5EF4-FFF2-40B4-BE49-F238E27FC236}">
                <a16:creationId xmlns:a16="http://schemas.microsoft.com/office/drawing/2014/main" id="{C71D129B-9E7A-11A0-8150-A3FDFE48E130}"/>
              </a:ext>
            </a:extLst>
          </p:cNvPr>
          <p:cNvSpPr>
            <a:spLocks noGrp="1"/>
          </p:cNvSpPr>
          <p:nvPr>
            <p:ph idx="1"/>
          </p:nvPr>
        </p:nvSpPr>
        <p:spPr>
          <a:xfrm>
            <a:off x="628650" y="1911927"/>
            <a:ext cx="7886700" cy="4265036"/>
          </a:xfrm>
        </p:spPr>
        <p:txBody>
          <a:bodyPr/>
          <a:lstStyle/>
          <a:p>
            <a:pPr marL="514350" indent="-514350">
              <a:buFont typeface="+mj-lt"/>
              <a:buAutoNum type="arabicPeriod"/>
            </a:pPr>
            <a:r>
              <a:rPr lang="en-US" b="1" dirty="0"/>
              <a:t>Worship God</a:t>
            </a:r>
          </a:p>
          <a:p>
            <a:pPr marL="514350" indent="-514350">
              <a:buFont typeface="+mj-lt"/>
              <a:buAutoNum type="arabicPeriod"/>
            </a:pPr>
            <a:r>
              <a:rPr lang="en-US" b="1" dirty="0"/>
              <a:t>Save the Lost </a:t>
            </a:r>
            <a:r>
              <a:rPr lang="en-US" dirty="0"/>
              <a:t>(Evangelism)</a:t>
            </a:r>
          </a:p>
          <a:p>
            <a:pPr marL="514350" indent="-514350">
              <a:buFont typeface="+mj-lt"/>
              <a:buAutoNum type="arabicPeriod"/>
            </a:pPr>
            <a:r>
              <a:rPr lang="en-US" b="1" dirty="0"/>
              <a:t>Strengthen the Saved </a:t>
            </a:r>
            <a:r>
              <a:rPr lang="en-US" dirty="0"/>
              <a:t>(Edification)</a:t>
            </a:r>
          </a:p>
          <a:p>
            <a:pPr marL="514350" indent="-514350">
              <a:buFont typeface="+mj-lt"/>
              <a:buAutoNum type="arabicPeriod"/>
            </a:pPr>
            <a:r>
              <a:rPr lang="en-US" b="1" dirty="0"/>
              <a:t>Relieve Needy Members</a:t>
            </a:r>
            <a:r>
              <a:rPr lang="en-US" dirty="0"/>
              <a:t> (Benevolence)</a:t>
            </a:r>
          </a:p>
        </p:txBody>
      </p:sp>
    </p:spTree>
    <p:extLst>
      <p:ext uri="{BB962C8B-B14F-4D97-AF65-F5344CB8AC3E}">
        <p14:creationId xmlns:p14="http://schemas.microsoft.com/office/powerpoint/2010/main" val="74209757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8521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543CE-6012-4CA6-24DB-3CF652785D03}"/>
              </a:ext>
            </a:extLst>
          </p:cNvPr>
          <p:cNvSpPr>
            <a:spLocks noGrp="1"/>
          </p:cNvSpPr>
          <p:nvPr>
            <p:ph type="ctrTitle"/>
          </p:nvPr>
        </p:nvSpPr>
        <p:spPr/>
        <p:txBody>
          <a:bodyPr/>
          <a:lstStyle/>
          <a:p>
            <a:r>
              <a:rPr lang="en-US" dirty="0">
                <a:ln w="28575">
                  <a:solidFill>
                    <a:srgbClr val="002060"/>
                  </a:solidFill>
                </a:ln>
                <a:solidFill>
                  <a:schemeClr val="bg1"/>
                </a:solidFill>
                <a:effectLst>
                  <a:outerShdw blurRad="50800" dist="38100" dir="2700000" algn="tl" rotWithShape="0">
                    <a:prstClr val="black">
                      <a:alpha val="40000"/>
                    </a:prstClr>
                  </a:outerShdw>
                </a:effectLst>
                <a:latin typeface="Impact" panose="020B0806030902050204" pitchFamily="34" charset="0"/>
              </a:rPr>
              <a:t>God’s Pattern for the Local Church</a:t>
            </a:r>
          </a:p>
        </p:txBody>
      </p:sp>
      <p:pic>
        <p:nvPicPr>
          <p:cNvPr id="4" name="Picture 2">
            <a:extLst>
              <a:ext uri="{FF2B5EF4-FFF2-40B4-BE49-F238E27FC236}">
                <a16:creationId xmlns:a16="http://schemas.microsoft.com/office/drawing/2014/main" id="{1045A29E-4769-7775-16BA-8B26AF431E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2906" y="3733365"/>
            <a:ext cx="5578187" cy="24388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2822512-40CE-E523-4E91-C4D033841148}"/>
              </a:ext>
            </a:extLst>
          </p:cNvPr>
          <p:cNvPicPr>
            <a:picLocks noChangeAspect="1"/>
          </p:cNvPicPr>
          <p:nvPr/>
        </p:nvPicPr>
        <p:blipFill>
          <a:blip r:embed="rId3"/>
          <a:stretch>
            <a:fillRect/>
          </a:stretch>
        </p:blipFill>
        <p:spPr>
          <a:xfrm>
            <a:off x="1262061" y="695325"/>
            <a:ext cx="6619875" cy="5476875"/>
          </a:xfrm>
          <a:prstGeom prst="rect">
            <a:avLst/>
          </a:prstGeom>
        </p:spPr>
      </p:pic>
    </p:spTree>
    <p:extLst>
      <p:ext uri="{BB962C8B-B14F-4D97-AF65-F5344CB8AC3E}">
        <p14:creationId xmlns:p14="http://schemas.microsoft.com/office/powerpoint/2010/main" val="1757623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A75F3-4CF5-2964-DD5F-5905408A580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B9BAFC6-9AC4-8B37-03C7-B241D60B69E2}"/>
              </a:ext>
            </a:extLst>
          </p:cNvPr>
          <p:cNvSpPr>
            <a:spLocks noGrp="1"/>
          </p:cNvSpPr>
          <p:nvPr>
            <p:ph idx="1"/>
          </p:nvPr>
        </p:nvSpPr>
        <p:spPr/>
        <p:txBody>
          <a:bodyPr/>
          <a:lstStyle/>
          <a:p>
            <a:pPr marL="0" indent="0">
              <a:buNone/>
            </a:pPr>
            <a:r>
              <a:rPr lang="en-US" b="1" dirty="0"/>
              <a:t>Now I plead with you, brethren, by the name of our Lord Jesus Christ, that </a:t>
            </a:r>
            <a:r>
              <a:rPr lang="en-US" b="1" dirty="0">
                <a:highlight>
                  <a:srgbClr val="FFFF00"/>
                </a:highlight>
              </a:rPr>
              <a:t>you all speak the same thing</a:t>
            </a:r>
            <a:r>
              <a:rPr lang="en-US" b="1" dirty="0"/>
              <a:t>, and that there be </a:t>
            </a:r>
            <a:r>
              <a:rPr lang="en-US" b="1" dirty="0">
                <a:highlight>
                  <a:srgbClr val="FFFF00"/>
                </a:highlight>
              </a:rPr>
              <a:t>no divisions among you</a:t>
            </a:r>
            <a:r>
              <a:rPr lang="en-US" b="1" dirty="0"/>
              <a:t>, but that you be </a:t>
            </a:r>
            <a:r>
              <a:rPr lang="en-US" b="1" dirty="0">
                <a:highlight>
                  <a:srgbClr val="FFFF00"/>
                </a:highlight>
              </a:rPr>
              <a:t>perfectly joined together </a:t>
            </a:r>
            <a:r>
              <a:rPr lang="en-US" b="1" dirty="0"/>
              <a:t>in the </a:t>
            </a:r>
            <a:r>
              <a:rPr lang="en-US" b="1" dirty="0">
                <a:highlight>
                  <a:srgbClr val="FFFF00"/>
                </a:highlight>
              </a:rPr>
              <a:t>same mind </a:t>
            </a:r>
            <a:r>
              <a:rPr lang="en-US" b="1" dirty="0"/>
              <a:t>and in the </a:t>
            </a:r>
            <a:r>
              <a:rPr lang="en-US" b="1" dirty="0">
                <a:highlight>
                  <a:srgbClr val="FFFF00"/>
                </a:highlight>
              </a:rPr>
              <a:t>same judgment</a:t>
            </a:r>
            <a:r>
              <a:rPr lang="en-US" b="1" dirty="0"/>
              <a:t>. </a:t>
            </a:r>
          </a:p>
          <a:p>
            <a:pPr marL="0" indent="0">
              <a:buNone/>
            </a:pPr>
            <a:endParaRPr lang="en-US" sz="800" b="1" dirty="0"/>
          </a:p>
          <a:p>
            <a:pPr marL="0" indent="0">
              <a:buNone/>
            </a:pPr>
            <a:r>
              <a:rPr lang="en-US" b="1" dirty="0"/>
              <a:t>1 Corinthians 1:10</a:t>
            </a:r>
          </a:p>
        </p:txBody>
      </p:sp>
    </p:spTree>
    <p:extLst>
      <p:ext uri="{BB962C8B-B14F-4D97-AF65-F5344CB8AC3E}">
        <p14:creationId xmlns:p14="http://schemas.microsoft.com/office/powerpoint/2010/main" val="3952451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A75F3-4CF5-2964-DD5F-5905408A580A}"/>
              </a:ext>
            </a:extLst>
          </p:cNvPr>
          <p:cNvSpPr>
            <a:spLocks noGrp="1"/>
          </p:cNvSpPr>
          <p:nvPr>
            <p:ph type="title"/>
          </p:nvPr>
        </p:nvSpPr>
        <p:spPr/>
        <p:txBody>
          <a:bodyPr/>
          <a:lstStyle/>
          <a:p>
            <a:pPr algn="ctr"/>
            <a:r>
              <a:rPr lang="en-US" b="1" dirty="0">
                <a:latin typeface="+mn-lt"/>
              </a:rPr>
              <a:t>What is the local church supposed to do? </a:t>
            </a:r>
          </a:p>
        </p:txBody>
      </p:sp>
      <p:sp>
        <p:nvSpPr>
          <p:cNvPr id="3" name="Content Placeholder 2">
            <a:extLst>
              <a:ext uri="{FF2B5EF4-FFF2-40B4-BE49-F238E27FC236}">
                <a16:creationId xmlns:a16="http://schemas.microsoft.com/office/drawing/2014/main" id="{1B9BAFC6-9AC4-8B37-03C7-B241D60B69E2}"/>
              </a:ext>
            </a:extLst>
          </p:cNvPr>
          <p:cNvSpPr>
            <a:spLocks noGrp="1"/>
          </p:cNvSpPr>
          <p:nvPr>
            <p:ph idx="1"/>
          </p:nvPr>
        </p:nvSpPr>
        <p:spPr>
          <a:xfrm>
            <a:off x="628650" y="2493817"/>
            <a:ext cx="7886700" cy="3683145"/>
          </a:xfrm>
        </p:spPr>
        <p:txBody>
          <a:bodyPr>
            <a:normAutofit/>
          </a:bodyPr>
          <a:lstStyle/>
          <a:p>
            <a:pPr marL="0" indent="0" algn="ctr">
              <a:buNone/>
            </a:pPr>
            <a:r>
              <a:rPr lang="en-US" b="1" dirty="0"/>
              <a:t>Not determined by…</a:t>
            </a:r>
          </a:p>
          <a:p>
            <a:pPr marL="0" indent="0" algn="ctr">
              <a:buNone/>
            </a:pPr>
            <a:endParaRPr lang="en-US" sz="800" b="1" dirty="0"/>
          </a:p>
          <a:p>
            <a:r>
              <a:rPr lang="en-US" b="1" dirty="0"/>
              <a:t>Our own ideas - </a:t>
            </a:r>
            <a:r>
              <a:rPr lang="en-US" b="1" dirty="0">
                <a:solidFill>
                  <a:srgbClr val="002060"/>
                </a:solidFill>
              </a:rPr>
              <a:t>2 Kings 5:11</a:t>
            </a:r>
          </a:p>
          <a:p>
            <a:r>
              <a:rPr lang="en-US" b="1" dirty="0"/>
              <a:t>The churches of men - </a:t>
            </a:r>
            <a:r>
              <a:rPr lang="en-US" b="1" dirty="0">
                <a:solidFill>
                  <a:srgbClr val="002060"/>
                </a:solidFill>
              </a:rPr>
              <a:t>1 Samuel 8:5</a:t>
            </a:r>
          </a:p>
          <a:p>
            <a:r>
              <a:rPr lang="en-US" b="1" dirty="0"/>
              <a:t>The expectations of society - </a:t>
            </a:r>
            <a:r>
              <a:rPr lang="en-US" b="1" dirty="0">
                <a:solidFill>
                  <a:srgbClr val="002060"/>
                </a:solidFill>
              </a:rPr>
              <a:t>Romans 12:2</a:t>
            </a:r>
          </a:p>
        </p:txBody>
      </p:sp>
    </p:spTree>
    <p:extLst>
      <p:ext uri="{BB962C8B-B14F-4D97-AF65-F5344CB8AC3E}">
        <p14:creationId xmlns:p14="http://schemas.microsoft.com/office/powerpoint/2010/main" val="237125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A75F3-4CF5-2964-DD5F-5905408A580A}"/>
              </a:ext>
            </a:extLst>
          </p:cNvPr>
          <p:cNvSpPr>
            <a:spLocks noGrp="1"/>
          </p:cNvSpPr>
          <p:nvPr>
            <p:ph type="title"/>
          </p:nvPr>
        </p:nvSpPr>
        <p:spPr/>
        <p:txBody>
          <a:bodyPr/>
          <a:lstStyle/>
          <a:p>
            <a:pPr algn="ctr"/>
            <a:r>
              <a:rPr lang="en-US" b="1" dirty="0">
                <a:latin typeface="+mn-lt"/>
              </a:rPr>
              <a:t>What is the local church supposed to do? </a:t>
            </a:r>
          </a:p>
        </p:txBody>
      </p:sp>
      <p:sp>
        <p:nvSpPr>
          <p:cNvPr id="3" name="Content Placeholder 2">
            <a:extLst>
              <a:ext uri="{FF2B5EF4-FFF2-40B4-BE49-F238E27FC236}">
                <a16:creationId xmlns:a16="http://schemas.microsoft.com/office/drawing/2014/main" id="{1B9BAFC6-9AC4-8B37-03C7-B241D60B69E2}"/>
              </a:ext>
            </a:extLst>
          </p:cNvPr>
          <p:cNvSpPr>
            <a:spLocks noGrp="1"/>
          </p:cNvSpPr>
          <p:nvPr>
            <p:ph idx="1"/>
          </p:nvPr>
        </p:nvSpPr>
        <p:spPr>
          <a:xfrm>
            <a:off x="628650" y="2150640"/>
            <a:ext cx="7886700" cy="4015654"/>
          </a:xfrm>
        </p:spPr>
        <p:txBody>
          <a:bodyPr>
            <a:normAutofit/>
          </a:bodyPr>
          <a:lstStyle/>
          <a:p>
            <a:pPr marL="0" indent="0">
              <a:buNone/>
            </a:pPr>
            <a:r>
              <a:rPr lang="en-US" b="1" dirty="0"/>
              <a:t>“Who serve the copy and shadow of the heavenly things, as Moses was divinely instructed when he was about to make the tabernacle. For He said, </a:t>
            </a:r>
            <a:br>
              <a:rPr lang="en-US" b="1" dirty="0"/>
            </a:br>
            <a:r>
              <a:rPr lang="en-US" b="1" dirty="0"/>
              <a:t>‘See that you make all things according to the pattern shown you on the mountain.’”  </a:t>
            </a:r>
          </a:p>
          <a:p>
            <a:pPr marL="0" indent="0">
              <a:buNone/>
            </a:pPr>
            <a:endParaRPr lang="en-US" sz="800" b="1" dirty="0"/>
          </a:p>
          <a:p>
            <a:pPr marL="0" indent="0">
              <a:buNone/>
            </a:pPr>
            <a:r>
              <a:rPr lang="en-US" b="1" dirty="0"/>
              <a:t>Hebrews 8:5</a:t>
            </a:r>
          </a:p>
        </p:txBody>
      </p:sp>
      <p:pic>
        <p:nvPicPr>
          <p:cNvPr id="1028" name="Picture 4" descr="Holy bible Free Stock Photos, Images, and Pictures of Holy bible">
            <a:extLst>
              <a:ext uri="{FF2B5EF4-FFF2-40B4-BE49-F238E27FC236}">
                <a16:creationId xmlns:a16="http://schemas.microsoft.com/office/drawing/2014/main" id="{822E9CA5-FFF3-49E3-562E-6D2683DB239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820" b="8056"/>
          <a:stretch/>
        </p:blipFill>
        <p:spPr bwMode="auto">
          <a:xfrm>
            <a:off x="4968587" y="4707360"/>
            <a:ext cx="3546763" cy="1940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3985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33320-2736-72F1-ADEB-C3C6CF44AD7E}"/>
              </a:ext>
            </a:extLst>
          </p:cNvPr>
          <p:cNvSpPr>
            <a:spLocks noGrp="1"/>
          </p:cNvSpPr>
          <p:nvPr>
            <p:ph type="title"/>
          </p:nvPr>
        </p:nvSpPr>
        <p:spPr>
          <a:xfrm>
            <a:off x="628650" y="365126"/>
            <a:ext cx="7886700" cy="992619"/>
          </a:xfrm>
        </p:spPr>
        <p:txBody>
          <a:bodyPr/>
          <a:lstStyle/>
          <a:p>
            <a:pPr algn="ctr"/>
            <a:r>
              <a:rPr lang="en-US" b="1" dirty="0">
                <a:solidFill>
                  <a:srgbClr val="002060"/>
                </a:solidFill>
                <a:latin typeface="+mn-lt"/>
              </a:rPr>
              <a:t>1. Worship God</a:t>
            </a:r>
          </a:p>
        </p:txBody>
      </p:sp>
      <p:sp>
        <p:nvSpPr>
          <p:cNvPr id="3" name="Content Placeholder 2">
            <a:extLst>
              <a:ext uri="{FF2B5EF4-FFF2-40B4-BE49-F238E27FC236}">
                <a16:creationId xmlns:a16="http://schemas.microsoft.com/office/drawing/2014/main" id="{D62BC98B-A970-E913-16CD-4AEF28D54215}"/>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4032542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33320-2736-72F1-ADEB-C3C6CF44AD7E}"/>
              </a:ext>
            </a:extLst>
          </p:cNvPr>
          <p:cNvSpPr>
            <a:spLocks noGrp="1"/>
          </p:cNvSpPr>
          <p:nvPr>
            <p:ph type="title"/>
          </p:nvPr>
        </p:nvSpPr>
        <p:spPr>
          <a:xfrm>
            <a:off x="628650" y="365126"/>
            <a:ext cx="7886700" cy="992619"/>
          </a:xfrm>
        </p:spPr>
        <p:txBody>
          <a:bodyPr/>
          <a:lstStyle/>
          <a:p>
            <a:pPr algn="ctr"/>
            <a:r>
              <a:rPr lang="en-US" b="1" dirty="0">
                <a:solidFill>
                  <a:srgbClr val="002060"/>
                </a:solidFill>
                <a:latin typeface="+mn-lt"/>
              </a:rPr>
              <a:t>1. Worship God</a:t>
            </a:r>
          </a:p>
        </p:txBody>
      </p:sp>
      <p:sp>
        <p:nvSpPr>
          <p:cNvPr id="4" name="Content Placeholder 2">
            <a:extLst>
              <a:ext uri="{FF2B5EF4-FFF2-40B4-BE49-F238E27FC236}">
                <a16:creationId xmlns:a16="http://schemas.microsoft.com/office/drawing/2014/main" id="{671B98C6-E797-0E6C-47A1-6E3F82342503}"/>
              </a:ext>
            </a:extLst>
          </p:cNvPr>
          <p:cNvSpPr>
            <a:spLocks noGrp="1"/>
          </p:cNvSpPr>
          <p:nvPr>
            <p:ph idx="1"/>
          </p:nvPr>
        </p:nvSpPr>
        <p:spPr>
          <a:xfrm>
            <a:off x="628650" y="2150640"/>
            <a:ext cx="7886700" cy="4015654"/>
          </a:xfrm>
        </p:spPr>
        <p:txBody>
          <a:bodyPr>
            <a:normAutofit/>
          </a:bodyPr>
          <a:lstStyle/>
          <a:p>
            <a:pPr marL="0" indent="0">
              <a:buNone/>
            </a:pPr>
            <a:r>
              <a:rPr lang="en-US" b="1" dirty="0"/>
              <a:t>“And they continued steadfastly in the apostles’ doctrine and fellowship, in the breaking of bread, and in prayers.”  </a:t>
            </a:r>
          </a:p>
          <a:p>
            <a:pPr marL="0" indent="0">
              <a:buNone/>
            </a:pPr>
            <a:endParaRPr lang="en-US" sz="800" b="1" dirty="0"/>
          </a:p>
          <a:p>
            <a:pPr marL="0" indent="0">
              <a:buNone/>
            </a:pPr>
            <a:r>
              <a:rPr lang="en-US" b="1" dirty="0"/>
              <a:t>Acts 2:42</a:t>
            </a:r>
          </a:p>
        </p:txBody>
      </p:sp>
      <p:pic>
        <p:nvPicPr>
          <p:cNvPr id="5" name="Picture 4" descr="Holy bible Free Stock Photos, Images, and Pictures of Holy bible">
            <a:extLst>
              <a:ext uri="{FF2B5EF4-FFF2-40B4-BE49-F238E27FC236}">
                <a16:creationId xmlns:a16="http://schemas.microsoft.com/office/drawing/2014/main" id="{28EC3207-7ABD-5FAC-6470-AB0C6500753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820" b="8056"/>
          <a:stretch/>
        </p:blipFill>
        <p:spPr bwMode="auto">
          <a:xfrm>
            <a:off x="4968587" y="4707360"/>
            <a:ext cx="3546763" cy="1940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0833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33320-2736-72F1-ADEB-C3C6CF44AD7E}"/>
              </a:ext>
            </a:extLst>
          </p:cNvPr>
          <p:cNvSpPr>
            <a:spLocks noGrp="1"/>
          </p:cNvSpPr>
          <p:nvPr>
            <p:ph type="title"/>
          </p:nvPr>
        </p:nvSpPr>
        <p:spPr>
          <a:xfrm>
            <a:off x="628650" y="365126"/>
            <a:ext cx="7886700" cy="992619"/>
          </a:xfrm>
        </p:spPr>
        <p:txBody>
          <a:bodyPr/>
          <a:lstStyle/>
          <a:p>
            <a:pPr algn="ctr"/>
            <a:r>
              <a:rPr lang="en-US" b="1" dirty="0">
                <a:solidFill>
                  <a:srgbClr val="002060"/>
                </a:solidFill>
                <a:latin typeface="+mn-lt"/>
              </a:rPr>
              <a:t>1. Worship God</a:t>
            </a:r>
          </a:p>
        </p:txBody>
      </p:sp>
      <p:sp>
        <p:nvSpPr>
          <p:cNvPr id="3" name="Content Placeholder 2">
            <a:extLst>
              <a:ext uri="{FF2B5EF4-FFF2-40B4-BE49-F238E27FC236}">
                <a16:creationId xmlns:a16="http://schemas.microsoft.com/office/drawing/2014/main" id="{D62BC98B-A970-E913-16CD-4AEF28D54215}"/>
              </a:ext>
            </a:extLst>
          </p:cNvPr>
          <p:cNvSpPr>
            <a:spLocks noGrp="1"/>
          </p:cNvSpPr>
          <p:nvPr>
            <p:ph idx="1"/>
          </p:nvPr>
        </p:nvSpPr>
        <p:spPr/>
        <p:txBody>
          <a:bodyPr/>
          <a:lstStyle/>
          <a:p>
            <a:pPr marL="514350" indent="-514350">
              <a:buFont typeface="+mj-lt"/>
              <a:buAutoNum type="arabicPeriod"/>
            </a:pPr>
            <a:r>
              <a:rPr lang="en-US" b="1" dirty="0"/>
              <a:t>Singing - </a:t>
            </a:r>
            <a:r>
              <a:rPr lang="en-US" b="1" dirty="0">
                <a:solidFill>
                  <a:srgbClr val="002060"/>
                </a:solidFill>
              </a:rPr>
              <a:t>1 Cor. 14:26, 15</a:t>
            </a:r>
          </a:p>
          <a:p>
            <a:pPr marL="514350" indent="-514350">
              <a:buFont typeface="+mj-lt"/>
              <a:buAutoNum type="arabicPeriod"/>
            </a:pPr>
            <a:r>
              <a:rPr lang="en-US" b="1" dirty="0"/>
              <a:t>Preaching - </a:t>
            </a:r>
            <a:r>
              <a:rPr lang="en-US" b="1" dirty="0">
                <a:solidFill>
                  <a:srgbClr val="002060"/>
                </a:solidFill>
              </a:rPr>
              <a:t>1 Cor. 14:26; Acts 2:42</a:t>
            </a:r>
          </a:p>
          <a:p>
            <a:pPr marL="514350" indent="-514350">
              <a:buFont typeface="+mj-lt"/>
              <a:buAutoNum type="arabicPeriod"/>
            </a:pPr>
            <a:r>
              <a:rPr lang="en-US" b="1" dirty="0"/>
              <a:t>Prayers - </a:t>
            </a:r>
            <a:r>
              <a:rPr lang="en-US" b="1" dirty="0">
                <a:solidFill>
                  <a:srgbClr val="002060"/>
                </a:solidFill>
              </a:rPr>
              <a:t>Acts 2:42</a:t>
            </a:r>
          </a:p>
          <a:p>
            <a:pPr marL="514350" indent="-514350">
              <a:buFont typeface="+mj-lt"/>
              <a:buAutoNum type="arabicPeriod"/>
            </a:pPr>
            <a:r>
              <a:rPr lang="en-US" b="1" dirty="0"/>
              <a:t>Lord’s Supper - </a:t>
            </a:r>
            <a:r>
              <a:rPr lang="en-US" b="1" dirty="0">
                <a:solidFill>
                  <a:srgbClr val="002060"/>
                </a:solidFill>
              </a:rPr>
              <a:t>1 Cor. 11:23-26; Acts 20:7</a:t>
            </a:r>
          </a:p>
          <a:p>
            <a:pPr marL="514350" indent="-514350">
              <a:buFont typeface="+mj-lt"/>
              <a:buAutoNum type="arabicPeriod"/>
            </a:pPr>
            <a:r>
              <a:rPr lang="en-US" b="1" dirty="0"/>
              <a:t>Giving - </a:t>
            </a:r>
            <a:r>
              <a:rPr lang="en-US" b="1" dirty="0">
                <a:solidFill>
                  <a:srgbClr val="002060"/>
                </a:solidFill>
              </a:rPr>
              <a:t>1 Cor. 16:1-2</a:t>
            </a:r>
          </a:p>
        </p:txBody>
      </p:sp>
    </p:spTree>
    <p:extLst>
      <p:ext uri="{BB962C8B-B14F-4D97-AF65-F5344CB8AC3E}">
        <p14:creationId xmlns:p14="http://schemas.microsoft.com/office/powerpoint/2010/main" val="1409896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33320-2736-72F1-ADEB-C3C6CF44AD7E}"/>
              </a:ext>
            </a:extLst>
          </p:cNvPr>
          <p:cNvSpPr>
            <a:spLocks noGrp="1"/>
          </p:cNvSpPr>
          <p:nvPr>
            <p:ph type="title"/>
          </p:nvPr>
        </p:nvSpPr>
        <p:spPr>
          <a:xfrm>
            <a:off x="628650" y="365126"/>
            <a:ext cx="7886700" cy="992619"/>
          </a:xfrm>
        </p:spPr>
        <p:txBody>
          <a:bodyPr/>
          <a:lstStyle/>
          <a:p>
            <a:pPr algn="ctr"/>
            <a:r>
              <a:rPr lang="en-US" b="1" dirty="0">
                <a:solidFill>
                  <a:srgbClr val="002060"/>
                </a:solidFill>
                <a:latin typeface="+mn-lt"/>
              </a:rPr>
              <a:t>2. Save the Lost</a:t>
            </a:r>
          </a:p>
        </p:txBody>
      </p:sp>
      <p:sp>
        <p:nvSpPr>
          <p:cNvPr id="4" name="Content Placeholder 2">
            <a:extLst>
              <a:ext uri="{FF2B5EF4-FFF2-40B4-BE49-F238E27FC236}">
                <a16:creationId xmlns:a16="http://schemas.microsoft.com/office/drawing/2014/main" id="{671B98C6-E797-0E6C-47A1-6E3F82342503}"/>
              </a:ext>
            </a:extLst>
          </p:cNvPr>
          <p:cNvSpPr>
            <a:spLocks noGrp="1"/>
          </p:cNvSpPr>
          <p:nvPr>
            <p:ph idx="1"/>
          </p:nvPr>
        </p:nvSpPr>
        <p:spPr>
          <a:xfrm>
            <a:off x="628650" y="2150640"/>
            <a:ext cx="7503968" cy="4015654"/>
          </a:xfrm>
        </p:spPr>
        <p:txBody>
          <a:bodyPr>
            <a:normAutofit/>
          </a:bodyPr>
          <a:lstStyle/>
          <a:p>
            <a:pPr marL="0" indent="0">
              <a:buNone/>
            </a:pPr>
            <a:r>
              <a:rPr lang="en-US" b="1" dirty="0"/>
              <a:t>“But if I am delayed, I write so that you may know how you ought to conduct yourself in the house of God, which is the church of the living God, the pillar and ground of the truth.”  </a:t>
            </a:r>
          </a:p>
          <a:p>
            <a:pPr marL="0" indent="0">
              <a:buNone/>
            </a:pPr>
            <a:endParaRPr lang="en-US" sz="800" b="1" dirty="0"/>
          </a:p>
          <a:p>
            <a:pPr marL="0" indent="0">
              <a:buNone/>
            </a:pPr>
            <a:r>
              <a:rPr lang="en-US" b="1" dirty="0"/>
              <a:t>1 Timothy 3:15</a:t>
            </a:r>
          </a:p>
        </p:txBody>
      </p:sp>
      <p:pic>
        <p:nvPicPr>
          <p:cNvPr id="5" name="Picture 4" descr="Holy bible Free Stock Photos, Images, and Pictures of Holy bible">
            <a:extLst>
              <a:ext uri="{FF2B5EF4-FFF2-40B4-BE49-F238E27FC236}">
                <a16:creationId xmlns:a16="http://schemas.microsoft.com/office/drawing/2014/main" id="{28EC3207-7ABD-5FAC-6470-AB0C6500753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820" b="8056"/>
          <a:stretch/>
        </p:blipFill>
        <p:spPr bwMode="auto">
          <a:xfrm>
            <a:off x="4968587" y="4707360"/>
            <a:ext cx="3546763" cy="1940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4451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F46216B-77A9-411A-B9D3-5023FCB70208}"/>
    </a:ext>
  </a:extLst>
</a:theme>
</file>

<file path=ppt/theme/theme2.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520</TotalTime>
  <Words>549</Words>
  <Application>Microsoft Office PowerPoint</Application>
  <PresentationFormat>On-screen Show (4:3)</PresentationFormat>
  <Paragraphs>55</Paragraphs>
  <Slides>16</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Arial</vt:lpstr>
      <vt:lpstr>Calibri</vt:lpstr>
      <vt:lpstr>Calibri Light</vt:lpstr>
      <vt:lpstr>Impact</vt:lpstr>
      <vt:lpstr>4_Office Theme</vt:lpstr>
      <vt:lpstr>5_Office Theme</vt:lpstr>
      <vt:lpstr>PowerPoint Presentation</vt:lpstr>
      <vt:lpstr>God’s Pattern for the Local Church</vt:lpstr>
      <vt:lpstr>PowerPoint Presentation</vt:lpstr>
      <vt:lpstr>What is the local church supposed to do? </vt:lpstr>
      <vt:lpstr>What is the local church supposed to do? </vt:lpstr>
      <vt:lpstr>1. Worship God</vt:lpstr>
      <vt:lpstr>1. Worship God</vt:lpstr>
      <vt:lpstr>1. Worship God</vt:lpstr>
      <vt:lpstr>2. Save the Lost</vt:lpstr>
      <vt:lpstr>2. Save the Lost</vt:lpstr>
      <vt:lpstr>3. Strengthen the Saved</vt:lpstr>
      <vt:lpstr>4. Relieve Needy Members</vt:lpstr>
      <vt:lpstr>The Church and the Individual</vt:lpstr>
      <vt:lpstr>The Church and the Individual</vt:lpstr>
      <vt:lpstr>The Work of the Local Church</vt:lpstr>
      <vt:lpstr>PowerPoint Presentation</vt:lpstr>
    </vt:vector>
  </TitlesOfParts>
  <Company>AQ2 Technologies,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Template</dc:title>
  <dc:creator>RJStevensMusic.com</dc:creator>
  <dc:description/>
  <cp:lastModifiedBy>Michael Hepner</cp:lastModifiedBy>
  <cp:revision>47</cp:revision>
  <dcterms:created xsi:type="dcterms:W3CDTF">2008-03-16T18:22:36Z</dcterms:created>
  <dcterms:modified xsi:type="dcterms:W3CDTF">2023-10-01T20:22:26Z</dcterms:modified>
</cp:coreProperties>
</file>