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74" r:id="rId2"/>
  </p:sldMasterIdLst>
  <p:notesMasterIdLst>
    <p:notesMasterId r:id="rId14"/>
  </p:notesMasterIdLst>
  <p:sldIdLst>
    <p:sldId id="258" r:id="rId3"/>
    <p:sldId id="261" r:id="rId4"/>
    <p:sldId id="688" r:id="rId5"/>
    <p:sldId id="262" r:id="rId6"/>
    <p:sldId id="263" r:id="rId7"/>
    <p:sldId id="689" r:id="rId8"/>
    <p:sldId id="271" r:id="rId9"/>
    <p:sldId id="690" r:id="rId10"/>
    <p:sldId id="274" r:id="rId11"/>
    <p:sldId id="266"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68" d="100"/>
          <a:sy n="68" d="100"/>
        </p:scale>
        <p:origin x="931" y="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8/13/2023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E35E0D-0FF7-4417-93E2-52F34AD6CEB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234815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35E0D-0FF7-4417-93E2-52F34AD6CEB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1437353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35E0D-0FF7-4417-93E2-52F34AD6CEB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4042745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E35E0D-0FF7-4417-93E2-52F34AD6CEB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3609544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35E0D-0FF7-4417-93E2-52F34AD6CEB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2270579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35E0D-0FF7-4417-93E2-52F34AD6CEB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3863371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35E0D-0FF7-4417-93E2-52F34AD6CEB8}"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340036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35E0D-0FF7-4417-93E2-52F34AD6CEB8}" type="datetimeFigureOut">
              <a:rPr lang="en-US" smtClean="0"/>
              <a:t>8/13/2023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79994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35E0D-0FF7-4417-93E2-52F34AD6CEB8}" type="datetimeFigureOut">
              <a:rPr lang="en-US" smtClean="0"/>
              <a:t>8/13/2023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536725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35E0D-0FF7-4417-93E2-52F34AD6CEB8}" type="datetimeFigureOut">
              <a:rPr lang="en-US" smtClean="0"/>
              <a:t>8/13/2023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2968779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35E0D-0FF7-4417-93E2-52F34AD6CEB8}"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185029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35E0D-0FF7-4417-93E2-52F34AD6CEB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1652987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35E0D-0FF7-4417-93E2-52F34AD6CEB8}"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3076547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35E0D-0FF7-4417-93E2-52F34AD6CEB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1072920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35E0D-0FF7-4417-93E2-52F34AD6CEB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328110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35E0D-0FF7-4417-93E2-52F34AD6CEB8}" type="datetimeFigureOut">
              <a:rPr lang="en-US" smtClean="0"/>
              <a:t>8/13/2023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135291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35E0D-0FF7-4417-93E2-52F34AD6CEB8}"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260863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35E0D-0FF7-4417-93E2-52F34AD6CEB8}" type="datetimeFigureOut">
              <a:rPr lang="en-US" smtClean="0"/>
              <a:t>8/13/2023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185674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35E0D-0FF7-4417-93E2-52F34AD6CEB8}" type="datetimeFigureOut">
              <a:rPr lang="en-US" smtClean="0"/>
              <a:t>8/13/2023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325016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35E0D-0FF7-4417-93E2-52F34AD6CEB8}" type="datetimeFigureOut">
              <a:rPr lang="en-US" smtClean="0"/>
              <a:t>8/13/2023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108152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35E0D-0FF7-4417-93E2-52F34AD6CEB8}"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997319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35E0D-0FF7-4417-93E2-52F34AD6CEB8}" type="datetimeFigureOut">
              <a:rPr lang="en-US" smtClean="0"/>
              <a:t>8/13/2023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BF695-683E-4B78-B804-4590D8805360}" type="slidenum">
              <a:rPr lang="en-US" smtClean="0"/>
              <a:t>‹#›</a:t>
            </a:fld>
            <a:endParaRPr lang="en-US"/>
          </a:p>
        </p:txBody>
      </p:sp>
    </p:spTree>
    <p:extLst>
      <p:ext uri="{BB962C8B-B14F-4D97-AF65-F5344CB8AC3E}">
        <p14:creationId xmlns:p14="http://schemas.microsoft.com/office/powerpoint/2010/main" val="269743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35E0D-0FF7-4417-93E2-52F34AD6CEB8}" type="datetimeFigureOut">
              <a:rPr lang="en-US" smtClean="0"/>
              <a:t>8/13/2023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BF695-683E-4B78-B804-4590D8805360}" type="slidenum">
              <a:rPr lang="en-US" smtClean="0"/>
              <a:t>‹#›</a:t>
            </a:fld>
            <a:endParaRPr lang="en-US"/>
          </a:p>
        </p:txBody>
      </p:sp>
    </p:spTree>
    <p:extLst>
      <p:ext uri="{BB962C8B-B14F-4D97-AF65-F5344CB8AC3E}">
        <p14:creationId xmlns:p14="http://schemas.microsoft.com/office/powerpoint/2010/main" val="3465110230"/>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35E0D-0FF7-4417-93E2-52F34AD6CEB8}" type="datetimeFigureOut">
              <a:rPr lang="en-US" smtClean="0"/>
              <a:t>8/13/2023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BF695-683E-4B78-B804-4590D8805360}" type="slidenum">
              <a:rPr lang="en-US" smtClean="0"/>
              <a:t>‹#›</a:t>
            </a:fld>
            <a:endParaRPr lang="en-US"/>
          </a:p>
        </p:txBody>
      </p:sp>
    </p:spTree>
    <p:extLst>
      <p:ext uri="{BB962C8B-B14F-4D97-AF65-F5344CB8AC3E}">
        <p14:creationId xmlns:p14="http://schemas.microsoft.com/office/powerpoint/2010/main" val="32004940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82DD-1574-A01E-D451-8E51E5E608DF}"/>
              </a:ext>
            </a:extLst>
          </p:cNvPr>
          <p:cNvSpPr>
            <a:spLocks noGrp="1"/>
          </p:cNvSpPr>
          <p:nvPr>
            <p:ph type="title"/>
          </p:nvPr>
        </p:nvSpPr>
        <p:spPr/>
        <p:txBody>
          <a:bodyPr>
            <a:normAutofit/>
          </a:bodyPr>
          <a:lstStyle/>
          <a:p>
            <a:pPr algn="ctr"/>
            <a:r>
              <a:rPr lang="en-US" sz="7200" i="1" dirty="0">
                <a:ln>
                  <a:solidFill>
                    <a:schemeClr val="tx1"/>
                  </a:solidFill>
                </a:ln>
                <a:solidFill>
                  <a:schemeClr val="bg1"/>
                </a:solidFill>
                <a:effectLst>
                  <a:outerShdw blurRad="38100" dist="38100" dir="2700000" algn="tl">
                    <a:srgbClr val="000000">
                      <a:alpha val="43137"/>
                    </a:srgbClr>
                  </a:outerShdw>
                </a:effectLst>
                <a:latin typeface="Impact" panose="020B0806030902050204" pitchFamily="34" charset="0"/>
              </a:rPr>
              <a:t>Summer Road Trip</a:t>
            </a:r>
          </a:p>
        </p:txBody>
      </p:sp>
      <p:pic>
        <p:nvPicPr>
          <p:cNvPr id="2050" name="Picture 2" descr="The Seven Churches in Revelation - RYAN LEASURE">
            <a:extLst>
              <a:ext uri="{FF2B5EF4-FFF2-40B4-BE49-F238E27FC236}">
                <a16:creationId xmlns:a16="http://schemas.microsoft.com/office/drawing/2014/main" id="{C8237C05-9D05-C9B2-55FF-6FD845CE5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266" y="2008922"/>
            <a:ext cx="6172200" cy="4114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A025F1-D3CF-4B7C-1A3B-AF221ECD0164}"/>
              </a:ext>
            </a:extLst>
          </p:cNvPr>
          <p:cNvSpPr/>
          <p:nvPr/>
        </p:nvSpPr>
        <p:spPr>
          <a:xfrm>
            <a:off x="415634" y="2161309"/>
            <a:ext cx="4516582" cy="1440873"/>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DC3575B-5A1B-C100-1AED-163D5C5E1DE0}"/>
              </a:ext>
            </a:extLst>
          </p:cNvPr>
          <p:cNvSpPr>
            <a:spLocks noGrp="1"/>
          </p:cNvSpPr>
          <p:nvPr>
            <p:ph idx="1"/>
          </p:nvPr>
        </p:nvSpPr>
        <p:spPr>
          <a:xfrm>
            <a:off x="692724" y="2362635"/>
            <a:ext cx="4031673" cy="1239547"/>
          </a:xfrm>
        </p:spPr>
        <p:txBody>
          <a:bodyPr>
            <a:normAutofit/>
          </a:bodyPr>
          <a:lstStyle/>
          <a:p>
            <a:pPr marL="0" indent="0" algn="ctr">
              <a:buNone/>
            </a:pPr>
            <a:r>
              <a:rPr lang="en-US" sz="3200" b="1" dirty="0">
                <a:ln>
                  <a:solidFill>
                    <a:schemeClr val="tx1"/>
                  </a:solidFill>
                </a:ln>
                <a:solidFill>
                  <a:schemeClr val="bg1"/>
                </a:solidFill>
              </a:rPr>
              <a:t>The 7 Churches of Asia</a:t>
            </a:r>
          </a:p>
          <a:p>
            <a:pPr marL="0" indent="0" algn="ctr">
              <a:buNone/>
            </a:pPr>
            <a:r>
              <a:rPr lang="en-US" sz="3200" b="1" dirty="0">
                <a:ln>
                  <a:solidFill>
                    <a:schemeClr val="tx1"/>
                  </a:solidFill>
                </a:ln>
                <a:solidFill>
                  <a:schemeClr val="bg1"/>
                </a:solidFill>
              </a:rPr>
              <a:t>Revelation 2-3</a:t>
            </a:r>
          </a:p>
        </p:txBody>
      </p:sp>
      <p:sp>
        <p:nvSpPr>
          <p:cNvPr id="5" name="Rectangle 4">
            <a:extLst>
              <a:ext uri="{FF2B5EF4-FFF2-40B4-BE49-F238E27FC236}">
                <a16:creationId xmlns:a16="http://schemas.microsoft.com/office/drawing/2014/main" id="{D571E8DE-BDA8-6A5F-C1C9-DE6D8BA2DB26}"/>
              </a:ext>
            </a:extLst>
          </p:cNvPr>
          <p:cNvSpPr/>
          <p:nvPr/>
        </p:nvSpPr>
        <p:spPr>
          <a:xfrm>
            <a:off x="415634" y="4239491"/>
            <a:ext cx="5237022" cy="203661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E91AEF27-8D7C-01EE-1518-0E74ECC8D947}"/>
              </a:ext>
            </a:extLst>
          </p:cNvPr>
          <p:cNvSpPr txBox="1">
            <a:spLocks/>
          </p:cNvSpPr>
          <p:nvPr/>
        </p:nvSpPr>
        <p:spPr>
          <a:xfrm>
            <a:off x="692724" y="4516582"/>
            <a:ext cx="4779819" cy="16071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Philadelphia</a:t>
            </a:r>
            <a:endParaRPr kumimoji="0" lang="en-US" sz="3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Revelation 3:7-13</a:t>
            </a:r>
          </a:p>
        </p:txBody>
      </p:sp>
    </p:spTree>
    <p:extLst>
      <p:ext uri="{BB962C8B-B14F-4D97-AF65-F5344CB8AC3E}">
        <p14:creationId xmlns:p14="http://schemas.microsoft.com/office/powerpoint/2010/main" val="279569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282DD-1574-A01E-D451-8E51E5E608DF}"/>
              </a:ext>
            </a:extLst>
          </p:cNvPr>
          <p:cNvSpPr>
            <a:spLocks noGrp="1"/>
          </p:cNvSpPr>
          <p:nvPr>
            <p:ph type="title"/>
          </p:nvPr>
        </p:nvSpPr>
        <p:spPr/>
        <p:txBody>
          <a:bodyPr>
            <a:normAutofit/>
          </a:bodyPr>
          <a:lstStyle/>
          <a:p>
            <a:pPr algn="ctr"/>
            <a:r>
              <a:rPr lang="en-US" sz="7200" i="1" dirty="0">
                <a:ln>
                  <a:solidFill>
                    <a:schemeClr val="tx1"/>
                  </a:solidFill>
                </a:ln>
                <a:solidFill>
                  <a:schemeClr val="bg1"/>
                </a:solidFill>
                <a:effectLst>
                  <a:outerShdw blurRad="38100" dist="38100" dir="2700000" algn="tl">
                    <a:srgbClr val="000000">
                      <a:alpha val="43137"/>
                    </a:srgbClr>
                  </a:outerShdw>
                </a:effectLst>
                <a:latin typeface="Impact" panose="020B0806030902050204" pitchFamily="34" charset="0"/>
              </a:rPr>
              <a:t>Summer Road Trip</a:t>
            </a:r>
          </a:p>
        </p:txBody>
      </p:sp>
      <p:pic>
        <p:nvPicPr>
          <p:cNvPr id="2050" name="Picture 2" descr="The Seven Churches in Revelation - RYAN LEASURE">
            <a:extLst>
              <a:ext uri="{FF2B5EF4-FFF2-40B4-BE49-F238E27FC236}">
                <a16:creationId xmlns:a16="http://schemas.microsoft.com/office/drawing/2014/main" id="{C8237C05-9D05-C9B2-55FF-6FD845CE5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266" y="2008922"/>
            <a:ext cx="6172200" cy="4114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A025F1-D3CF-4B7C-1A3B-AF221ECD0164}"/>
              </a:ext>
            </a:extLst>
          </p:cNvPr>
          <p:cNvSpPr/>
          <p:nvPr/>
        </p:nvSpPr>
        <p:spPr>
          <a:xfrm>
            <a:off x="415634" y="2161309"/>
            <a:ext cx="4516582" cy="1440873"/>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DC3575B-5A1B-C100-1AED-163D5C5E1DE0}"/>
              </a:ext>
            </a:extLst>
          </p:cNvPr>
          <p:cNvSpPr>
            <a:spLocks noGrp="1"/>
          </p:cNvSpPr>
          <p:nvPr>
            <p:ph idx="1"/>
          </p:nvPr>
        </p:nvSpPr>
        <p:spPr>
          <a:xfrm>
            <a:off x="692724" y="2362635"/>
            <a:ext cx="4031673" cy="1239547"/>
          </a:xfrm>
        </p:spPr>
        <p:txBody>
          <a:bodyPr>
            <a:normAutofit/>
          </a:bodyPr>
          <a:lstStyle/>
          <a:p>
            <a:pPr marL="0" indent="0" algn="ctr">
              <a:buNone/>
            </a:pPr>
            <a:r>
              <a:rPr lang="en-US" sz="3200" b="1" dirty="0">
                <a:ln>
                  <a:solidFill>
                    <a:schemeClr val="tx1"/>
                  </a:solidFill>
                </a:ln>
                <a:solidFill>
                  <a:schemeClr val="bg1"/>
                </a:solidFill>
              </a:rPr>
              <a:t>The 7 Churches of Asia</a:t>
            </a:r>
          </a:p>
          <a:p>
            <a:pPr marL="0" indent="0" algn="ctr">
              <a:buNone/>
            </a:pPr>
            <a:r>
              <a:rPr lang="en-US" sz="3200" b="1" dirty="0">
                <a:ln>
                  <a:solidFill>
                    <a:schemeClr val="tx1"/>
                  </a:solidFill>
                </a:ln>
                <a:solidFill>
                  <a:schemeClr val="bg1"/>
                </a:solidFill>
              </a:rPr>
              <a:t>Revelation 2-3</a:t>
            </a:r>
          </a:p>
        </p:txBody>
      </p:sp>
      <p:sp>
        <p:nvSpPr>
          <p:cNvPr id="5" name="Rectangle 4">
            <a:extLst>
              <a:ext uri="{FF2B5EF4-FFF2-40B4-BE49-F238E27FC236}">
                <a16:creationId xmlns:a16="http://schemas.microsoft.com/office/drawing/2014/main" id="{D571E8DE-BDA8-6A5F-C1C9-DE6D8BA2DB26}"/>
              </a:ext>
            </a:extLst>
          </p:cNvPr>
          <p:cNvSpPr/>
          <p:nvPr/>
        </p:nvSpPr>
        <p:spPr>
          <a:xfrm>
            <a:off x="415634" y="4239491"/>
            <a:ext cx="5237022" cy="2036618"/>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E91AEF27-8D7C-01EE-1518-0E74ECC8D947}"/>
              </a:ext>
            </a:extLst>
          </p:cNvPr>
          <p:cNvSpPr txBox="1">
            <a:spLocks/>
          </p:cNvSpPr>
          <p:nvPr/>
        </p:nvSpPr>
        <p:spPr>
          <a:xfrm>
            <a:off x="692724" y="4516582"/>
            <a:ext cx="4779819" cy="160713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Last Stop: </a:t>
            </a:r>
            <a:r>
              <a:rPr kumimoji="0" lang="en-US" sz="4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Laodicea</a:t>
            </a:r>
            <a:endParaRPr kumimoji="0" lang="en-US" sz="38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Impact" panose="020B0806030902050204" pitchFamily="34" charset="0"/>
                <a:ea typeface="+mn-ea"/>
                <a:cs typeface="+mn-cs"/>
              </a:rPr>
              <a:t>Revelation 3:14-22</a:t>
            </a:r>
          </a:p>
        </p:txBody>
      </p:sp>
    </p:spTree>
    <p:extLst>
      <p:ext uri="{BB962C8B-B14F-4D97-AF65-F5344CB8AC3E}">
        <p14:creationId xmlns:p14="http://schemas.microsoft.com/office/powerpoint/2010/main" val="38091648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790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753FB-AC10-09EA-9ECF-865CEC65B93D}"/>
              </a:ext>
            </a:extLst>
          </p:cNvPr>
          <p:cNvSpPr>
            <a:spLocks noGrp="1"/>
          </p:cNvSpPr>
          <p:nvPr>
            <p:ph type="title"/>
          </p:nvPr>
        </p:nvSpPr>
        <p:spPr>
          <a:xfrm>
            <a:off x="628650" y="365126"/>
            <a:ext cx="7886700" cy="978761"/>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The Ancient City of Philadelphia</a:t>
            </a:r>
          </a:p>
        </p:txBody>
      </p:sp>
      <p:sp>
        <p:nvSpPr>
          <p:cNvPr id="5" name="Content Placeholder 4">
            <a:extLst>
              <a:ext uri="{FF2B5EF4-FFF2-40B4-BE49-F238E27FC236}">
                <a16:creationId xmlns:a16="http://schemas.microsoft.com/office/drawing/2014/main" id="{1EB04128-EAFA-5B45-C3E9-6A8AC3CB9562}"/>
              </a:ext>
            </a:extLst>
          </p:cNvPr>
          <p:cNvSpPr>
            <a:spLocks noGrp="1"/>
          </p:cNvSpPr>
          <p:nvPr>
            <p:ph idx="1"/>
          </p:nvPr>
        </p:nvSpPr>
        <p:spPr>
          <a:xfrm>
            <a:off x="628650" y="1857733"/>
            <a:ext cx="3596986" cy="4778594"/>
          </a:xfrm>
        </p:spPr>
        <p:txBody>
          <a:bodyPr>
            <a:normAutofit/>
          </a:bodyPr>
          <a:lstStyle/>
          <a:p>
            <a:r>
              <a:rPr lang="en-US" b="1" dirty="0">
                <a:latin typeface="Times New Roman" panose="02020603050405020304" pitchFamily="18" charset="0"/>
                <a:cs typeface="Times New Roman" panose="02020603050405020304" pitchFamily="18" charset="0"/>
              </a:rPr>
              <a:t>Located 28 miles SE of Sardis. </a:t>
            </a:r>
          </a:p>
          <a:p>
            <a:r>
              <a:rPr lang="en-US" b="1" dirty="0">
                <a:latin typeface="Times New Roman" panose="02020603050405020304" pitchFamily="18" charset="0"/>
                <a:cs typeface="Times New Roman" panose="02020603050405020304" pitchFamily="18" charset="0"/>
              </a:rPr>
              <a:t>The youngest of these 7 cities. </a:t>
            </a:r>
          </a:p>
          <a:p>
            <a:r>
              <a:rPr lang="en-US" b="1" dirty="0">
                <a:latin typeface="Times New Roman" panose="02020603050405020304" pitchFamily="18" charset="0"/>
                <a:cs typeface="Times New Roman" panose="02020603050405020304" pitchFamily="18" charset="0"/>
              </a:rPr>
              <a:t>Strategically located on a major road leading to the east. </a:t>
            </a:r>
          </a:p>
          <a:p>
            <a:r>
              <a:rPr lang="en-US" b="1" dirty="0">
                <a:latin typeface="Times New Roman" panose="02020603050405020304" pitchFamily="18" charset="0"/>
                <a:cs typeface="Times New Roman" panose="02020603050405020304" pitchFamily="18" charset="0"/>
              </a:rPr>
              <a:t>Was built as a missionary city to spread Greek culture to the east</a:t>
            </a:r>
            <a:r>
              <a:rPr lang="en-US" sz="2400"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pic>
        <p:nvPicPr>
          <p:cNvPr id="1026" name="Picture 2" descr="Lion Tracks Photo QnA -- Philadelphia of the Decapolis (the other  Philadelphia in Bible times) and Rabbah of the Ammonites. Amman of modern  Jordan.">
            <a:extLst>
              <a:ext uri="{FF2B5EF4-FFF2-40B4-BE49-F238E27FC236}">
                <a16:creationId xmlns:a16="http://schemas.microsoft.com/office/drawing/2014/main" id="{524A261B-2175-5F0F-7460-D1B2103D474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888917" y="4313431"/>
            <a:ext cx="3945097" cy="238711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descr="St. Jean church in the ancient city of Philadelphia, Alasehir, Manisa,  Turkey Stock-bilde | Adobe Stock">
            <a:extLst>
              <a:ext uri="{FF2B5EF4-FFF2-40B4-BE49-F238E27FC236}">
                <a16:creationId xmlns:a16="http://schemas.microsoft.com/office/drawing/2014/main" id="{0501BF8B-EF81-87C3-14F8-F2BFC193C4A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883210" y="1672408"/>
            <a:ext cx="3950799" cy="256708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08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753FB-AC10-09EA-9ECF-865CEC65B93D}"/>
              </a:ext>
            </a:extLst>
          </p:cNvPr>
          <p:cNvSpPr>
            <a:spLocks noGrp="1"/>
          </p:cNvSpPr>
          <p:nvPr>
            <p:ph type="title"/>
          </p:nvPr>
        </p:nvSpPr>
        <p:spPr>
          <a:xfrm>
            <a:off x="628650" y="365126"/>
            <a:ext cx="7886700" cy="978761"/>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The Ancient City of Philadelphia</a:t>
            </a:r>
          </a:p>
        </p:txBody>
      </p:sp>
      <p:sp>
        <p:nvSpPr>
          <p:cNvPr id="5" name="Content Placeholder 4">
            <a:extLst>
              <a:ext uri="{FF2B5EF4-FFF2-40B4-BE49-F238E27FC236}">
                <a16:creationId xmlns:a16="http://schemas.microsoft.com/office/drawing/2014/main" id="{1EB04128-EAFA-5B45-C3E9-6A8AC3CB9562}"/>
              </a:ext>
            </a:extLst>
          </p:cNvPr>
          <p:cNvSpPr>
            <a:spLocks noGrp="1"/>
          </p:cNvSpPr>
          <p:nvPr>
            <p:ph idx="1"/>
          </p:nvPr>
        </p:nvSpPr>
        <p:spPr>
          <a:xfrm>
            <a:off x="457200" y="1711010"/>
            <a:ext cx="3645151" cy="4846401"/>
          </a:xfrm>
        </p:spPr>
        <p:txBody>
          <a:bodyPr>
            <a:normAutofit/>
          </a:bodyPr>
          <a:lstStyle/>
          <a:p>
            <a:r>
              <a:rPr lang="en-US" b="1" dirty="0">
                <a:latin typeface="Times New Roman" panose="02020603050405020304" pitchFamily="18" charset="0"/>
                <a:cs typeface="Times New Roman" panose="02020603050405020304" pitchFamily="18" charset="0"/>
              </a:rPr>
              <a:t>Earthquakes were common in the area. </a:t>
            </a:r>
          </a:p>
          <a:p>
            <a:r>
              <a:rPr lang="en-US" b="1" dirty="0">
                <a:latin typeface="Times New Roman" panose="02020603050405020304" pitchFamily="18" charset="0"/>
                <a:cs typeface="Times New Roman" panose="02020603050405020304" pitchFamily="18" charset="0"/>
              </a:rPr>
              <a:t>City was rebuilt after being destroyed by an earthquake in 17 AD. </a:t>
            </a:r>
          </a:p>
          <a:p>
            <a:r>
              <a:rPr lang="en-US" b="1" dirty="0">
                <a:latin typeface="Times New Roman" panose="02020603050405020304" pitchFamily="18" charset="0"/>
                <a:cs typeface="Times New Roman" panose="02020603050405020304" pitchFamily="18" charset="0"/>
              </a:rPr>
              <a:t>Citizens live in fear, were routinely seen dwelling outside the city in tents. </a:t>
            </a:r>
          </a:p>
        </p:txBody>
      </p:sp>
      <p:pic>
        <p:nvPicPr>
          <p:cNvPr id="3078" name="Picture 6" descr="The Earthquake of 17 AD | Coin Talk">
            <a:extLst>
              <a:ext uri="{FF2B5EF4-FFF2-40B4-BE49-F238E27FC236}">
                <a16:creationId xmlns:a16="http://schemas.microsoft.com/office/drawing/2014/main" id="{B9C01F67-7AC9-06D1-801B-FEE9C1560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72908"/>
            <a:ext cx="3943350" cy="3690976"/>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E146B72-BD48-73CA-72A9-3857F168FD02}"/>
              </a:ext>
            </a:extLst>
          </p:cNvPr>
          <p:cNvSpPr/>
          <p:nvPr/>
        </p:nvSpPr>
        <p:spPr>
          <a:xfrm>
            <a:off x="4572000" y="5533159"/>
            <a:ext cx="3943350" cy="95971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6A64C04-7B39-7CE2-36FC-B3A4608C936E}"/>
              </a:ext>
            </a:extLst>
          </p:cNvPr>
          <p:cNvSpPr txBox="1"/>
          <p:nvPr/>
        </p:nvSpPr>
        <p:spPr>
          <a:xfrm>
            <a:off x="4752109" y="5694218"/>
            <a:ext cx="354676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CIVITATIBVS ASIAE RESTITVTIS The Cities of Asia Re-established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43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753FB-AC10-09EA-9ECF-865CEC65B93D}"/>
              </a:ext>
            </a:extLst>
          </p:cNvPr>
          <p:cNvSpPr>
            <a:spLocks noGrp="1"/>
          </p:cNvSpPr>
          <p:nvPr>
            <p:ph type="title"/>
          </p:nvPr>
        </p:nvSpPr>
        <p:spPr>
          <a:xfrm>
            <a:off x="628650" y="365127"/>
            <a:ext cx="7886700" cy="106189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1. Commendation</a:t>
            </a:r>
          </a:p>
        </p:txBody>
      </p:sp>
      <p:sp>
        <p:nvSpPr>
          <p:cNvPr id="5" name="Content Placeholder 4">
            <a:extLst>
              <a:ext uri="{FF2B5EF4-FFF2-40B4-BE49-F238E27FC236}">
                <a16:creationId xmlns:a16="http://schemas.microsoft.com/office/drawing/2014/main" id="{1EB04128-EAFA-5B45-C3E9-6A8AC3CB9562}"/>
              </a:ext>
            </a:extLst>
          </p:cNvPr>
          <p:cNvSpPr>
            <a:spLocks noGrp="1"/>
          </p:cNvSpPr>
          <p:nvPr>
            <p:ph idx="1"/>
          </p:nvPr>
        </p:nvSpPr>
        <p:spPr>
          <a:xfrm>
            <a:off x="628650" y="2022763"/>
            <a:ext cx="7886700" cy="4154199"/>
          </a:xfrm>
        </p:spPr>
        <p:txBody>
          <a:bodyPr/>
          <a:lstStyle/>
          <a:p>
            <a:r>
              <a:rPr lang="en-US" b="1" dirty="0">
                <a:latin typeface="Times New Roman" panose="02020603050405020304" pitchFamily="18" charset="0"/>
                <a:cs typeface="Times New Roman" panose="02020603050405020304" pitchFamily="18" charset="0"/>
              </a:rPr>
              <a:t>I know your works</a:t>
            </a:r>
          </a:p>
          <a:p>
            <a:r>
              <a:rPr lang="en-US" b="1" dirty="0">
                <a:latin typeface="Times New Roman" panose="02020603050405020304" pitchFamily="18" charset="0"/>
                <a:cs typeface="Times New Roman" panose="02020603050405020304" pitchFamily="18" charset="0"/>
              </a:rPr>
              <a:t>I have set before you an open door, and no one can shut it</a:t>
            </a:r>
          </a:p>
          <a:p>
            <a:r>
              <a:rPr lang="en-US" b="1" dirty="0">
                <a:latin typeface="Times New Roman" panose="02020603050405020304" pitchFamily="18" charset="0"/>
                <a:cs typeface="Times New Roman" panose="02020603050405020304" pitchFamily="18" charset="0"/>
              </a:rPr>
              <a:t>For you have a little strength, have kept My word, and have not denied My name</a:t>
            </a:r>
          </a:p>
          <a:p>
            <a:r>
              <a:rPr lang="en-US" b="1" dirty="0">
                <a:latin typeface="Times New Roman" panose="02020603050405020304" pitchFamily="18" charset="0"/>
                <a:cs typeface="Times New Roman" panose="02020603050405020304" pitchFamily="18" charset="0"/>
              </a:rPr>
              <a:t>You have kept My command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to persevere</a:t>
            </a:r>
          </a:p>
        </p:txBody>
      </p:sp>
      <p:pic>
        <p:nvPicPr>
          <p:cNvPr id="3074" name="Picture 2" descr="Thumbs Up Stock Illustrations, Royalty-Free Vector Graphics &amp; Clip Art -  iStock | Thumbs up icon, Thumbs up emoji, Thumbs up isolated">
            <a:extLst>
              <a:ext uri="{FF2B5EF4-FFF2-40B4-BE49-F238E27FC236}">
                <a16:creationId xmlns:a16="http://schemas.microsoft.com/office/drawing/2014/main" id="{6AF63618-CDE1-ACE8-38D3-04DD7B036CA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520295" y="4210702"/>
            <a:ext cx="1995055" cy="248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03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753FB-AC10-09EA-9ECF-865CEC65B93D}"/>
              </a:ext>
            </a:extLst>
          </p:cNvPr>
          <p:cNvSpPr>
            <a:spLocks noGrp="1"/>
          </p:cNvSpPr>
          <p:nvPr>
            <p:ph type="title"/>
          </p:nvPr>
        </p:nvSpPr>
        <p:spPr>
          <a:xfrm>
            <a:off x="628650" y="365127"/>
            <a:ext cx="7886700" cy="106189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2. Complaint</a:t>
            </a:r>
          </a:p>
        </p:txBody>
      </p:sp>
      <p:sp>
        <p:nvSpPr>
          <p:cNvPr id="5" name="Content Placeholder 4">
            <a:extLst>
              <a:ext uri="{FF2B5EF4-FFF2-40B4-BE49-F238E27FC236}">
                <a16:creationId xmlns:a16="http://schemas.microsoft.com/office/drawing/2014/main" id="{1EB04128-EAFA-5B45-C3E9-6A8AC3CB9562}"/>
              </a:ext>
            </a:extLst>
          </p:cNvPr>
          <p:cNvSpPr>
            <a:spLocks noGrp="1"/>
          </p:cNvSpPr>
          <p:nvPr>
            <p:ph idx="1"/>
          </p:nvPr>
        </p:nvSpPr>
        <p:spPr>
          <a:xfrm>
            <a:off x="628650" y="2064327"/>
            <a:ext cx="7886700" cy="4112636"/>
          </a:xfrm>
        </p:spPr>
        <p:txBody>
          <a:bodyPr/>
          <a:lstStyle/>
          <a:p>
            <a:r>
              <a:rPr lang="en-US" b="1" dirty="0">
                <a:latin typeface="Times New Roman" panose="02020603050405020304" pitchFamily="18" charset="0"/>
                <a:cs typeface="Times New Roman" panose="02020603050405020304" pitchFamily="18" charset="0"/>
              </a:rPr>
              <a:t>Like Smyrna </a:t>
            </a:r>
            <a:r>
              <a:rPr lang="en-US" dirty="0">
                <a:latin typeface="Times New Roman" panose="02020603050405020304" pitchFamily="18" charset="0"/>
                <a:cs typeface="Times New Roman" panose="02020603050405020304" pitchFamily="18" charset="0"/>
              </a:rPr>
              <a:t>(2:8-11) </a:t>
            </a:r>
            <a:r>
              <a:rPr lang="en-US" b="1" dirty="0">
                <a:latin typeface="Times New Roman" panose="02020603050405020304" pitchFamily="18" charset="0"/>
                <a:cs typeface="Times New Roman" panose="02020603050405020304" pitchFamily="18" charset="0"/>
              </a:rPr>
              <a:t>the church in Philadelphia does not receive a complaint </a:t>
            </a:r>
          </a:p>
        </p:txBody>
      </p:sp>
      <p:pic>
        <p:nvPicPr>
          <p:cNvPr id="2" name="Picture 2" descr="Thumbs Up Stock Illustrations, Royalty-Free Vector Graphics &amp; Clip Art -  iStock | Thumbs up icon, Thumbs up emoji, Thumbs up isolated">
            <a:extLst>
              <a:ext uri="{FF2B5EF4-FFF2-40B4-BE49-F238E27FC236}">
                <a16:creationId xmlns:a16="http://schemas.microsoft.com/office/drawing/2014/main" id="{990C4F7C-E4D5-DB24-FBB6-54047C57457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81354" y="4224557"/>
            <a:ext cx="1833996" cy="248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2658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753FB-AC10-09EA-9ECF-865CEC65B93D}"/>
              </a:ext>
            </a:extLst>
          </p:cNvPr>
          <p:cNvSpPr>
            <a:spLocks noGrp="1"/>
          </p:cNvSpPr>
          <p:nvPr>
            <p:ph type="title"/>
          </p:nvPr>
        </p:nvSpPr>
        <p:spPr>
          <a:xfrm>
            <a:off x="628650" y="365127"/>
            <a:ext cx="7886700" cy="106189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3. Counsel</a:t>
            </a:r>
          </a:p>
        </p:txBody>
      </p:sp>
      <p:pic>
        <p:nvPicPr>
          <p:cNvPr id="4098" name="Picture 2" descr="Advice icon PNG and SVG Free Download">
            <a:extLst>
              <a:ext uri="{FF2B5EF4-FFF2-40B4-BE49-F238E27FC236}">
                <a16:creationId xmlns:a16="http://schemas.microsoft.com/office/drawing/2014/main" id="{D4B4308F-7454-4D42-2D46-567D0276E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86501" y="4793671"/>
            <a:ext cx="1673429" cy="146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49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753FB-AC10-09EA-9ECF-865CEC65B93D}"/>
              </a:ext>
            </a:extLst>
          </p:cNvPr>
          <p:cNvSpPr>
            <a:spLocks noGrp="1"/>
          </p:cNvSpPr>
          <p:nvPr>
            <p:ph type="title"/>
          </p:nvPr>
        </p:nvSpPr>
        <p:spPr>
          <a:xfrm>
            <a:off x="628650" y="365127"/>
            <a:ext cx="7886700" cy="106189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3. Counsel</a:t>
            </a:r>
          </a:p>
        </p:txBody>
      </p:sp>
      <p:sp>
        <p:nvSpPr>
          <p:cNvPr id="5" name="Content Placeholder 4">
            <a:extLst>
              <a:ext uri="{FF2B5EF4-FFF2-40B4-BE49-F238E27FC236}">
                <a16:creationId xmlns:a16="http://schemas.microsoft.com/office/drawing/2014/main" id="{1EB04128-EAFA-5B45-C3E9-6A8AC3CB9562}"/>
              </a:ext>
            </a:extLst>
          </p:cNvPr>
          <p:cNvSpPr>
            <a:spLocks noGrp="1"/>
          </p:cNvSpPr>
          <p:nvPr>
            <p:ph idx="1"/>
          </p:nvPr>
        </p:nvSpPr>
        <p:spPr>
          <a:xfrm>
            <a:off x="628650" y="2022763"/>
            <a:ext cx="7886700" cy="4154199"/>
          </a:xfrm>
        </p:spPr>
        <p:txBody>
          <a:bodyPr>
            <a:normAutofit/>
          </a:bodyPr>
          <a:lstStyle/>
          <a:p>
            <a:pPr>
              <a:buSzPct val="90000"/>
            </a:pPr>
            <a:r>
              <a:rPr lang="en-US" b="1" dirty="0">
                <a:latin typeface="Times New Roman" panose="02020603050405020304" pitchFamily="18" charset="0"/>
                <a:cs typeface="Times New Roman" panose="02020603050405020304" pitchFamily="18" charset="0"/>
              </a:rPr>
              <a:t>Indeed I will make those of the synagogue of Satan, who say they are Jews and are not, but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lie - indeed I will make them come and worship before your feet, and to know that I have loved you. </a:t>
            </a:r>
          </a:p>
        </p:txBody>
      </p:sp>
      <p:pic>
        <p:nvPicPr>
          <p:cNvPr id="4098" name="Picture 2" descr="Advice icon PNG and SVG Free Download">
            <a:extLst>
              <a:ext uri="{FF2B5EF4-FFF2-40B4-BE49-F238E27FC236}">
                <a16:creationId xmlns:a16="http://schemas.microsoft.com/office/drawing/2014/main" id="{D4B4308F-7454-4D42-2D46-567D0276E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86501" y="4793671"/>
            <a:ext cx="1673429" cy="146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753FB-AC10-09EA-9ECF-865CEC65B93D}"/>
              </a:ext>
            </a:extLst>
          </p:cNvPr>
          <p:cNvSpPr>
            <a:spLocks noGrp="1"/>
          </p:cNvSpPr>
          <p:nvPr>
            <p:ph type="title"/>
          </p:nvPr>
        </p:nvSpPr>
        <p:spPr>
          <a:xfrm>
            <a:off x="628650" y="365127"/>
            <a:ext cx="7886700" cy="106189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3. Counsel</a:t>
            </a:r>
          </a:p>
        </p:txBody>
      </p:sp>
      <p:sp>
        <p:nvSpPr>
          <p:cNvPr id="5" name="Content Placeholder 4">
            <a:extLst>
              <a:ext uri="{FF2B5EF4-FFF2-40B4-BE49-F238E27FC236}">
                <a16:creationId xmlns:a16="http://schemas.microsoft.com/office/drawing/2014/main" id="{1EB04128-EAFA-5B45-C3E9-6A8AC3CB9562}"/>
              </a:ext>
            </a:extLst>
          </p:cNvPr>
          <p:cNvSpPr>
            <a:spLocks noGrp="1"/>
          </p:cNvSpPr>
          <p:nvPr>
            <p:ph idx="1"/>
          </p:nvPr>
        </p:nvSpPr>
        <p:spPr>
          <a:xfrm>
            <a:off x="628650" y="2022763"/>
            <a:ext cx="7886700" cy="4154199"/>
          </a:xfrm>
        </p:spPr>
        <p:txBody>
          <a:bodyPr>
            <a:normAutofit/>
          </a:bodyPr>
          <a:lstStyle/>
          <a:p>
            <a:pPr>
              <a:buSzPct val="90000"/>
            </a:pPr>
            <a:r>
              <a:rPr lang="en-US" b="1" dirty="0">
                <a:latin typeface="Times New Roman" panose="02020603050405020304" pitchFamily="18" charset="0"/>
                <a:cs typeface="Times New Roman" panose="02020603050405020304" pitchFamily="18" charset="0"/>
              </a:rPr>
              <a:t>Because you have kept My command to persevere, I also will keep you from the hour of trial which shall come upon the whole world, to test those who dwell on the earth.  </a:t>
            </a:r>
          </a:p>
          <a:p>
            <a:pPr>
              <a:buSzPct val="90000"/>
            </a:pPr>
            <a:r>
              <a:rPr lang="en-US" b="1" dirty="0">
                <a:latin typeface="Times New Roman" panose="02020603050405020304" pitchFamily="18" charset="0"/>
                <a:cs typeface="Times New Roman" panose="02020603050405020304" pitchFamily="18" charset="0"/>
              </a:rPr>
              <a:t>Behold, I am coming quickly! Hold fast what you have, that no one may take your crown. </a:t>
            </a:r>
          </a:p>
        </p:txBody>
      </p:sp>
      <p:pic>
        <p:nvPicPr>
          <p:cNvPr id="4098" name="Picture 2" descr="Advice icon PNG and SVG Free Download">
            <a:extLst>
              <a:ext uri="{FF2B5EF4-FFF2-40B4-BE49-F238E27FC236}">
                <a16:creationId xmlns:a16="http://schemas.microsoft.com/office/drawing/2014/main" id="{D4B4308F-7454-4D42-2D46-567D0276E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86501" y="4793671"/>
            <a:ext cx="1673429" cy="146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7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753FB-AC10-09EA-9ECF-865CEC65B93D}"/>
              </a:ext>
            </a:extLst>
          </p:cNvPr>
          <p:cNvSpPr>
            <a:spLocks noGrp="1"/>
          </p:cNvSpPr>
          <p:nvPr>
            <p:ph type="title"/>
          </p:nvPr>
        </p:nvSpPr>
        <p:spPr>
          <a:xfrm>
            <a:off x="628650" y="365127"/>
            <a:ext cx="7886700" cy="106189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Times New Roman" panose="02020603050405020304" pitchFamily="18" charset="0"/>
                <a:cs typeface="Times New Roman" panose="02020603050405020304" pitchFamily="18" charset="0"/>
              </a:rPr>
              <a:t>3. Counsel</a:t>
            </a:r>
          </a:p>
        </p:txBody>
      </p:sp>
      <p:sp>
        <p:nvSpPr>
          <p:cNvPr id="5" name="Content Placeholder 4">
            <a:extLst>
              <a:ext uri="{FF2B5EF4-FFF2-40B4-BE49-F238E27FC236}">
                <a16:creationId xmlns:a16="http://schemas.microsoft.com/office/drawing/2014/main" id="{1EB04128-EAFA-5B45-C3E9-6A8AC3CB9562}"/>
              </a:ext>
            </a:extLst>
          </p:cNvPr>
          <p:cNvSpPr>
            <a:spLocks noGrp="1"/>
          </p:cNvSpPr>
          <p:nvPr>
            <p:ph idx="1"/>
          </p:nvPr>
        </p:nvSpPr>
        <p:spPr>
          <a:xfrm>
            <a:off x="387928" y="1828800"/>
            <a:ext cx="4447308" cy="4447309"/>
          </a:xfrm>
        </p:spPr>
        <p:txBody>
          <a:bodyPr>
            <a:normAutofit/>
          </a:bodyPr>
          <a:lstStyle/>
          <a:p>
            <a:pPr marL="0" indent="0">
              <a:buSzPct val="90000"/>
              <a:buNone/>
            </a:pPr>
            <a:r>
              <a:rPr lang="en-US" b="1" dirty="0">
                <a:latin typeface="Times New Roman" panose="02020603050405020304" pitchFamily="18" charset="0"/>
                <a:cs typeface="Times New Roman" panose="02020603050405020304" pitchFamily="18" charset="0"/>
              </a:rPr>
              <a:t>He who overcomes, I will make him a pillar in the temple of My God, and he shall go out no more. I will write on him the name of My God and the name of the city of My God, the New Jerusalem, which comes down out of heaven from My God. And I will write on him My new name. </a:t>
            </a:r>
          </a:p>
        </p:txBody>
      </p:sp>
      <p:pic>
        <p:nvPicPr>
          <p:cNvPr id="2" name="Picture 2" descr="The Church In Philadelphia: Open Doors (Revelation 3: 7-12) — Church of the  Living God">
            <a:extLst>
              <a:ext uri="{FF2B5EF4-FFF2-40B4-BE49-F238E27FC236}">
                <a16:creationId xmlns:a16="http://schemas.microsoft.com/office/drawing/2014/main" id="{5CEB4A0F-8FA9-46C3-C430-1401876174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015345" y="2279327"/>
            <a:ext cx="3740727" cy="32798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60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TotalTime>
  <Words>369</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Impact</vt:lpstr>
      <vt:lpstr>Times New Roman</vt:lpstr>
      <vt:lpstr>Trebuchet MS</vt:lpstr>
      <vt:lpstr>1_Office Theme</vt:lpstr>
      <vt:lpstr>Office Theme</vt:lpstr>
      <vt:lpstr>Summer Road Trip</vt:lpstr>
      <vt:lpstr>The Ancient City of Philadelphia</vt:lpstr>
      <vt:lpstr>The Ancient City of Philadelphia</vt:lpstr>
      <vt:lpstr>1. Commendation</vt:lpstr>
      <vt:lpstr>2. Complaint</vt:lpstr>
      <vt:lpstr>3. Counsel</vt:lpstr>
      <vt:lpstr>3. Counsel</vt:lpstr>
      <vt:lpstr>3. Counsel</vt:lpstr>
      <vt:lpstr>3. Counsel</vt:lpstr>
      <vt:lpstr>Summer Road Trip</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235</cp:revision>
  <dcterms:created xsi:type="dcterms:W3CDTF">2008-03-16T18:22:36Z</dcterms:created>
  <dcterms:modified xsi:type="dcterms:W3CDTF">2023-08-13T21:01:44Z</dcterms:modified>
</cp:coreProperties>
</file>