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  <p:sldMasterId id="2147483699" r:id="rId2"/>
  </p:sldMasterIdLst>
  <p:notesMasterIdLst>
    <p:notesMasterId r:id="rId25"/>
  </p:notesMasterIdLst>
  <p:sldIdLst>
    <p:sldId id="256" r:id="rId3"/>
    <p:sldId id="257" r:id="rId4"/>
    <p:sldId id="259" r:id="rId5"/>
    <p:sldId id="712" r:id="rId6"/>
    <p:sldId id="260" r:id="rId7"/>
    <p:sldId id="261" r:id="rId8"/>
    <p:sldId id="262" r:id="rId9"/>
    <p:sldId id="263" r:id="rId10"/>
    <p:sldId id="264" r:id="rId11"/>
    <p:sldId id="713" r:id="rId12"/>
    <p:sldId id="714" r:id="rId13"/>
    <p:sldId id="265" r:id="rId14"/>
    <p:sldId id="266" r:id="rId15"/>
    <p:sldId id="268" r:id="rId16"/>
    <p:sldId id="267" r:id="rId17"/>
    <p:sldId id="269" r:id="rId18"/>
    <p:sldId id="270" r:id="rId19"/>
    <p:sldId id="715" r:id="rId20"/>
    <p:sldId id="271" r:id="rId21"/>
    <p:sldId id="272" r:id="rId22"/>
    <p:sldId id="273" r:id="rId23"/>
    <p:sldId id="258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8" d="100"/>
          <a:sy n="68" d="100"/>
        </p:scale>
        <p:origin x="931" y="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76" d="100"/>
        <a:sy n="7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8/6/2023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1D344-AE50-48A4-85E2-A29E73F21CCE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951E-4A20-4CD7-89E6-1BBAE1E18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192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1D344-AE50-48A4-85E2-A29E73F21CCE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951E-4A20-4CD7-89E6-1BBAE1E18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485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1D344-AE50-48A4-85E2-A29E73F21CCE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951E-4A20-4CD7-89E6-1BBAE1E18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4657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1D344-AE50-48A4-85E2-A29E73F21CCE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951E-4A20-4CD7-89E6-1BBAE1E18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8021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1D344-AE50-48A4-85E2-A29E73F21CCE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951E-4A20-4CD7-89E6-1BBAE1E18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8669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1D344-AE50-48A4-85E2-A29E73F21CCE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951E-4A20-4CD7-89E6-1BBAE1E18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712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1D344-AE50-48A4-85E2-A29E73F21CCE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951E-4A20-4CD7-89E6-1BBAE1E18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0251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1D344-AE50-48A4-85E2-A29E73F21CCE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951E-4A20-4CD7-89E6-1BBAE1E18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4117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1D344-AE50-48A4-85E2-A29E73F21CCE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951E-4A20-4CD7-89E6-1BBAE1E18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3654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1D344-AE50-48A4-85E2-A29E73F21CCE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951E-4A20-4CD7-89E6-1BBAE1E18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0315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1D344-AE50-48A4-85E2-A29E73F21CCE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951E-4A20-4CD7-89E6-1BBAE1E18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555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1D344-AE50-48A4-85E2-A29E73F21CCE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951E-4A20-4CD7-89E6-1BBAE1E18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723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1D344-AE50-48A4-85E2-A29E73F21CCE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951E-4A20-4CD7-89E6-1BBAE1E18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9158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1D344-AE50-48A4-85E2-A29E73F21CCE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951E-4A20-4CD7-89E6-1BBAE1E18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2470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1D344-AE50-48A4-85E2-A29E73F21CCE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951E-4A20-4CD7-89E6-1BBAE1E18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325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1D344-AE50-48A4-85E2-A29E73F21CCE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951E-4A20-4CD7-89E6-1BBAE1E18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970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1D344-AE50-48A4-85E2-A29E73F21CCE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951E-4A20-4CD7-89E6-1BBAE1E18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700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1D344-AE50-48A4-85E2-A29E73F21CCE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951E-4A20-4CD7-89E6-1BBAE1E18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265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1D344-AE50-48A4-85E2-A29E73F21CCE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951E-4A20-4CD7-89E6-1BBAE1E18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706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1D344-AE50-48A4-85E2-A29E73F21CCE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951E-4A20-4CD7-89E6-1BBAE1E18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1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1D344-AE50-48A4-85E2-A29E73F21CCE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951E-4A20-4CD7-89E6-1BBAE1E18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068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1D344-AE50-48A4-85E2-A29E73F21CCE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951E-4A20-4CD7-89E6-1BBAE1E18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208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81D344-AE50-48A4-85E2-A29E73F21CCE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4951E-4A20-4CD7-89E6-1BBAE1E18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1385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81D344-AE50-48A4-85E2-A29E73F21CCE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4951E-4A20-4CD7-89E6-1BBAE1E18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082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12485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B3A4F-D58F-5BD4-C4F4-B94C73A7F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78765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How God Communicates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2549B9-EAFA-DF21-A6CC-FEC02E87A725}"/>
              </a:ext>
            </a:extLst>
          </p:cNvPr>
          <p:cNvSpPr txBox="1"/>
          <p:nvPr/>
        </p:nvSpPr>
        <p:spPr>
          <a:xfrm>
            <a:off x="628650" y="1565561"/>
            <a:ext cx="7886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1. Direct Statements</a:t>
            </a:r>
          </a:p>
        </p:txBody>
      </p:sp>
    </p:spTree>
    <p:extLst>
      <p:ext uri="{BB962C8B-B14F-4D97-AF65-F5344CB8AC3E}">
        <p14:creationId xmlns:p14="http://schemas.microsoft.com/office/powerpoint/2010/main" val="587792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B3A4F-D58F-5BD4-C4F4-B94C73A7F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78765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How God Communicates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87A327-5353-44F0-B24F-4D10B5B509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7888" y="2798618"/>
            <a:ext cx="6908223" cy="3378345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   “In the beginning God created the heavens and the earth.”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 algn="r">
              <a:buNone/>
            </a:pPr>
            <a:r>
              <a:rPr lang="en-US" b="1" dirty="0"/>
              <a:t>Genesis 1:1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2549B9-EAFA-DF21-A6CC-FEC02E87A725}"/>
              </a:ext>
            </a:extLst>
          </p:cNvPr>
          <p:cNvSpPr txBox="1"/>
          <p:nvPr/>
        </p:nvSpPr>
        <p:spPr>
          <a:xfrm>
            <a:off x="628650" y="1565561"/>
            <a:ext cx="7886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1. Direct Statements</a:t>
            </a:r>
          </a:p>
        </p:txBody>
      </p:sp>
    </p:spTree>
    <p:extLst>
      <p:ext uri="{BB962C8B-B14F-4D97-AF65-F5344CB8AC3E}">
        <p14:creationId xmlns:p14="http://schemas.microsoft.com/office/powerpoint/2010/main" val="1741497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B3A4F-D58F-5BD4-C4F4-B94C73A7F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78765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How God Communicates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87A327-5353-44F0-B24F-4D10B5B509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7888" y="2798618"/>
            <a:ext cx="6908223" cy="33783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   “While he was still speaking, behold, a bright cloud overshadowed them; and suddenly a voice came out of the cloud, saying, ‘This is My beloved Son, in whom I am well pleased. Hear Him!’”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 algn="r">
              <a:buNone/>
            </a:pPr>
            <a:r>
              <a:rPr lang="en-US" b="1" dirty="0"/>
              <a:t>Matthew 17:5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2549B9-EAFA-DF21-A6CC-FEC02E87A725}"/>
              </a:ext>
            </a:extLst>
          </p:cNvPr>
          <p:cNvSpPr txBox="1"/>
          <p:nvPr/>
        </p:nvSpPr>
        <p:spPr>
          <a:xfrm>
            <a:off x="628650" y="1565561"/>
            <a:ext cx="7886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1. Direct Statements</a:t>
            </a:r>
          </a:p>
        </p:txBody>
      </p:sp>
    </p:spTree>
    <p:extLst>
      <p:ext uri="{BB962C8B-B14F-4D97-AF65-F5344CB8AC3E}">
        <p14:creationId xmlns:p14="http://schemas.microsoft.com/office/powerpoint/2010/main" val="4204112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B3A4F-D58F-5BD4-C4F4-B94C73A7F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78765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How God Communicates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2549B9-EAFA-DF21-A6CC-FEC02E87A725}"/>
              </a:ext>
            </a:extLst>
          </p:cNvPr>
          <p:cNvSpPr txBox="1"/>
          <p:nvPr/>
        </p:nvSpPr>
        <p:spPr>
          <a:xfrm>
            <a:off x="628650" y="1565561"/>
            <a:ext cx="7886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2. Commands</a:t>
            </a:r>
          </a:p>
        </p:txBody>
      </p:sp>
    </p:spTree>
    <p:extLst>
      <p:ext uri="{BB962C8B-B14F-4D97-AF65-F5344CB8AC3E}">
        <p14:creationId xmlns:p14="http://schemas.microsoft.com/office/powerpoint/2010/main" val="1684613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B3A4F-D58F-5BD4-C4F4-B94C73A7F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78765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How God Communicates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87A327-5353-44F0-B24F-4D10B5B509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7888" y="2798618"/>
            <a:ext cx="6908223" cy="33783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   “While he was still speaking, behold, a bright cloud overshadowed them; and suddenly a voice came out of the cloud, saying, ‘This is My beloved Son, in whom I am well pleased. </a:t>
            </a:r>
            <a:r>
              <a:rPr lang="en-US" b="1" dirty="0">
                <a:highlight>
                  <a:srgbClr val="FFFF00"/>
                </a:highlight>
              </a:rPr>
              <a:t>Hear Him</a:t>
            </a:r>
            <a:r>
              <a:rPr lang="en-US" b="1" dirty="0"/>
              <a:t>!’”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 algn="r">
              <a:buNone/>
            </a:pPr>
            <a:r>
              <a:rPr lang="en-US" b="1" dirty="0"/>
              <a:t>Matthew 17:5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2549B9-EAFA-DF21-A6CC-FEC02E87A725}"/>
              </a:ext>
            </a:extLst>
          </p:cNvPr>
          <p:cNvSpPr txBox="1"/>
          <p:nvPr/>
        </p:nvSpPr>
        <p:spPr>
          <a:xfrm>
            <a:off x="628650" y="1565561"/>
            <a:ext cx="7886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2. Commands</a:t>
            </a:r>
          </a:p>
        </p:txBody>
      </p:sp>
    </p:spTree>
    <p:extLst>
      <p:ext uri="{BB962C8B-B14F-4D97-AF65-F5344CB8AC3E}">
        <p14:creationId xmlns:p14="http://schemas.microsoft.com/office/powerpoint/2010/main" val="3202897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B3A4F-D58F-5BD4-C4F4-B94C73A7F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78765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How God Communicates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87A327-5353-44F0-B24F-4D10B5B509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7888" y="2798618"/>
            <a:ext cx="6908223" cy="33783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   “Truly, these times of ignorance God overlooked, but now commands all men everywhere to repent.”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 algn="r">
              <a:buNone/>
            </a:pPr>
            <a:r>
              <a:rPr lang="en-US" b="1" dirty="0"/>
              <a:t>Acts 17:30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2549B9-EAFA-DF21-A6CC-FEC02E87A725}"/>
              </a:ext>
            </a:extLst>
          </p:cNvPr>
          <p:cNvSpPr txBox="1"/>
          <p:nvPr/>
        </p:nvSpPr>
        <p:spPr>
          <a:xfrm>
            <a:off x="628650" y="1565561"/>
            <a:ext cx="7886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2. Commands</a:t>
            </a:r>
          </a:p>
        </p:txBody>
      </p:sp>
    </p:spTree>
    <p:extLst>
      <p:ext uri="{BB962C8B-B14F-4D97-AF65-F5344CB8AC3E}">
        <p14:creationId xmlns:p14="http://schemas.microsoft.com/office/powerpoint/2010/main" val="3741638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B3A4F-D58F-5BD4-C4F4-B94C73A7F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78765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How God Communicates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87A327-5353-44F0-B24F-4D10B5B509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632364"/>
            <a:ext cx="7886700" cy="386051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   “Now all these things happened to them as examples, and they were written for our admonition, upon whom the ends of the ages </a:t>
            </a:r>
            <a:br>
              <a:rPr lang="en-US" b="1" dirty="0"/>
            </a:br>
            <a:r>
              <a:rPr lang="en-US" b="1" dirty="0"/>
              <a:t>have come.”</a:t>
            </a:r>
          </a:p>
          <a:p>
            <a:pPr marL="0" indent="0" algn="r">
              <a:buNone/>
            </a:pPr>
            <a:r>
              <a:rPr lang="en-US" b="1" dirty="0"/>
              <a:t>1 Corinthians 10:11</a:t>
            </a:r>
          </a:p>
          <a:p>
            <a:pPr marL="0" indent="0">
              <a:buNone/>
            </a:pPr>
            <a:endParaRPr lang="en-US" sz="2200" b="1" dirty="0"/>
          </a:p>
          <a:p>
            <a:pPr marL="0" indent="0">
              <a:buNone/>
            </a:pPr>
            <a:r>
              <a:rPr lang="en-US" b="1" dirty="0"/>
              <a:t>   “Brethren, join in following my example, and note those who so walk, as you have us for a pattern.”</a:t>
            </a:r>
            <a:endParaRPr lang="en-US" sz="800" b="1" dirty="0"/>
          </a:p>
          <a:p>
            <a:pPr marL="0" indent="0" algn="r">
              <a:buNone/>
            </a:pPr>
            <a:r>
              <a:rPr lang="en-US" b="1" dirty="0"/>
              <a:t>Philippians 3:17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2549B9-EAFA-DF21-A6CC-FEC02E87A725}"/>
              </a:ext>
            </a:extLst>
          </p:cNvPr>
          <p:cNvSpPr txBox="1"/>
          <p:nvPr/>
        </p:nvSpPr>
        <p:spPr>
          <a:xfrm>
            <a:off x="628650" y="1565561"/>
            <a:ext cx="7886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3. Approved Examples</a:t>
            </a:r>
          </a:p>
        </p:txBody>
      </p:sp>
    </p:spTree>
    <p:extLst>
      <p:ext uri="{BB962C8B-B14F-4D97-AF65-F5344CB8AC3E}">
        <p14:creationId xmlns:p14="http://schemas.microsoft.com/office/powerpoint/2010/main" val="2578865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B3A4F-D58F-5BD4-C4F4-B94C73A7F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78765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How God Communicates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87A327-5353-44F0-B24F-4D10B5B509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660074"/>
            <a:ext cx="7886700" cy="3516890"/>
          </a:xfrm>
        </p:spPr>
        <p:txBody>
          <a:bodyPr>
            <a:normAutofit/>
          </a:bodyPr>
          <a:lstStyle/>
          <a:p>
            <a:r>
              <a:rPr lang="en-US" b="1" dirty="0"/>
              <a:t>An essential conclusion drawn from a statement, command, or example found in the Bible. </a:t>
            </a:r>
          </a:p>
          <a:p>
            <a:r>
              <a:rPr lang="en-US" b="1" dirty="0"/>
              <a:t>We aren’t told something specific, but we understand it </a:t>
            </a:r>
            <a:r>
              <a:rPr lang="en-US" b="1" u="sng" dirty="0"/>
              <a:t>must</a:t>
            </a:r>
            <a:r>
              <a:rPr lang="en-US" b="1" dirty="0"/>
              <a:t> be true based on things we are told. </a:t>
            </a:r>
          </a:p>
          <a:p>
            <a:r>
              <a:rPr lang="en-US" b="1" dirty="0"/>
              <a:t>Jesus used inferences – </a:t>
            </a:r>
            <a:r>
              <a:rPr lang="en-US" b="1" dirty="0">
                <a:solidFill>
                  <a:srgbClr val="002060"/>
                </a:solidFill>
              </a:rPr>
              <a:t>John 5:17-18; 8:58:59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2549B9-EAFA-DF21-A6CC-FEC02E87A725}"/>
              </a:ext>
            </a:extLst>
          </p:cNvPr>
          <p:cNvSpPr txBox="1"/>
          <p:nvPr/>
        </p:nvSpPr>
        <p:spPr>
          <a:xfrm>
            <a:off x="628650" y="1565561"/>
            <a:ext cx="7886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4. Necessary Inference</a:t>
            </a:r>
          </a:p>
        </p:txBody>
      </p:sp>
    </p:spTree>
    <p:extLst>
      <p:ext uri="{BB962C8B-B14F-4D97-AF65-F5344CB8AC3E}">
        <p14:creationId xmlns:p14="http://schemas.microsoft.com/office/powerpoint/2010/main" val="926774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B3A4F-D58F-5BD4-C4F4-B94C73A7F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78765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How God Communicates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87A327-5353-44F0-B24F-4D10B5B509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64328"/>
            <a:ext cx="7886700" cy="411263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Direct Statements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Commands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Approved Examples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Necessary Inference</a:t>
            </a:r>
          </a:p>
        </p:txBody>
      </p:sp>
      <p:pic>
        <p:nvPicPr>
          <p:cNvPr id="5" name="Picture 4" descr="The Bible is not the WORD but testifies of Him » Christian Truth Center">
            <a:extLst>
              <a:ext uri="{FF2B5EF4-FFF2-40B4-BE49-F238E27FC236}">
                <a16:creationId xmlns:a16="http://schemas.microsoft.com/office/drawing/2014/main" id="{DC14BBF5-9DCC-6522-E69A-370D13AD75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3891" y="3180485"/>
            <a:ext cx="2996479" cy="2996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1812618"/>
      </p:ext>
    </p:extLst>
  </p:cSld>
  <p:clrMapOvr>
    <a:masterClrMapping/>
  </p:clrMapOvr>
  <p:transition spd="slow">
    <p:wipe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1AC81-F199-84A1-02ED-EF4C0AFEF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535" y="365127"/>
            <a:ext cx="3763241" cy="2423680"/>
          </a:xfr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The Lord’s Supper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BB6745-8D4D-6FB3-E351-E12810C684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172691"/>
            <a:ext cx="7886700" cy="3004272"/>
          </a:xfrm>
        </p:spPr>
        <p:txBody>
          <a:bodyPr/>
          <a:lstStyle/>
          <a:p>
            <a:r>
              <a:rPr lang="en-US" b="1" dirty="0"/>
              <a:t>Command –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1 Cor. 11:23-25</a:t>
            </a:r>
          </a:p>
          <a:p>
            <a:r>
              <a:rPr lang="en-US" b="1" dirty="0"/>
              <a:t>Statement –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1 Cor. 11:23-25</a:t>
            </a:r>
          </a:p>
          <a:p>
            <a:r>
              <a:rPr lang="en-US" b="1" dirty="0"/>
              <a:t>Approved Example –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Acts 20:7</a:t>
            </a:r>
          </a:p>
          <a:p>
            <a:r>
              <a:rPr lang="en-US" b="1" dirty="0"/>
              <a:t>Necessary Inference –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Acts 20:7; Ex. 31:13-14</a:t>
            </a:r>
          </a:p>
          <a:p>
            <a:endParaRPr lang="en-US" b="1" dirty="0"/>
          </a:p>
        </p:txBody>
      </p:sp>
      <p:pic>
        <p:nvPicPr>
          <p:cNvPr id="1026" name="Picture 2" descr="Keeping Our Thoughts On The Lord During The Lord's Supper – The Preacher  Pollard Blog">
            <a:extLst>
              <a:ext uri="{FF2B5EF4-FFF2-40B4-BE49-F238E27FC236}">
                <a16:creationId xmlns:a16="http://schemas.microsoft.com/office/drawing/2014/main" id="{C7ED833B-5F01-A4D2-CED6-322BAB4A4C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1885" y="365127"/>
            <a:ext cx="4308764" cy="242368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0990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426A0-9FE4-349A-4D70-501227728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509" y="376821"/>
            <a:ext cx="8478981" cy="1325563"/>
          </a:xfrm>
        </p:spPr>
        <p:txBody>
          <a:bodyPr>
            <a:normAutofit/>
          </a:bodyPr>
          <a:lstStyle/>
          <a:p>
            <a:pPr algn="ctr"/>
            <a:r>
              <a:rPr lang="en-US" sz="6600" dirty="0">
                <a:latin typeface="Brush Script MT" panose="03060802040406070304" pitchFamily="66" charset="0"/>
              </a:rPr>
              <a:t>How to Understand the Bible</a:t>
            </a:r>
          </a:p>
        </p:txBody>
      </p:sp>
      <p:pic>
        <p:nvPicPr>
          <p:cNvPr id="1028" name="Picture 4" descr="How to Study the Bible In-Depth - Focus on the Family">
            <a:extLst>
              <a:ext uri="{FF2B5EF4-FFF2-40B4-BE49-F238E27FC236}">
                <a16:creationId xmlns:a16="http://schemas.microsoft.com/office/drawing/2014/main" id="{157F7E78-F8B1-683F-1174-E4D4D27C36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799" y="1785514"/>
            <a:ext cx="7772400" cy="4371975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6254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ACE0A-8671-2050-F353-2C5C3153E4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51271"/>
            <a:ext cx="7886700" cy="1460499"/>
          </a:xfrm>
          <a:solidFill>
            <a:srgbClr val="7030A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Apostolic Example of Determining God’s Will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9241D1-C9F1-A388-641A-83818084BF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19745"/>
            <a:ext cx="7886700" cy="4057218"/>
          </a:xfrm>
        </p:spPr>
        <p:txBody>
          <a:bodyPr/>
          <a:lstStyle/>
          <a:p>
            <a:pPr marL="0" indent="0" algn="ctr">
              <a:buNone/>
            </a:pPr>
            <a:r>
              <a:rPr lang="en-US" sz="3200" b="1" dirty="0"/>
              <a:t>Acts 15</a:t>
            </a:r>
          </a:p>
          <a:p>
            <a:pPr marL="0" indent="0" algn="ctr">
              <a:buNone/>
            </a:pPr>
            <a:endParaRPr lang="en-US" sz="800" b="1" dirty="0"/>
          </a:p>
          <a:p>
            <a:r>
              <a:rPr lang="en-US" b="1" dirty="0"/>
              <a:t>Peter appealed to Necessary Inference - </a:t>
            </a:r>
            <a:r>
              <a:rPr lang="en-US" b="1" dirty="0">
                <a:solidFill>
                  <a:srgbClr val="7030A0"/>
                </a:solidFill>
              </a:rPr>
              <a:t>vs. 6-11</a:t>
            </a:r>
          </a:p>
          <a:p>
            <a:r>
              <a:rPr lang="en-US" b="1" dirty="0"/>
              <a:t>Paul and Barnabas appealed to Approved Examples - </a:t>
            </a:r>
            <a:r>
              <a:rPr lang="en-US" b="1" dirty="0">
                <a:solidFill>
                  <a:srgbClr val="7030A0"/>
                </a:solidFill>
              </a:rPr>
              <a:t>v. 12</a:t>
            </a:r>
          </a:p>
          <a:p>
            <a:r>
              <a:rPr lang="en-US" b="1" dirty="0"/>
              <a:t>James appealed to a Direct Statement - </a:t>
            </a:r>
            <a:r>
              <a:rPr lang="en-US" b="1" dirty="0">
                <a:solidFill>
                  <a:srgbClr val="7030A0"/>
                </a:solidFill>
              </a:rPr>
              <a:t>vs. 13-17</a:t>
            </a:r>
          </a:p>
        </p:txBody>
      </p:sp>
    </p:spTree>
    <p:extLst>
      <p:ext uri="{BB962C8B-B14F-4D97-AF65-F5344CB8AC3E}">
        <p14:creationId xmlns:p14="http://schemas.microsoft.com/office/powerpoint/2010/main" val="2572538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426A0-9FE4-349A-4D70-501227728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509" y="376821"/>
            <a:ext cx="8478981" cy="163208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600" dirty="0">
                <a:latin typeface="Brush Script MT" panose="03060802040406070304" pitchFamily="66" charset="0"/>
              </a:rPr>
              <a:t>You Can Understand the Bible!</a:t>
            </a:r>
          </a:p>
        </p:txBody>
      </p:sp>
      <p:pic>
        <p:nvPicPr>
          <p:cNvPr id="1028" name="Picture 4" descr="How to Study the Bible In-Depth - Focus on the Family">
            <a:extLst>
              <a:ext uri="{FF2B5EF4-FFF2-40B4-BE49-F238E27FC236}">
                <a16:creationId xmlns:a16="http://schemas.microsoft.com/office/drawing/2014/main" id="{157F7E78-F8B1-683F-1174-E4D4D27C36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7245" y="2202447"/>
            <a:ext cx="6809509" cy="3830349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2392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0431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F5997-F716-30A0-70B0-4FF05F213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God’s Revelation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3A387-EC56-A5E9-43BA-DB13B5A775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4414405" cy="4351338"/>
          </a:xfrm>
        </p:spPr>
        <p:txBody>
          <a:bodyPr>
            <a:normAutofit/>
          </a:bodyPr>
          <a:lstStyle/>
          <a:p>
            <a:r>
              <a:rPr lang="en-US" sz="3200" b="1" dirty="0"/>
              <a:t>God has revealed His existence in His physical creation </a:t>
            </a:r>
            <a:br>
              <a:rPr lang="en-US" sz="3200" b="1" dirty="0"/>
            </a:br>
            <a:r>
              <a:rPr lang="en-US" sz="3200" b="1" dirty="0"/>
              <a:t>(Ps. 19:1; Rom. 1:20). </a:t>
            </a:r>
          </a:p>
          <a:p>
            <a:endParaRPr lang="en-US" sz="800" b="1" dirty="0"/>
          </a:p>
          <a:p>
            <a:endParaRPr lang="en-US" sz="800" b="1" dirty="0"/>
          </a:p>
        </p:txBody>
      </p:sp>
      <p:pic>
        <p:nvPicPr>
          <p:cNvPr id="3074" name="Picture 2" descr="Globe - Popular Poster - Photowall">
            <a:extLst>
              <a:ext uri="{FF2B5EF4-FFF2-40B4-BE49-F238E27FC236}">
                <a16:creationId xmlns:a16="http://schemas.microsoft.com/office/drawing/2014/main" id="{052E1DDB-03CA-EB97-54D0-D908D8771B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1" y="1825625"/>
            <a:ext cx="2192915" cy="2192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2323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F5997-F716-30A0-70B0-4FF05F213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God’s Revelation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3A387-EC56-A5E9-43BA-DB13B5A775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4414405" cy="4351338"/>
          </a:xfrm>
        </p:spPr>
        <p:txBody>
          <a:bodyPr>
            <a:normAutofit/>
          </a:bodyPr>
          <a:lstStyle/>
          <a:p>
            <a:r>
              <a:rPr lang="en-US" sz="3200" b="1" dirty="0"/>
              <a:t>God has revealed His existence in His physical creation </a:t>
            </a:r>
            <a:br>
              <a:rPr lang="en-US" sz="3200" b="1" dirty="0"/>
            </a:br>
            <a:r>
              <a:rPr lang="en-US" sz="3200" b="1" dirty="0"/>
              <a:t>(Ps. 19:1; Rom. 1:20). </a:t>
            </a:r>
          </a:p>
          <a:p>
            <a:endParaRPr lang="en-US" sz="800" b="1" dirty="0"/>
          </a:p>
          <a:p>
            <a:endParaRPr lang="en-US" sz="800" b="1" dirty="0"/>
          </a:p>
          <a:p>
            <a:r>
              <a:rPr lang="en-US" sz="3200" b="1" dirty="0"/>
              <a:t>God has revealed His mind and will in His Word (1 Cor. 2:9-13). </a:t>
            </a:r>
          </a:p>
        </p:txBody>
      </p:sp>
      <p:pic>
        <p:nvPicPr>
          <p:cNvPr id="3074" name="Picture 2" descr="Globe - Popular Poster - Photowall">
            <a:extLst>
              <a:ext uri="{FF2B5EF4-FFF2-40B4-BE49-F238E27FC236}">
                <a16:creationId xmlns:a16="http://schemas.microsoft.com/office/drawing/2014/main" id="{052E1DDB-03CA-EB97-54D0-D908D8771B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1" y="1825625"/>
            <a:ext cx="2192915" cy="2192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The Bible is not the WORD but testifies of Him » Christian Truth Center">
            <a:extLst>
              <a:ext uri="{FF2B5EF4-FFF2-40B4-BE49-F238E27FC236}">
                <a16:creationId xmlns:a16="http://schemas.microsoft.com/office/drawing/2014/main" id="{08846A61-9C2F-01E7-A6D7-AD94364165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9116" y="4153476"/>
            <a:ext cx="2057399" cy="2057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9825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F5997-F716-30A0-70B0-4FF05F213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God’s Revelation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3A387-EC56-A5E9-43BA-DB13B5A775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   “As he does in all his letters when he speaks in them of these matters. There are some things in them that are </a:t>
            </a:r>
            <a:r>
              <a:rPr lang="en-US" b="1" dirty="0">
                <a:highlight>
                  <a:srgbClr val="FFFF00"/>
                </a:highlight>
              </a:rPr>
              <a:t>hard to understand</a:t>
            </a:r>
            <a:r>
              <a:rPr lang="en-US" b="1" dirty="0"/>
              <a:t>, which the ignorant and unstable twist to their own destruction, as they do the other Scriptures.”</a:t>
            </a:r>
          </a:p>
          <a:p>
            <a:pPr marL="0" indent="0" algn="r">
              <a:buNone/>
            </a:pPr>
            <a:endParaRPr lang="en-US" sz="800" b="1" dirty="0"/>
          </a:p>
          <a:p>
            <a:pPr marL="0" indent="0" algn="r">
              <a:buNone/>
            </a:pPr>
            <a:r>
              <a:rPr lang="en-US" b="1" dirty="0"/>
              <a:t>2 Peter 3:16, ESV</a:t>
            </a:r>
          </a:p>
        </p:txBody>
      </p:sp>
    </p:spTree>
    <p:extLst>
      <p:ext uri="{BB962C8B-B14F-4D97-AF65-F5344CB8AC3E}">
        <p14:creationId xmlns:p14="http://schemas.microsoft.com/office/powerpoint/2010/main" val="625288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F5997-F716-30A0-70B0-4FF05F213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God’s Revelation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3A387-EC56-A5E9-43BA-DB13B5A775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7834" y="2119745"/>
            <a:ext cx="7088332" cy="4154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   “By referring to this, </a:t>
            </a:r>
            <a:r>
              <a:rPr lang="en-US" sz="3200" b="1" dirty="0">
                <a:highlight>
                  <a:srgbClr val="FFFF00"/>
                </a:highlight>
              </a:rPr>
              <a:t>when you read you can understand </a:t>
            </a:r>
            <a:r>
              <a:rPr lang="en-US" sz="3200" b="1" dirty="0"/>
              <a:t>my insight into the mystery of Christ.”</a:t>
            </a:r>
          </a:p>
          <a:p>
            <a:pPr marL="0" indent="0" algn="r">
              <a:buNone/>
            </a:pPr>
            <a:r>
              <a:rPr lang="en-US" sz="3200" b="1" dirty="0"/>
              <a:t>Ephesians 3:4, NASU</a:t>
            </a:r>
          </a:p>
        </p:txBody>
      </p:sp>
    </p:spTree>
    <p:extLst>
      <p:ext uri="{BB962C8B-B14F-4D97-AF65-F5344CB8AC3E}">
        <p14:creationId xmlns:p14="http://schemas.microsoft.com/office/powerpoint/2010/main" val="1078280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F5997-F716-30A0-70B0-4FF05F213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God’s Revelation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3A387-EC56-A5E9-43BA-DB13B5A775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313709"/>
            <a:ext cx="7886700" cy="38632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   “Therefore do not be unwise, but </a:t>
            </a:r>
            <a:r>
              <a:rPr lang="en-US" sz="3200" b="1" dirty="0">
                <a:highlight>
                  <a:srgbClr val="FFFF00"/>
                </a:highlight>
              </a:rPr>
              <a:t>understand</a:t>
            </a:r>
            <a:r>
              <a:rPr lang="en-US" sz="3200" b="1" dirty="0"/>
              <a:t> what the will of the Lord is.”</a:t>
            </a:r>
          </a:p>
          <a:p>
            <a:pPr marL="0" indent="0" algn="r">
              <a:buNone/>
            </a:pPr>
            <a:endParaRPr lang="en-US" sz="900" b="1" dirty="0"/>
          </a:p>
          <a:p>
            <a:pPr marL="0" indent="0" algn="r">
              <a:buNone/>
            </a:pPr>
            <a:r>
              <a:rPr lang="en-US" sz="3200" b="1" dirty="0"/>
              <a:t>Ephesians 5:17, NKJV</a:t>
            </a:r>
          </a:p>
        </p:txBody>
      </p:sp>
    </p:spTree>
    <p:extLst>
      <p:ext uri="{BB962C8B-B14F-4D97-AF65-F5344CB8AC3E}">
        <p14:creationId xmlns:p14="http://schemas.microsoft.com/office/powerpoint/2010/main" val="495389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E9D71B-8DCE-C868-757E-9E6B5C5B6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How We Communicate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3C3FB1-10A6-0285-69D4-930B4D553F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/>
              <a:t>Hearing, Watching, and Inferring </a:t>
            </a:r>
          </a:p>
        </p:txBody>
      </p:sp>
      <p:pic>
        <p:nvPicPr>
          <p:cNvPr id="2050" name="Picture 2" descr="5 Ice Breaker Ideas to Get People Talking At Networking Events - Yahire  Furniture Hire Blog">
            <a:extLst>
              <a:ext uri="{FF2B5EF4-FFF2-40B4-BE49-F238E27FC236}">
                <a16:creationId xmlns:a16="http://schemas.microsoft.com/office/drawing/2014/main" id="{BAE2BD58-B212-65D4-13DF-2E579AF631F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726" b="4553"/>
          <a:stretch/>
        </p:blipFill>
        <p:spPr bwMode="auto">
          <a:xfrm>
            <a:off x="783665" y="3116099"/>
            <a:ext cx="7731685" cy="3741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4641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B3A4F-D58F-5BD4-C4F4-B94C73A7F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78765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How God Communicates</a:t>
            </a:r>
          </a:p>
        </p:txBody>
      </p:sp>
    </p:spTree>
    <p:extLst>
      <p:ext uri="{BB962C8B-B14F-4D97-AF65-F5344CB8AC3E}">
        <p14:creationId xmlns:p14="http://schemas.microsoft.com/office/powerpoint/2010/main" val="906339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5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</TotalTime>
  <Words>554</Words>
  <Application>Microsoft Office PowerPoint</Application>
  <PresentationFormat>On-screen Show (4:3)</PresentationFormat>
  <Paragraphs>75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Brush Script MT</vt:lpstr>
      <vt:lpstr>Calibri</vt:lpstr>
      <vt:lpstr>Calibri Light</vt:lpstr>
      <vt:lpstr>4_Office Theme</vt:lpstr>
      <vt:lpstr>5_Office Theme</vt:lpstr>
      <vt:lpstr>PowerPoint Presentation</vt:lpstr>
      <vt:lpstr>How to Understand the Bible</vt:lpstr>
      <vt:lpstr>God’s Revelation</vt:lpstr>
      <vt:lpstr>God’s Revelation</vt:lpstr>
      <vt:lpstr>God’s Revelation</vt:lpstr>
      <vt:lpstr>God’s Revelation</vt:lpstr>
      <vt:lpstr>God’s Revelation</vt:lpstr>
      <vt:lpstr>How We Communicate</vt:lpstr>
      <vt:lpstr>How God Communicates</vt:lpstr>
      <vt:lpstr>How God Communicates</vt:lpstr>
      <vt:lpstr>How God Communicates</vt:lpstr>
      <vt:lpstr>How God Communicates</vt:lpstr>
      <vt:lpstr>How God Communicates</vt:lpstr>
      <vt:lpstr>How God Communicates</vt:lpstr>
      <vt:lpstr>How God Communicates</vt:lpstr>
      <vt:lpstr>How God Communicates</vt:lpstr>
      <vt:lpstr>How God Communicates</vt:lpstr>
      <vt:lpstr>How God Communicates</vt:lpstr>
      <vt:lpstr>The Lord’s Supper</vt:lpstr>
      <vt:lpstr>Apostolic Example of Determining God’s Will</vt:lpstr>
      <vt:lpstr>You Can Understand the Bible!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33</cp:revision>
  <dcterms:created xsi:type="dcterms:W3CDTF">2008-03-16T18:22:36Z</dcterms:created>
  <dcterms:modified xsi:type="dcterms:W3CDTF">2023-08-06T18:32:05Z</dcterms:modified>
</cp:coreProperties>
</file>