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</p:sldMasterIdLst>
  <p:notesMasterIdLst>
    <p:notesMasterId r:id="rId15"/>
  </p:notesMasterIdLst>
  <p:sldIdLst>
    <p:sldId id="259" r:id="rId3"/>
    <p:sldId id="256" r:id="rId4"/>
    <p:sldId id="257" r:id="rId5"/>
    <p:sldId id="683" r:id="rId6"/>
    <p:sldId id="684" r:id="rId7"/>
    <p:sldId id="260" r:id="rId8"/>
    <p:sldId id="261" r:id="rId9"/>
    <p:sldId id="262" r:id="rId10"/>
    <p:sldId id="263" r:id="rId11"/>
    <p:sldId id="264" r:id="rId12"/>
    <p:sldId id="265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8" d="100"/>
          <a:sy n="68" d="100"/>
        </p:scale>
        <p:origin x="16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7/9/2023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80b61126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80b61126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580b61126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580b61126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80b61126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80b61126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80b6112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580b6112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80b61126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80b61126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80b61126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80b61126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80b61126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80b61126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80b61126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580b61126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80b61126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80b61126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80b61126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580b61126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E9FF-8F40-4601-8F69-12A21F62DCC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4049-42F3-4730-BFE0-7D611054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5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E9FF-8F40-4601-8F69-12A21F62DCC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4049-42F3-4730-BFE0-7D611054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3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E9FF-8F40-4601-8F69-12A21F62DCC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4049-42F3-4730-BFE0-7D611054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7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5397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628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3602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2187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512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594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904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65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E9FF-8F40-4601-8F69-12A21F62DCC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4049-42F3-4730-BFE0-7D611054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54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1917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61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397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E9FF-8F40-4601-8F69-12A21F62DCC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4049-42F3-4730-BFE0-7D611054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9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E9FF-8F40-4601-8F69-12A21F62DCC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4049-42F3-4730-BFE0-7D611054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2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E9FF-8F40-4601-8F69-12A21F62DCC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4049-42F3-4730-BFE0-7D611054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8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E9FF-8F40-4601-8F69-12A21F62DCC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4049-42F3-4730-BFE0-7D611054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4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E9FF-8F40-4601-8F69-12A21F62DCC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4049-42F3-4730-BFE0-7D611054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7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E9FF-8F40-4601-8F69-12A21F62DCC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4049-42F3-4730-BFE0-7D611054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9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E9FF-8F40-4601-8F69-12A21F62DCC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4049-42F3-4730-BFE0-7D611054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E9FF-8F40-4601-8F69-12A21F62DCC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C4049-42F3-4730-BFE0-7D611054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70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75479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95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"/>
            <a:ext cx="9144000" cy="150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000"/>
            <a:ext cx="9143964" cy="1500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1"/>
          <p:cNvCxnSpPr/>
          <p:nvPr/>
        </p:nvCxnSpPr>
        <p:spPr>
          <a:xfrm>
            <a:off x="0" y="1499616"/>
            <a:ext cx="9144000" cy="23700"/>
          </a:xfrm>
          <a:prstGeom prst="straightConnector1">
            <a:avLst/>
          </a:prstGeom>
          <a:noFill/>
          <a:ln w="7620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Google Shape;137;p21"/>
          <p:cNvSpPr txBox="1"/>
          <p:nvPr/>
        </p:nvSpPr>
        <p:spPr>
          <a:xfrm>
            <a:off x="1579625" y="143950"/>
            <a:ext cx="1717500" cy="53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Fear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84675" y="737800"/>
            <a:ext cx="1717500" cy="53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Anger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3083100" y="737800"/>
            <a:ext cx="1717500" cy="53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Inaction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4463150" y="143950"/>
            <a:ext cx="1717500" cy="53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Realization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5960575" y="737788"/>
            <a:ext cx="1717500" cy="53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Action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7346675" y="143938"/>
            <a:ext cx="1717500" cy="53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Rejoicing</a:t>
            </a:r>
            <a:endParaRPr kumimoji="0" sz="2000" b="0" i="0" u="sng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332700" y="1745750"/>
            <a:ext cx="8478600" cy="44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●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Six paces.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marR="0" lvl="1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○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These six steps taken by those carrying the Ark were enough for David to let that fear and anger go, and return to a state of praise to the Lord.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marR="0" lvl="0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●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God’s expectation for us today as well.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marR="0" lvl="1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200"/>
              <a:buFont typeface="Comfortaa SemiBold"/>
              <a:buChar char="○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E69138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James 1: 2-4, Hebrews 12, Psalm 94: 12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84675" y="6313725"/>
            <a:ext cx="22014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2 Samuel 6: 13-15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"/>
            <a:ext cx="9144000" cy="15001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22"/>
          <p:cNvCxnSpPr/>
          <p:nvPr/>
        </p:nvCxnSpPr>
        <p:spPr>
          <a:xfrm>
            <a:off x="0" y="1499616"/>
            <a:ext cx="9144000" cy="23700"/>
          </a:xfrm>
          <a:prstGeom prst="straightConnector1">
            <a:avLst/>
          </a:prstGeom>
          <a:noFill/>
          <a:ln w="7620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2"/>
          <p:cNvSpPr txBox="1"/>
          <p:nvPr/>
        </p:nvSpPr>
        <p:spPr>
          <a:xfrm>
            <a:off x="0" y="2286000"/>
            <a:ext cx="9144000" cy="3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Can you rejoice today?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0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850" y="1219937"/>
            <a:ext cx="8442300" cy="4418100"/>
          </a:xfrm>
          <a:prstGeom prst="roundRect">
            <a:avLst>
              <a:gd name="adj" fmla="val 8477"/>
            </a:avLst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61925" dir="2580000" algn="bl" rotWithShape="0">
              <a:srgbClr val="000000">
                <a:alpha val="64999"/>
              </a:srgbClr>
            </a:outerShdw>
          </a:effectLst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488" y="911025"/>
            <a:ext cx="7365000" cy="5035800"/>
          </a:xfrm>
          <a:prstGeom prst="roundRect">
            <a:avLst>
              <a:gd name="adj" fmla="val 9399"/>
            </a:avLst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61925" dir="2460000" algn="bl" rotWithShape="0">
              <a:srgbClr val="000000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l="10129" t="42637" r="7048" b="6373"/>
          <a:stretch/>
        </p:blipFill>
        <p:spPr>
          <a:xfrm>
            <a:off x="1544148" y="912050"/>
            <a:ext cx="6055800" cy="5034000"/>
          </a:xfrm>
          <a:prstGeom prst="roundRect">
            <a:avLst>
              <a:gd name="adj" fmla="val 9279"/>
            </a:avLst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161925" dir="2400000" algn="bl" rotWithShape="0">
              <a:schemeClr val="dk1">
                <a:alpha val="70000"/>
              </a:schemeClr>
            </a:outerShdw>
          </a:effectLst>
        </p:spPr>
      </p:pic>
      <p:sp>
        <p:nvSpPr>
          <p:cNvPr id="61" name="Google Shape;61;p14"/>
          <p:cNvSpPr txBox="1"/>
          <p:nvPr/>
        </p:nvSpPr>
        <p:spPr>
          <a:xfrm>
            <a:off x="0" y="0"/>
            <a:ext cx="9144000" cy="9120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E69138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Six Paces: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0" y="5946050"/>
            <a:ext cx="9144000" cy="9120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>
                <a:ln>
                  <a:noFill/>
                </a:ln>
                <a:solidFill>
                  <a:srgbClr val="E69138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Letting Go of Anger at God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"/>
            <a:ext cx="9144000" cy="15001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15"/>
          <p:cNvCxnSpPr/>
          <p:nvPr/>
        </p:nvCxnSpPr>
        <p:spPr>
          <a:xfrm>
            <a:off x="0" y="1499616"/>
            <a:ext cx="9144000" cy="23700"/>
          </a:xfrm>
          <a:prstGeom prst="straightConnector1">
            <a:avLst/>
          </a:prstGeom>
          <a:noFill/>
          <a:ln w="7620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15"/>
          <p:cNvSpPr txBox="1"/>
          <p:nvPr/>
        </p:nvSpPr>
        <p:spPr>
          <a:xfrm>
            <a:off x="0" y="2286000"/>
            <a:ext cx="9144000" cy="3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David’s Six Paces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2 Samuel 6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"/>
            <a:ext cx="9144000" cy="150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000"/>
            <a:ext cx="9143964" cy="1500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6"/>
          <p:cNvCxnSpPr/>
          <p:nvPr/>
        </p:nvCxnSpPr>
        <p:spPr>
          <a:xfrm>
            <a:off x="0" y="1499616"/>
            <a:ext cx="9144000" cy="23700"/>
          </a:xfrm>
          <a:prstGeom prst="straightConnector1">
            <a:avLst/>
          </a:prstGeom>
          <a:noFill/>
          <a:ln w="7620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16"/>
          <p:cNvSpPr txBox="1"/>
          <p:nvPr/>
        </p:nvSpPr>
        <p:spPr>
          <a:xfrm>
            <a:off x="84675" y="737800"/>
            <a:ext cx="1717500" cy="53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Anger</a:t>
            </a:r>
            <a:endParaRPr kumimoji="0" sz="2000" b="0" i="0" u="sng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332700" y="1745750"/>
            <a:ext cx="8478600" cy="4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●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Perez-uzzah means “the breaking out against Uzzah”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marR="0" lvl="0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●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Others in scripture who were angry with God: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marR="0" lvl="1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○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Moses </a:t>
            </a: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E69138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(Numbers 11: 11-15)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marR="0" lvl="1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○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Jonah </a:t>
            </a: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E69138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(Jonah 4: 1-3)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marR="0" lvl="1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○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Cain </a:t>
            </a: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E69138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(Genesis 4: 3-7)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marR="0" lvl="1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○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Job (various)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marR="0" lvl="0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●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Anger itself is not condemned.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marR="0" lvl="1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200"/>
              <a:buFont typeface="Comfortaa SemiBold"/>
              <a:buChar char="○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E69138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Ephesians 4: 26-27, Genesis 4: 6-7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84675" y="6313725"/>
            <a:ext cx="22014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2 Samuel 6: 1-8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"/>
            <a:ext cx="9144000" cy="150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000"/>
            <a:ext cx="9144000" cy="15001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7"/>
          <p:cNvCxnSpPr/>
          <p:nvPr/>
        </p:nvCxnSpPr>
        <p:spPr>
          <a:xfrm>
            <a:off x="0" y="1499616"/>
            <a:ext cx="9144000" cy="23700"/>
          </a:xfrm>
          <a:prstGeom prst="straightConnector1">
            <a:avLst/>
          </a:prstGeom>
          <a:noFill/>
          <a:ln w="7620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7"/>
          <p:cNvSpPr txBox="1"/>
          <p:nvPr/>
        </p:nvSpPr>
        <p:spPr>
          <a:xfrm>
            <a:off x="84675" y="737800"/>
            <a:ext cx="1717500" cy="53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Anger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1579625" y="143950"/>
            <a:ext cx="1717500" cy="53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Fear</a:t>
            </a:r>
            <a:endParaRPr kumimoji="0" sz="2000" b="0" i="0" u="sng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332700" y="1745750"/>
            <a:ext cx="8478600" cy="44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●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This was not the ‘Godly fear’ that leads to obedience.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marR="0" lvl="1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200"/>
              <a:buFont typeface="Comfortaa SemiBold"/>
              <a:buChar char="○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E69138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Deuteronomy 6: 13, Proverbs 1: 7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marR="0" lvl="0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●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Fear like Adam and the ‘One Talent’ servant.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marR="0" lvl="1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200"/>
              <a:buFont typeface="Comfortaa SemiBold"/>
              <a:buChar char="○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E69138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Genesis 3: 10, Matthew 25: 24-25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marR="0" lvl="0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●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Fear that stemmed from disobedience.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marR="0" lvl="1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200"/>
              <a:buFont typeface="Comfortaa SemiBold"/>
              <a:buChar char="○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E69138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Exodus 25: 14, Numbers 4: 15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marR="0" lvl="0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●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This is a crippling fear.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marR="0" lvl="1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200"/>
              <a:buFont typeface="Comfortaa SemiBold"/>
              <a:buChar char="○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E69138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2 Samuel 6: 9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84675" y="6313725"/>
            <a:ext cx="22014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2 Samuel 6: 9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"/>
            <a:ext cx="9144000" cy="150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000"/>
            <a:ext cx="9144000" cy="15001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8"/>
          <p:cNvCxnSpPr/>
          <p:nvPr/>
        </p:nvCxnSpPr>
        <p:spPr>
          <a:xfrm>
            <a:off x="0" y="1499616"/>
            <a:ext cx="9144000" cy="23700"/>
          </a:xfrm>
          <a:prstGeom prst="straightConnector1">
            <a:avLst/>
          </a:prstGeom>
          <a:noFill/>
          <a:ln w="7620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Google Shape;98;p18"/>
          <p:cNvSpPr txBox="1"/>
          <p:nvPr/>
        </p:nvSpPr>
        <p:spPr>
          <a:xfrm>
            <a:off x="1579625" y="143950"/>
            <a:ext cx="1717500" cy="53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Fear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84675" y="737800"/>
            <a:ext cx="1717500" cy="53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Anger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3083100" y="737800"/>
            <a:ext cx="1717500" cy="53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Inaction</a:t>
            </a:r>
            <a:endParaRPr kumimoji="0" sz="2000" b="0" i="0" u="sng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332700" y="1745750"/>
            <a:ext cx="8478600" cy="44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●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Before this, David was a man of action.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marR="0" lvl="1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200"/>
              <a:buFont typeface="Comfortaa SemiBold"/>
              <a:buChar char="○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E69138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1 Samuel 5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marR="0" lvl="0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●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Why bring back the Ark?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marR="0" lvl="1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200"/>
              <a:buFont typeface="Comfortaa SemiBold"/>
              <a:buChar char="○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E69138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Exodus 25: 21-22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marR="0" lvl="0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●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David remained inactive for 3 months!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marR="0" lvl="0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●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God expects people of action.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marR="0" lvl="1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200"/>
              <a:buFont typeface="Comfortaa SemiBold"/>
              <a:buChar char="○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E69138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James 4: 17, 1 Kings 19: 4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84675" y="6313725"/>
            <a:ext cx="22014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2 Samuel 6: 10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"/>
            <a:ext cx="9144000" cy="150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000"/>
            <a:ext cx="9143964" cy="1500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9"/>
          <p:cNvCxnSpPr/>
          <p:nvPr/>
        </p:nvCxnSpPr>
        <p:spPr>
          <a:xfrm>
            <a:off x="0" y="1499616"/>
            <a:ext cx="9144000" cy="23700"/>
          </a:xfrm>
          <a:prstGeom prst="straightConnector1">
            <a:avLst/>
          </a:prstGeom>
          <a:noFill/>
          <a:ln w="7620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19"/>
          <p:cNvSpPr txBox="1"/>
          <p:nvPr/>
        </p:nvSpPr>
        <p:spPr>
          <a:xfrm>
            <a:off x="1579625" y="143950"/>
            <a:ext cx="1717500" cy="53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Fear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84675" y="737800"/>
            <a:ext cx="1717500" cy="53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Anger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3083100" y="737800"/>
            <a:ext cx="1717500" cy="53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Inaction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4463150" y="143950"/>
            <a:ext cx="1717500" cy="53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Realization</a:t>
            </a:r>
            <a:endParaRPr kumimoji="0" sz="1800" b="0" i="0" u="sng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332700" y="1745750"/>
            <a:ext cx="8478600" cy="44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●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David realizes…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marR="0" lvl="1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○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They had sinned. (God was just)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marR="0" lvl="1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○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They were missing out on blessings.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marR="0" lvl="1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○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They had nothing to fear when they obeyed.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marR="0" lvl="0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●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Other examples of realizations: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marR="0" lvl="1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200"/>
              <a:buFont typeface="Comfortaa SemiBold"/>
              <a:buChar char="○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E69138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Luke 15: 17-19, Job 42: 1-2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marR="0" lvl="0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●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Our realization: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marR="0" lvl="1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200"/>
              <a:buFont typeface="Comfortaa SemiBold"/>
              <a:buChar char="○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E69138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James 4:14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84675" y="6313725"/>
            <a:ext cx="22014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2 Samuel 6: 11-12a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"/>
            <a:ext cx="9144000" cy="150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000"/>
            <a:ext cx="9143964" cy="1500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20"/>
          <p:cNvCxnSpPr/>
          <p:nvPr/>
        </p:nvCxnSpPr>
        <p:spPr>
          <a:xfrm>
            <a:off x="0" y="1499616"/>
            <a:ext cx="9144000" cy="23700"/>
          </a:xfrm>
          <a:prstGeom prst="straightConnector1">
            <a:avLst/>
          </a:prstGeom>
          <a:noFill/>
          <a:ln w="7620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20"/>
          <p:cNvSpPr txBox="1"/>
          <p:nvPr/>
        </p:nvSpPr>
        <p:spPr>
          <a:xfrm>
            <a:off x="1579625" y="143950"/>
            <a:ext cx="1717500" cy="53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Fear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84675" y="737800"/>
            <a:ext cx="1717500" cy="53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Anger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3083100" y="737800"/>
            <a:ext cx="1717500" cy="53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Inaction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4463150" y="143950"/>
            <a:ext cx="1717500" cy="53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Realization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5960575" y="737788"/>
            <a:ext cx="1717500" cy="53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Action</a:t>
            </a:r>
            <a:endParaRPr kumimoji="0" sz="2000" b="0" i="0" u="sng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332700" y="1745750"/>
            <a:ext cx="8478600" cy="44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●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The Ark is moved </a:t>
            </a:r>
            <a:r>
              <a:rPr kumimoji="0" lang="en" sz="22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according to God’s word</a:t>
            </a: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 and David is successful.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marR="0" lvl="1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200"/>
              <a:buFont typeface="Comfortaa SemiBold"/>
              <a:buChar char="○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E69138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1 Chronicles 15: 1-4, 12-15, 25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marR="0" lvl="0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●"/>
              <a:tabLst/>
              <a:defRPr/>
            </a:pPr>
            <a:r>
              <a:rPr kumimoji="0" lang="en" sz="2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THIS </a:t>
            </a: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is what Godly fear looks like!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457200" marR="0" lvl="0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 SemiBold"/>
              <a:buChar char="●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They did what Cain </a:t>
            </a:r>
            <a:r>
              <a:rPr kumimoji="0" lang="en" sz="22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could</a:t>
            </a: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 have done, had he been able to let go of his anger.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914400" marR="0" lvl="1" indent="-3683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200"/>
              <a:buFont typeface="Comfortaa SemiBold"/>
              <a:buChar char="○"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E69138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Genesis 4: 6-7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84675" y="6313725"/>
            <a:ext cx="22014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fortaa SemiBold"/>
                <a:ea typeface="Comfortaa SemiBold"/>
                <a:cs typeface="Comfortaa SemiBold"/>
                <a:sym typeface="Comfortaa SemiBold"/>
              </a:rPr>
              <a:t>2 Samuel 6: 12b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398</Words>
  <Application>Microsoft Office PowerPoint</Application>
  <PresentationFormat>On-screen Show (4:3)</PresentationFormat>
  <Paragraphs>73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Comfortaa</vt:lpstr>
      <vt:lpstr>Comfortaa SemiBold</vt:lpstr>
      <vt:lpstr>2_Office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34</cp:revision>
  <dcterms:created xsi:type="dcterms:W3CDTF">2008-03-16T18:22:36Z</dcterms:created>
  <dcterms:modified xsi:type="dcterms:W3CDTF">2023-07-09T21:17:45Z</dcterms:modified>
</cp:coreProperties>
</file>