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48" r:id="rId2"/>
  </p:sldMasterIdLst>
  <p:notesMasterIdLst>
    <p:notesMasterId r:id="rId13"/>
  </p:notesMasterIdLst>
  <p:sldIdLst>
    <p:sldId id="258" r:id="rId3"/>
    <p:sldId id="261" r:id="rId4"/>
    <p:sldId id="298" r:id="rId5"/>
    <p:sldId id="299" r:id="rId6"/>
    <p:sldId id="276" r:id="rId7"/>
    <p:sldId id="300" r:id="rId8"/>
    <p:sldId id="296" r:id="rId9"/>
    <p:sldId id="301" r:id="rId10"/>
    <p:sldId id="291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4" d="100"/>
          <a:sy n="74" d="100"/>
        </p:scale>
        <p:origin x="1133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680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26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7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8220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773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05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349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25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9354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9722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090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8388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3135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197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124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974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8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42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28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912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46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53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547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221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hat is the fruit of the Spirit?">
            <a:extLst>
              <a:ext uri="{FF2B5EF4-FFF2-40B4-BE49-F238E27FC236}">
                <a16:creationId xmlns:a16="http://schemas.microsoft.com/office/drawing/2014/main" id="{621AD005-A478-D644-F3D1-62AE345692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520950"/>
            <a:ext cx="7886700" cy="414051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F6272-2895-2713-A8AC-4C1CDFAEF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343783"/>
            <a:ext cx="7886700" cy="11262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b="1" dirty="0">
                <a:latin typeface="Gill Sans MT Condensed" panose="020B0506020104020203" pitchFamily="34" charset="0"/>
              </a:rPr>
              <a:t>SELF-CONTROL</a:t>
            </a:r>
            <a:endParaRPr lang="en-US" sz="54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A0F35E-4576-F689-4EFA-ED271CABEBB0}"/>
              </a:ext>
            </a:extLst>
          </p:cNvPr>
          <p:cNvSpPr/>
          <p:nvPr/>
        </p:nvSpPr>
        <p:spPr>
          <a:xfrm>
            <a:off x="5334001" y="3893127"/>
            <a:ext cx="2978726" cy="938019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54E426-65F0-C48E-1B75-478CAF913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7965" y="3893127"/>
            <a:ext cx="3214255" cy="938019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Gill Sans MT Condensed" panose="020B0506020104020203" pitchFamily="34" charset="0"/>
              </a:rPr>
              <a:t>Galatians 5:22-23</a:t>
            </a:r>
          </a:p>
        </p:txBody>
      </p:sp>
    </p:spTree>
    <p:extLst>
      <p:ext uri="{BB962C8B-B14F-4D97-AF65-F5344CB8AC3E}">
        <p14:creationId xmlns:p14="http://schemas.microsoft.com/office/powerpoint/2010/main" val="2117106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844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8B410-C7DC-8936-5D4F-2E73F82D1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923347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SELF-CONTROL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02BB5-4AEF-06CE-06F4-3A771B193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81103"/>
          </a:xfrm>
        </p:spPr>
        <p:txBody>
          <a:bodyPr>
            <a:normAutofit/>
          </a:bodyPr>
          <a:lstStyle/>
          <a:p>
            <a:r>
              <a:rPr lang="en-US" b="1" dirty="0"/>
              <a:t>“Temperance” in the KJV.</a:t>
            </a:r>
          </a:p>
          <a:p>
            <a:endParaRPr lang="en-US" sz="800" b="1" dirty="0"/>
          </a:p>
          <a:p>
            <a:r>
              <a:rPr lang="en-US" b="1" dirty="0"/>
              <a:t>ENKRATEIA </a:t>
            </a:r>
          </a:p>
          <a:p>
            <a:r>
              <a:rPr lang="en-US" b="1" dirty="0"/>
              <a:t>“self-control”</a:t>
            </a: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/>
              <a:t>“the virtue of one who masters his desires and passions, especially his sensual appetites” (Thayer) </a:t>
            </a:r>
          </a:p>
        </p:txBody>
      </p:sp>
    </p:spTree>
    <p:extLst>
      <p:ext uri="{BB962C8B-B14F-4D97-AF65-F5344CB8AC3E}">
        <p14:creationId xmlns:p14="http://schemas.microsoft.com/office/powerpoint/2010/main" val="670486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8B410-C7DC-8936-5D4F-2E73F82D1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923347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SELF-CONTROL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02BB5-4AEF-06CE-06F4-3A771B193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19745"/>
            <a:ext cx="7886700" cy="438698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/>
              <a:t>ENKRATEIA</a:t>
            </a:r>
            <a:r>
              <a:rPr lang="en-US" b="1" dirty="0"/>
              <a:t> </a:t>
            </a:r>
          </a:p>
          <a:p>
            <a:endParaRPr lang="en-US" b="1" dirty="0"/>
          </a:p>
          <a:p>
            <a:r>
              <a:rPr lang="en-US" b="1" dirty="0"/>
              <a:t>KRATOS - “power, strength, lordship”</a:t>
            </a:r>
            <a:r>
              <a:rPr lang="en-US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b="1" dirty="0"/>
              <a:t>EN - prefix meaning “self” </a:t>
            </a:r>
          </a:p>
        </p:txBody>
      </p:sp>
    </p:spTree>
    <p:extLst>
      <p:ext uri="{BB962C8B-B14F-4D97-AF65-F5344CB8AC3E}">
        <p14:creationId xmlns:p14="http://schemas.microsoft.com/office/powerpoint/2010/main" val="3085664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8B410-C7DC-8936-5D4F-2E73F82D1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923347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SELF-CONTROL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02BB5-4AEF-06CE-06F4-3A771B193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81103"/>
          </a:xfrm>
        </p:spPr>
        <p:txBody>
          <a:bodyPr>
            <a:normAutofit/>
          </a:bodyPr>
          <a:lstStyle/>
          <a:p>
            <a:r>
              <a:rPr lang="en-US" b="1" dirty="0"/>
              <a:t>“He who is slow to anger is better than the mighty, and he who rules his spirit than he who takes a city” (Prov. 16:32). </a:t>
            </a:r>
          </a:p>
          <a:p>
            <a:endParaRPr lang="en-US" sz="800" b="1" dirty="0"/>
          </a:p>
          <a:p>
            <a:r>
              <a:rPr lang="en-US" b="1" dirty="0"/>
              <a:t>“A man without self-control is like a city broken into and left without walls” (Prov. 25:28, ESV).</a:t>
            </a:r>
          </a:p>
        </p:txBody>
      </p:sp>
    </p:spTree>
    <p:extLst>
      <p:ext uri="{BB962C8B-B14F-4D97-AF65-F5344CB8AC3E}">
        <p14:creationId xmlns:p14="http://schemas.microsoft.com/office/powerpoint/2010/main" val="2086037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Characteristic of Deity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A8949-34A8-B8C9-D02C-FAE113C74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50473"/>
            <a:ext cx="7886700" cy="4126490"/>
          </a:xfrm>
        </p:spPr>
        <p:txBody>
          <a:bodyPr>
            <a:normAutofit/>
          </a:bodyPr>
          <a:lstStyle/>
          <a:p>
            <a:pPr>
              <a:buSzPct val="90000"/>
            </a:pPr>
            <a:r>
              <a:rPr lang="en-US" sz="3200" b="1" dirty="0"/>
              <a:t>God is capable of self-control</a:t>
            </a:r>
          </a:p>
          <a:p>
            <a:pPr lvl="1">
              <a:buSzPct val="90000"/>
            </a:pPr>
            <a:r>
              <a:rPr lang="en-US" sz="2800" b="1" dirty="0">
                <a:solidFill>
                  <a:srgbClr val="002060"/>
                </a:solidFill>
              </a:rPr>
              <a:t>Genesis 6:5-8</a:t>
            </a:r>
          </a:p>
          <a:p>
            <a:pPr lvl="1">
              <a:buSzPct val="90000"/>
            </a:pPr>
            <a:r>
              <a:rPr lang="en-US" sz="2800" b="1" dirty="0">
                <a:solidFill>
                  <a:srgbClr val="002060"/>
                </a:solidFill>
              </a:rPr>
              <a:t>Exodus 32:11-14</a:t>
            </a:r>
          </a:p>
          <a:p>
            <a:pPr lvl="1">
              <a:buSzPct val="90000"/>
            </a:pPr>
            <a:r>
              <a:rPr lang="en-US" sz="2800" b="1" dirty="0">
                <a:solidFill>
                  <a:srgbClr val="002060"/>
                </a:solidFill>
              </a:rPr>
              <a:t>1 Chronicles 21:15</a:t>
            </a:r>
          </a:p>
          <a:p>
            <a:pPr>
              <a:buSzPct val="90000"/>
            </a:pPr>
            <a:r>
              <a:rPr lang="en-US" sz="3200" b="1" dirty="0"/>
              <a:t>Jesus displayed incredible self-control</a:t>
            </a:r>
          </a:p>
          <a:p>
            <a:pPr lvl="1">
              <a:buSzPct val="90000"/>
            </a:pPr>
            <a:r>
              <a:rPr lang="en-US" sz="2800" b="1" dirty="0">
                <a:solidFill>
                  <a:srgbClr val="002060"/>
                </a:solidFill>
              </a:rPr>
              <a:t>Luke 9:53-56</a:t>
            </a:r>
          </a:p>
          <a:p>
            <a:pPr lvl="1">
              <a:buSzPct val="90000"/>
            </a:pPr>
            <a:r>
              <a:rPr lang="en-US" sz="2800" b="1" dirty="0">
                <a:solidFill>
                  <a:srgbClr val="002060"/>
                </a:solidFill>
              </a:rPr>
              <a:t>Matthew 27:12-14</a:t>
            </a:r>
          </a:p>
        </p:txBody>
      </p:sp>
    </p:spTree>
    <p:extLst>
      <p:ext uri="{BB962C8B-B14F-4D97-AF65-F5344CB8AC3E}">
        <p14:creationId xmlns:p14="http://schemas.microsoft.com/office/powerpoint/2010/main" val="320371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Christians Are Expected </a:t>
            </a:r>
            <a:br>
              <a:rPr lang="en-US" b="1" dirty="0">
                <a:solidFill>
                  <a:srgbClr val="002060"/>
                </a:solidFill>
                <a:latin typeface="+mn-lt"/>
              </a:rPr>
            </a:br>
            <a:r>
              <a:rPr lang="en-US" b="1" dirty="0">
                <a:solidFill>
                  <a:srgbClr val="002060"/>
                </a:solidFill>
                <a:latin typeface="+mn-lt"/>
              </a:rPr>
              <a:t>to Practice Self-Control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2FC4D-02F3-3A35-0F73-4B5744405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2763"/>
            <a:ext cx="7886700" cy="4154199"/>
          </a:xfrm>
        </p:spPr>
        <p:txBody>
          <a:bodyPr/>
          <a:lstStyle/>
          <a:p>
            <a:pPr>
              <a:buSzPct val="90000"/>
            </a:pPr>
            <a:r>
              <a:rPr lang="en-US" sz="3200" b="1" dirty="0"/>
              <a:t>Elders and their wives</a:t>
            </a:r>
          </a:p>
          <a:p>
            <a:pPr lvl="1">
              <a:buSzPct val="90000"/>
            </a:pPr>
            <a:r>
              <a:rPr lang="en-US" sz="2800" b="1" dirty="0">
                <a:solidFill>
                  <a:srgbClr val="002060"/>
                </a:solidFill>
              </a:rPr>
              <a:t>1 Timothy 3:2, 11</a:t>
            </a:r>
          </a:p>
          <a:p>
            <a:pPr lvl="1">
              <a:buSzPct val="90000"/>
            </a:pPr>
            <a:r>
              <a:rPr lang="en-US" sz="2800" b="1" dirty="0">
                <a:solidFill>
                  <a:srgbClr val="002060"/>
                </a:solidFill>
              </a:rPr>
              <a:t>Titus 1:8</a:t>
            </a:r>
          </a:p>
          <a:p>
            <a:pPr>
              <a:buSzPct val="90000"/>
            </a:pPr>
            <a:r>
              <a:rPr lang="en-US" sz="3200" b="1" dirty="0"/>
              <a:t>Older men and women</a:t>
            </a:r>
          </a:p>
          <a:p>
            <a:pPr lvl="1">
              <a:buSzPct val="90000"/>
            </a:pPr>
            <a:r>
              <a:rPr lang="en-US" sz="2800" b="1" dirty="0">
                <a:solidFill>
                  <a:srgbClr val="002060"/>
                </a:solidFill>
              </a:rPr>
              <a:t>Titus 2:2-3</a:t>
            </a:r>
          </a:p>
        </p:txBody>
      </p:sp>
    </p:spTree>
    <p:extLst>
      <p:ext uri="{BB962C8B-B14F-4D97-AF65-F5344CB8AC3E}">
        <p14:creationId xmlns:p14="http://schemas.microsoft.com/office/powerpoint/2010/main" val="2560860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Why We Need Self-Control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2FC4D-02F3-3A35-0F73-4B5744405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3"/>
          </a:xfrm>
        </p:spPr>
        <p:txBody>
          <a:bodyPr>
            <a:normAutofit/>
          </a:bodyPr>
          <a:lstStyle/>
          <a:p>
            <a:pPr>
              <a:buSzPct val="90000"/>
            </a:pPr>
            <a:r>
              <a:rPr lang="en-US" sz="3200" b="1" dirty="0"/>
              <a:t>Part of our call to discipleship</a:t>
            </a:r>
          </a:p>
          <a:p>
            <a:pPr lvl="1">
              <a:buSzPct val="90000"/>
            </a:pPr>
            <a:r>
              <a:rPr lang="en-US" sz="2800" b="1" dirty="0">
                <a:solidFill>
                  <a:srgbClr val="002060"/>
                </a:solidFill>
              </a:rPr>
              <a:t>Matthew 16:24; 2 Peter 1:5-7</a:t>
            </a:r>
          </a:p>
          <a:p>
            <a:pPr>
              <a:buSzPct val="90000"/>
            </a:pPr>
            <a:r>
              <a:rPr lang="en-US" sz="3200" b="1" dirty="0"/>
              <a:t>God’s graces teaches it</a:t>
            </a:r>
          </a:p>
          <a:p>
            <a:pPr lvl="1">
              <a:buSzPct val="90000"/>
            </a:pPr>
            <a:r>
              <a:rPr lang="en-US" sz="2800" b="1" dirty="0">
                <a:solidFill>
                  <a:srgbClr val="002060"/>
                </a:solidFill>
              </a:rPr>
              <a:t>Titus 2:11-12</a:t>
            </a:r>
          </a:p>
          <a:p>
            <a:pPr>
              <a:buSzPct val="90000"/>
            </a:pPr>
            <a:r>
              <a:rPr lang="en-US" sz="3200" b="1" dirty="0"/>
              <a:t>To escape God’s judgment</a:t>
            </a:r>
          </a:p>
          <a:p>
            <a:pPr lvl="1">
              <a:buSzPct val="90000"/>
            </a:pPr>
            <a:r>
              <a:rPr lang="en-US" sz="2800" b="1" dirty="0">
                <a:solidFill>
                  <a:srgbClr val="002060"/>
                </a:solidFill>
              </a:rPr>
              <a:t>Acts 24:25</a:t>
            </a:r>
          </a:p>
          <a:p>
            <a:pPr>
              <a:buSzPct val="90000"/>
            </a:pPr>
            <a:r>
              <a:rPr lang="en-US" sz="3200" b="1" dirty="0"/>
              <a:t>To obtain an imperishable crown</a:t>
            </a:r>
          </a:p>
          <a:p>
            <a:pPr lvl="1">
              <a:buSzPct val="90000"/>
            </a:pPr>
            <a:r>
              <a:rPr lang="en-US" sz="2800" b="1" dirty="0">
                <a:solidFill>
                  <a:srgbClr val="002060"/>
                </a:solidFill>
              </a:rPr>
              <a:t>1 Cor. 9:24-27</a:t>
            </a:r>
          </a:p>
        </p:txBody>
      </p:sp>
    </p:spTree>
    <p:extLst>
      <p:ext uri="{BB962C8B-B14F-4D97-AF65-F5344CB8AC3E}">
        <p14:creationId xmlns:p14="http://schemas.microsoft.com/office/powerpoint/2010/main" val="3366045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4D600-1E46-C010-D997-BE81DE6CF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How to Develop Self-Control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2FC4D-02F3-3A35-0F73-4B5744405E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3"/>
          </a:xfrm>
        </p:spPr>
        <p:txBody>
          <a:bodyPr>
            <a:normAutofit/>
          </a:bodyPr>
          <a:lstStyle/>
          <a:p>
            <a:pPr>
              <a:buSzPct val="90000"/>
            </a:pPr>
            <a:r>
              <a:rPr lang="en-US" sz="3200" b="1" dirty="0"/>
              <a:t>Dethrone self and enthrone Jesus</a:t>
            </a:r>
          </a:p>
          <a:p>
            <a:pPr lvl="1">
              <a:buSzPct val="90000"/>
            </a:pPr>
            <a:r>
              <a:rPr lang="en-US" sz="2800" b="1" dirty="0">
                <a:solidFill>
                  <a:srgbClr val="002060"/>
                </a:solidFill>
              </a:rPr>
              <a:t>Galatians 2:20</a:t>
            </a:r>
          </a:p>
          <a:p>
            <a:pPr>
              <a:buSzPct val="90000"/>
            </a:pPr>
            <a:r>
              <a:rPr lang="en-US" sz="3200" b="1" dirty="0"/>
              <a:t>Submit to God’s will</a:t>
            </a:r>
          </a:p>
          <a:p>
            <a:pPr lvl="1">
              <a:buSzPct val="90000"/>
            </a:pPr>
            <a:r>
              <a:rPr lang="en-US" sz="2800" b="1" dirty="0">
                <a:solidFill>
                  <a:srgbClr val="002060"/>
                </a:solidFill>
              </a:rPr>
              <a:t>James 4:7-8; Phil. 2:5-8</a:t>
            </a:r>
          </a:p>
          <a:p>
            <a:pPr>
              <a:buSzPct val="90000"/>
            </a:pPr>
            <a:r>
              <a:rPr lang="en-US" sz="3200" b="1" dirty="0"/>
              <a:t>Consider our influence</a:t>
            </a:r>
          </a:p>
          <a:p>
            <a:pPr lvl="1">
              <a:buSzPct val="90000"/>
            </a:pPr>
            <a:r>
              <a:rPr lang="en-US" sz="2800" b="1" dirty="0">
                <a:solidFill>
                  <a:srgbClr val="002060"/>
                </a:solidFill>
              </a:rPr>
              <a:t>Matthew 5:13</a:t>
            </a:r>
          </a:p>
          <a:p>
            <a:pPr>
              <a:buSzPct val="90000"/>
            </a:pPr>
            <a:r>
              <a:rPr lang="en-US" sz="3200" b="1" dirty="0"/>
              <a:t>Keep working on it</a:t>
            </a:r>
          </a:p>
          <a:p>
            <a:pPr lvl="1">
              <a:buSzPct val="90000"/>
            </a:pPr>
            <a:r>
              <a:rPr lang="en-US" sz="2800" b="1" dirty="0">
                <a:solidFill>
                  <a:srgbClr val="002060"/>
                </a:solidFill>
              </a:rPr>
              <a:t>1 Cor. 9:24-27; 1 Tim. 4:7-8</a:t>
            </a:r>
          </a:p>
        </p:txBody>
      </p:sp>
    </p:spTree>
    <p:extLst>
      <p:ext uri="{BB962C8B-B14F-4D97-AF65-F5344CB8AC3E}">
        <p14:creationId xmlns:p14="http://schemas.microsoft.com/office/powerpoint/2010/main" val="78891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8B410-C7DC-8936-5D4F-2E73F82D1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923347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The Fruit of the Spirit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02BB5-4AEF-06CE-06F4-3A771B193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8868" y="1700095"/>
            <a:ext cx="3375314" cy="4681103"/>
          </a:xfrm>
        </p:spPr>
        <p:txBody>
          <a:bodyPr>
            <a:normAutofit/>
          </a:bodyPr>
          <a:lstStyle/>
          <a:p>
            <a:r>
              <a:rPr lang="en-US" b="1" dirty="0"/>
              <a:t>Love </a:t>
            </a:r>
          </a:p>
          <a:p>
            <a:r>
              <a:rPr lang="en-US" b="1" dirty="0"/>
              <a:t>Joy </a:t>
            </a:r>
          </a:p>
          <a:p>
            <a:r>
              <a:rPr lang="en-US" b="1" dirty="0"/>
              <a:t>Peace</a:t>
            </a:r>
          </a:p>
          <a:p>
            <a:r>
              <a:rPr lang="en-US" b="1" dirty="0"/>
              <a:t>Longsuffering</a:t>
            </a:r>
          </a:p>
          <a:p>
            <a:r>
              <a:rPr lang="en-US" b="1" dirty="0"/>
              <a:t>Kindness</a:t>
            </a:r>
          </a:p>
          <a:p>
            <a:r>
              <a:rPr lang="en-US" b="1" dirty="0"/>
              <a:t>Goodness </a:t>
            </a:r>
          </a:p>
          <a:p>
            <a:r>
              <a:rPr lang="en-US" b="1" dirty="0"/>
              <a:t>Faithfulness</a:t>
            </a:r>
          </a:p>
          <a:p>
            <a:r>
              <a:rPr lang="en-US" b="1" dirty="0"/>
              <a:t>Gentleness</a:t>
            </a:r>
          </a:p>
          <a:p>
            <a:r>
              <a:rPr lang="en-US" b="1" dirty="0"/>
              <a:t>Self-Control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2BA624-6688-1B39-0BF6-B3B5238A5C6C}"/>
              </a:ext>
            </a:extLst>
          </p:cNvPr>
          <p:cNvSpPr txBox="1"/>
          <p:nvPr/>
        </p:nvSpPr>
        <p:spPr>
          <a:xfrm>
            <a:off x="4904509" y="3255817"/>
            <a:ext cx="361084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Are we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walking in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Spirit? </a:t>
            </a:r>
          </a:p>
        </p:txBody>
      </p:sp>
    </p:spTree>
    <p:extLst>
      <p:ext uri="{BB962C8B-B14F-4D97-AF65-F5344CB8AC3E}">
        <p14:creationId xmlns:p14="http://schemas.microsoft.com/office/powerpoint/2010/main" val="3014987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1613</TotalTime>
  <Words>252</Words>
  <Application>Microsoft Office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Gill Sans MT Condensed</vt:lpstr>
      <vt:lpstr>Times New Roman</vt:lpstr>
      <vt:lpstr>1_Office Theme</vt:lpstr>
      <vt:lpstr>Office Theme</vt:lpstr>
      <vt:lpstr>Galatians 5:22-23</vt:lpstr>
      <vt:lpstr>SELF-CONTROL</vt:lpstr>
      <vt:lpstr>SELF-CONTROL</vt:lpstr>
      <vt:lpstr>SELF-CONTROL</vt:lpstr>
      <vt:lpstr>Characteristic of Deity</vt:lpstr>
      <vt:lpstr>Christians Are Expected  to Practice Self-Control</vt:lpstr>
      <vt:lpstr>Why We Need Self-Control</vt:lpstr>
      <vt:lpstr>How to Develop Self-Control</vt:lpstr>
      <vt:lpstr>The Fruit of the Spirit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225</cp:revision>
  <dcterms:created xsi:type="dcterms:W3CDTF">2008-03-16T18:22:36Z</dcterms:created>
  <dcterms:modified xsi:type="dcterms:W3CDTF">2023-05-21T21:22:59Z</dcterms:modified>
</cp:coreProperties>
</file>