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5"/>
  </p:notesMasterIdLst>
  <p:sldIdLst>
    <p:sldId id="256" r:id="rId2"/>
    <p:sldId id="257" r:id="rId3"/>
    <p:sldId id="269" r:id="rId4"/>
    <p:sldId id="265" r:id="rId5"/>
    <p:sldId id="266" r:id="rId6"/>
    <p:sldId id="267" r:id="rId7"/>
    <p:sldId id="264" r:id="rId8"/>
    <p:sldId id="258" r:id="rId9"/>
    <p:sldId id="259" r:id="rId10"/>
    <p:sldId id="260" r:id="rId11"/>
    <p:sldId id="261" r:id="rId12"/>
    <p:sldId id="263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50" d="100"/>
          <a:sy n="50" d="100"/>
        </p:scale>
        <p:origin x="1805" y="57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9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6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6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5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51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7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224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4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2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BBB2-50FA-4663-8501-6616ED944B5B}" type="datetimeFigureOut">
              <a:rPr lang="en-US" smtClean="0"/>
              <a:t>4/16/2023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0DECE-9A77-4EAE-89F4-02CEB3E69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5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0635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sz="4000" b="1" dirty="0"/>
              <a:t>2. God Will Not Allow Us To Suffer More Than We Can Handle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“No temptation has overtaken you except such as is common to man; but God is faithful, who will not allow you to be tempted </a:t>
            </a:r>
            <a:r>
              <a:rPr lang="en-US" dirty="0">
                <a:highlight>
                  <a:srgbClr val="FFFF00"/>
                </a:highlight>
              </a:rPr>
              <a:t>beyond what you are able</a:t>
            </a:r>
            <a:r>
              <a:rPr lang="en-US" dirty="0"/>
              <a:t>, but with the temptation will also make the way of escape, that you may be able to </a:t>
            </a:r>
            <a:r>
              <a:rPr lang="en-US" dirty="0">
                <a:highlight>
                  <a:srgbClr val="FFFF00"/>
                </a:highlight>
              </a:rPr>
              <a:t>bear it</a:t>
            </a:r>
            <a:r>
              <a:rPr lang="en-US" dirty="0"/>
              <a:t>.”</a:t>
            </a:r>
          </a:p>
          <a:p>
            <a:pPr marL="0" indent="0" algn="r">
              <a:buNone/>
            </a:pPr>
            <a:r>
              <a:rPr lang="en-US" dirty="0"/>
              <a:t>1 Corinthians 10:13</a:t>
            </a:r>
          </a:p>
        </p:txBody>
      </p:sp>
    </p:spTree>
    <p:extLst>
      <p:ext uri="{BB962C8B-B14F-4D97-AF65-F5344CB8AC3E}">
        <p14:creationId xmlns:p14="http://schemas.microsoft.com/office/powerpoint/2010/main" val="96798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b="1" dirty="0"/>
              <a:t>3. There Are Benefits To Pain and Suffering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Pain alerts us to danger; allowing us to escape or seek needed medical help.</a:t>
            </a:r>
          </a:p>
          <a:p>
            <a:pPr lvl="0"/>
            <a:r>
              <a:rPr lang="en-US" dirty="0"/>
              <a:t>We learn right from wrong by suffering the consequences of our actions.</a:t>
            </a:r>
          </a:p>
          <a:p>
            <a:pPr lvl="0"/>
            <a:r>
              <a:rPr lang="en-US" dirty="0"/>
              <a:t>Discipline is needed, but it is not pleasant (Heb. 12:11). </a:t>
            </a:r>
          </a:p>
          <a:p>
            <a:pPr lvl="0"/>
            <a:r>
              <a:rPr lang="en-US" dirty="0"/>
              <a:t>The “testing of fire” strengthens our faith       (1 Pet. 1:6-7). </a:t>
            </a:r>
          </a:p>
        </p:txBody>
      </p:sp>
    </p:spTree>
    <p:extLst>
      <p:ext uri="{BB962C8B-B14F-4D97-AF65-F5344CB8AC3E}">
        <p14:creationId xmlns:p14="http://schemas.microsoft.com/office/powerpoint/2010/main" val="85302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b="1" dirty="0"/>
              <a:t>3. There Are Benefits To Pain and Suffering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If endured properly, suffering can build character (James 1:2-4). </a:t>
            </a:r>
          </a:p>
          <a:p>
            <a:pPr lvl="1"/>
            <a:r>
              <a:rPr lang="en-US" dirty="0"/>
              <a:t>bravery, valor, honor, courage, self-sacrifice, etc. </a:t>
            </a:r>
          </a:p>
          <a:p>
            <a:pPr lvl="0"/>
            <a:r>
              <a:rPr lang="en-US" dirty="0"/>
              <a:t>Suffering equips us to comfort others who suffer (2 Cor. 1:3-4). </a:t>
            </a:r>
          </a:p>
          <a:p>
            <a:pPr lvl="0"/>
            <a:r>
              <a:rPr lang="en-US" dirty="0"/>
              <a:t>Suffering causes us to long for, and thus prepare for, Heaven (Rev. 21:4). </a:t>
            </a:r>
          </a:p>
        </p:txBody>
      </p:sp>
    </p:spTree>
    <p:extLst>
      <p:ext uri="{BB962C8B-B14F-4D97-AF65-F5344CB8AC3E}">
        <p14:creationId xmlns:p14="http://schemas.microsoft.com/office/powerpoint/2010/main" val="221497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400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evilpainandsuffering.com/images/EvilPainAndSuffering-Card_fro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522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330009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5029200"/>
            <a:ext cx="3810000" cy="1143000"/>
          </a:xfrm>
        </p:spPr>
        <p:txBody>
          <a:bodyPr>
            <a:normAutofit/>
          </a:bodyPr>
          <a:lstStyle/>
          <a:p>
            <a:r>
              <a:rPr lang="en-US" sz="2800" b="1" dirty="0"/>
              <a:t>Epicurus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342-270 BC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4800600" cy="57912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“If there is a God who wishes to prevent evil, but cannot, he is not all powerful, and thus is not God.”</a:t>
            </a:r>
          </a:p>
          <a:p>
            <a:pPr lvl="0"/>
            <a:r>
              <a:rPr lang="en-US" dirty="0"/>
              <a:t>“If he has the power to prevent evil, but will not, then he is not good, and thus is not God.”</a:t>
            </a:r>
          </a:p>
          <a:p>
            <a:pPr lvl="0"/>
            <a:r>
              <a:rPr lang="en-US" dirty="0"/>
              <a:t>“If there is a God who has both the power and desire to eliminate evil, then why is evil and suffering present in the world today?”</a:t>
            </a:r>
          </a:p>
        </p:txBody>
      </p:sp>
      <p:pic>
        <p:nvPicPr>
          <p:cNvPr id="3078" name="Picture 6" descr="http://newepicurean.com/wp-content/uploads/2011/10/ExtractedEpicur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775" y="628649"/>
            <a:ext cx="3095625" cy="4324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49135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Origin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Argument: “God created everything, therefore He must have created evil.” </a:t>
            </a:r>
          </a:p>
          <a:p>
            <a:endParaRPr lang="en-US" sz="1800" dirty="0"/>
          </a:p>
          <a:p>
            <a:r>
              <a:rPr lang="en-US" dirty="0"/>
              <a:t>Not true! Everything God created was good:</a:t>
            </a:r>
          </a:p>
          <a:p>
            <a:endParaRPr lang="en-US" sz="1000" dirty="0"/>
          </a:p>
          <a:p>
            <a:pPr marL="0" indent="0" algn="r">
              <a:buNone/>
            </a:pPr>
            <a:r>
              <a:rPr lang="en-US" dirty="0"/>
              <a:t>“Then God saw everything that He had made, and indeed it was very good…” (Gen. 1:31).</a:t>
            </a:r>
          </a:p>
        </p:txBody>
      </p:sp>
    </p:spTree>
    <p:extLst>
      <p:ext uri="{BB962C8B-B14F-4D97-AF65-F5344CB8AC3E}">
        <p14:creationId xmlns:p14="http://schemas.microsoft.com/office/powerpoint/2010/main" val="244419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Origin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were uniquely created with the ability to think, reason, and choose. We have </a:t>
            </a:r>
            <a:r>
              <a:rPr lang="en-US" b="1" dirty="0"/>
              <a:t>free will</a:t>
            </a:r>
            <a:r>
              <a:rPr lang="en-US" dirty="0"/>
              <a:t>. </a:t>
            </a:r>
          </a:p>
          <a:p>
            <a:r>
              <a:rPr lang="en-US" dirty="0"/>
              <a:t>God respects our choices, even when we choose to do wrong. </a:t>
            </a:r>
          </a:p>
          <a:p>
            <a:r>
              <a:rPr lang="en-US" dirty="0"/>
              <a:t>God has always </a:t>
            </a:r>
            <a:r>
              <a:rPr lang="en-US" b="1" dirty="0"/>
              <a:t>warned</a:t>
            </a:r>
            <a:r>
              <a:rPr lang="en-US" dirty="0"/>
              <a:t> us of the </a:t>
            </a:r>
            <a:r>
              <a:rPr lang="en-US" b="1" dirty="0"/>
              <a:t>consequences</a:t>
            </a:r>
            <a:r>
              <a:rPr lang="en-US" dirty="0"/>
              <a:t> of choosing to disobey Him (Gen. 2:16-17).</a:t>
            </a:r>
          </a:p>
        </p:txBody>
      </p:sp>
    </p:spTree>
    <p:extLst>
      <p:ext uri="{BB962C8B-B14F-4D97-AF65-F5344CB8AC3E}">
        <p14:creationId xmlns:p14="http://schemas.microsoft.com/office/powerpoint/2010/main" val="35944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Origin of Evil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Genesis 3    -    The first sin introduced…</a:t>
            </a:r>
          </a:p>
          <a:p>
            <a:endParaRPr lang="en-US" sz="800" dirty="0"/>
          </a:p>
          <a:p>
            <a:endParaRPr lang="en-US" sz="800" dirty="0"/>
          </a:p>
          <a:p>
            <a:endParaRPr lang="en-US" sz="800" dirty="0"/>
          </a:p>
          <a:p>
            <a:r>
              <a:rPr lang="en-US" b="1" dirty="0"/>
              <a:t>Shame</a:t>
            </a:r>
            <a:r>
              <a:rPr lang="en-US" dirty="0"/>
              <a:t> (vs. 7-8)</a:t>
            </a:r>
          </a:p>
          <a:p>
            <a:r>
              <a:rPr lang="en-US" b="1" dirty="0"/>
              <a:t>Fear</a:t>
            </a:r>
            <a:r>
              <a:rPr lang="en-US" dirty="0"/>
              <a:t> (v. 10)</a:t>
            </a:r>
          </a:p>
          <a:p>
            <a:r>
              <a:rPr lang="en-US" b="1" dirty="0"/>
              <a:t>Sorrow</a:t>
            </a:r>
            <a:r>
              <a:rPr lang="en-US" dirty="0"/>
              <a:t> </a:t>
            </a:r>
            <a:r>
              <a:rPr lang="en-US" b="1" dirty="0"/>
              <a:t>and</a:t>
            </a:r>
            <a:r>
              <a:rPr lang="en-US" dirty="0"/>
              <a:t> </a:t>
            </a:r>
            <a:r>
              <a:rPr lang="en-US" b="1" dirty="0"/>
              <a:t>Pain</a:t>
            </a:r>
            <a:r>
              <a:rPr lang="en-US" dirty="0"/>
              <a:t> (v. 16)</a:t>
            </a:r>
          </a:p>
          <a:p>
            <a:r>
              <a:rPr lang="en-US" b="1" dirty="0"/>
              <a:t>Hardships</a:t>
            </a:r>
            <a:r>
              <a:rPr lang="en-US" dirty="0"/>
              <a:t> (v. 17-18)</a:t>
            </a:r>
          </a:p>
          <a:p>
            <a:r>
              <a:rPr lang="en-US" b="1" dirty="0"/>
              <a:t>Death</a:t>
            </a:r>
            <a:r>
              <a:rPr lang="en-US" dirty="0"/>
              <a:t> (v. 19)</a:t>
            </a:r>
          </a:p>
        </p:txBody>
      </p:sp>
      <p:pic>
        <p:nvPicPr>
          <p:cNvPr id="5122" name="Picture 2" descr="http://s2.hubimg.com/u/4310129_f26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819400"/>
            <a:ext cx="2476500" cy="29146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884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We Suffer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Consequences of our wrong choices. </a:t>
            </a:r>
          </a:p>
          <a:p>
            <a:pPr lvl="1"/>
            <a:r>
              <a:rPr lang="en-US" dirty="0"/>
              <a:t>Gal. 6:7; Prov. 13:15</a:t>
            </a:r>
          </a:p>
          <a:p>
            <a:r>
              <a:rPr lang="en-US" b="1" dirty="0"/>
              <a:t>Wrong choices of others. </a:t>
            </a:r>
          </a:p>
          <a:p>
            <a:r>
              <a:rPr lang="en-US" b="1" dirty="0"/>
              <a:t>Subject to “time and chance.” </a:t>
            </a:r>
          </a:p>
          <a:p>
            <a:pPr lvl="1"/>
            <a:r>
              <a:rPr lang="en-US" dirty="0"/>
              <a:t>Eccl. 9:11-12</a:t>
            </a:r>
          </a:p>
        </p:txBody>
      </p:sp>
    </p:spTree>
    <p:extLst>
      <p:ext uri="{BB962C8B-B14F-4D97-AF65-F5344CB8AC3E}">
        <p14:creationId xmlns:p14="http://schemas.microsoft.com/office/powerpoint/2010/main" val="36588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BCBCB"/>
            </a:gs>
            <a:gs pos="0">
              <a:srgbClr val="5F5F5F"/>
            </a:gs>
            <a:gs pos="6000">
              <a:srgbClr val="5F5F5F"/>
            </a:gs>
            <a:gs pos="79000">
              <a:srgbClr val="D9D9D9"/>
            </a:gs>
            <a:gs pos="75000">
              <a:schemeClr val="bg1"/>
            </a:gs>
            <a:gs pos="16000">
              <a:srgbClr val="FFFFFF"/>
            </a:gs>
            <a:gs pos="81000">
              <a:srgbClr val="B2B2B2"/>
            </a:gs>
            <a:gs pos="99000">
              <a:srgbClr val="292929"/>
            </a:gs>
            <a:gs pos="88000">
              <a:srgbClr val="777777"/>
            </a:gs>
            <a:gs pos="100000">
              <a:srgbClr val="EAEAE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0" y="922337"/>
            <a:ext cx="4572000" cy="4716463"/>
          </a:xfrm>
        </p:spPr>
        <p:txBody>
          <a:bodyPr>
            <a:normAutofit/>
          </a:bodyPr>
          <a:lstStyle/>
          <a:p>
            <a:r>
              <a:rPr lang="en-US" b="1" dirty="0"/>
              <a:t>Dealing With the Problem of Evil, Pain and Suffering</a:t>
            </a:r>
          </a:p>
        </p:txBody>
      </p:sp>
      <p:pic>
        <p:nvPicPr>
          <p:cNvPr id="2050" name="Picture 2" descr="http://www.healingheartcounseling.org/images/man-in-despai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981200"/>
            <a:ext cx="3028950" cy="2933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89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1. Evil Will Eventually Be Dealt With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not to envy sinners (Prov. 23:17-18). </a:t>
            </a:r>
          </a:p>
          <a:p>
            <a:r>
              <a:rPr lang="en-US" dirty="0"/>
              <a:t>All evildoers will eventually receive vengeance, punishment, and destruction </a:t>
            </a:r>
            <a:br>
              <a:rPr lang="en-US" dirty="0"/>
            </a:br>
            <a:r>
              <a:rPr lang="en-US" dirty="0"/>
              <a:t>from the Lord (2 Thess. 1:4-10). </a:t>
            </a:r>
          </a:p>
        </p:txBody>
      </p:sp>
    </p:spTree>
    <p:extLst>
      <p:ext uri="{BB962C8B-B14F-4D97-AF65-F5344CB8AC3E}">
        <p14:creationId xmlns:p14="http://schemas.microsoft.com/office/powerpoint/2010/main" val="979200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7242</TotalTime>
  <Words>518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4_Office Theme</vt:lpstr>
      <vt:lpstr>PowerPoint Presentation</vt:lpstr>
      <vt:lpstr>PowerPoint Presentation</vt:lpstr>
      <vt:lpstr>Epicurus  342-270 BC</vt:lpstr>
      <vt:lpstr>The Origin of Evil</vt:lpstr>
      <vt:lpstr>The Origin of Evil</vt:lpstr>
      <vt:lpstr>The Origin of Evil</vt:lpstr>
      <vt:lpstr>Why We Suffer</vt:lpstr>
      <vt:lpstr>Dealing With the Problem of Evil, Pain and Suffering</vt:lpstr>
      <vt:lpstr>1. Evil Will Eventually Be Dealt With</vt:lpstr>
      <vt:lpstr>2. God Will Not Allow Us To Suffer More Than We Can Handle</vt:lpstr>
      <vt:lpstr>3. There Are Benefits To Pain and Suffering</vt:lpstr>
      <vt:lpstr>3. There Are Benefits To Pain and Suffering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233</cp:revision>
  <dcterms:created xsi:type="dcterms:W3CDTF">2008-03-16T18:22:36Z</dcterms:created>
  <dcterms:modified xsi:type="dcterms:W3CDTF">2023-04-16T18:52:35Z</dcterms:modified>
</cp:coreProperties>
</file>