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 id="2147483742" r:id="rId2"/>
  </p:sldMasterIdLst>
  <p:notesMasterIdLst>
    <p:notesMasterId r:id="rId27"/>
  </p:notesMasterIdLst>
  <p:sldIdLst>
    <p:sldId id="259" r:id="rId3"/>
    <p:sldId id="256" r:id="rId4"/>
    <p:sldId id="260" r:id="rId5"/>
    <p:sldId id="264" r:id="rId6"/>
    <p:sldId id="257" r:id="rId7"/>
    <p:sldId id="261" r:id="rId8"/>
    <p:sldId id="646" r:id="rId9"/>
    <p:sldId id="647" r:id="rId10"/>
    <p:sldId id="648" r:id="rId11"/>
    <p:sldId id="649" r:id="rId12"/>
    <p:sldId id="650" r:id="rId13"/>
    <p:sldId id="651" r:id="rId14"/>
    <p:sldId id="652" r:id="rId15"/>
    <p:sldId id="653" r:id="rId16"/>
    <p:sldId id="654" r:id="rId17"/>
    <p:sldId id="655" r:id="rId18"/>
    <p:sldId id="656" r:id="rId19"/>
    <p:sldId id="657" r:id="rId20"/>
    <p:sldId id="658" r:id="rId21"/>
    <p:sldId id="659" r:id="rId22"/>
    <p:sldId id="660" r:id="rId23"/>
    <p:sldId id="661" r:id="rId24"/>
    <p:sldId id="263" r:id="rId25"/>
    <p:sldId id="258"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23" autoAdjust="0"/>
    <p:restoredTop sz="86325" autoAdjust="0"/>
  </p:normalViewPr>
  <p:slideViewPr>
    <p:cSldViewPr>
      <p:cViewPr varScale="1">
        <p:scale>
          <a:sx n="68" d="100"/>
          <a:sy n="68" d="100"/>
        </p:scale>
        <p:origin x="226" y="67"/>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76" d="100"/>
        <a:sy n="76" d="100"/>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3/13/2023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B54393A-97A1-4E76-A6BE-D033351D1612}" type="datetimeFigureOut">
              <a:rPr lang="en-US" smtClean="0"/>
              <a:t>3/13/2023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9352F0-48C3-41F3-8B4C-B4CCF57DDDD3}" type="slidenum">
              <a:rPr lang="en-US" smtClean="0"/>
              <a:t>‹#›</a:t>
            </a:fld>
            <a:endParaRPr lang="en-US"/>
          </a:p>
        </p:txBody>
      </p:sp>
    </p:spTree>
    <p:extLst>
      <p:ext uri="{BB962C8B-B14F-4D97-AF65-F5344CB8AC3E}">
        <p14:creationId xmlns:p14="http://schemas.microsoft.com/office/powerpoint/2010/main" val="1156583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54393A-97A1-4E76-A6BE-D033351D1612}" type="datetimeFigureOut">
              <a:rPr lang="en-US" smtClean="0"/>
              <a:t>3/13/2023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9352F0-48C3-41F3-8B4C-B4CCF57DDDD3}" type="slidenum">
              <a:rPr lang="en-US" smtClean="0"/>
              <a:t>‹#›</a:t>
            </a:fld>
            <a:endParaRPr lang="en-US"/>
          </a:p>
        </p:txBody>
      </p:sp>
    </p:spTree>
    <p:extLst>
      <p:ext uri="{BB962C8B-B14F-4D97-AF65-F5344CB8AC3E}">
        <p14:creationId xmlns:p14="http://schemas.microsoft.com/office/powerpoint/2010/main" val="4039326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54393A-97A1-4E76-A6BE-D033351D1612}" type="datetimeFigureOut">
              <a:rPr lang="en-US" smtClean="0"/>
              <a:t>3/13/2023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9352F0-48C3-41F3-8B4C-B4CCF57DDDD3}" type="slidenum">
              <a:rPr lang="en-US" smtClean="0"/>
              <a:t>‹#›</a:t>
            </a:fld>
            <a:endParaRPr lang="en-US"/>
          </a:p>
        </p:txBody>
      </p:sp>
    </p:spTree>
    <p:extLst>
      <p:ext uri="{BB962C8B-B14F-4D97-AF65-F5344CB8AC3E}">
        <p14:creationId xmlns:p14="http://schemas.microsoft.com/office/powerpoint/2010/main" val="3660676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B54393A-97A1-4E76-A6BE-D033351D1612}" type="datetimeFigureOut">
              <a:rPr lang="en-US" smtClean="0"/>
              <a:t>3/13/2023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9352F0-48C3-41F3-8B4C-B4CCF57DDDD3}" type="slidenum">
              <a:rPr lang="en-US" smtClean="0"/>
              <a:t>‹#›</a:t>
            </a:fld>
            <a:endParaRPr lang="en-US"/>
          </a:p>
        </p:txBody>
      </p:sp>
    </p:spTree>
    <p:extLst>
      <p:ext uri="{BB962C8B-B14F-4D97-AF65-F5344CB8AC3E}">
        <p14:creationId xmlns:p14="http://schemas.microsoft.com/office/powerpoint/2010/main" val="36601375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54393A-97A1-4E76-A6BE-D033351D1612}" type="datetimeFigureOut">
              <a:rPr lang="en-US" smtClean="0"/>
              <a:t>3/13/2023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9352F0-48C3-41F3-8B4C-B4CCF57DDDD3}" type="slidenum">
              <a:rPr lang="en-US" smtClean="0"/>
              <a:t>‹#›</a:t>
            </a:fld>
            <a:endParaRPr lang="en-US"/>
          </a:p>
        </p:txBody>
      </p:sp>
    </p:spTree>
    <p:extLst>
      <p:ext uri="{BB962C8B-B14F-4D97-AF65-F5344CB8AC3E}">
        <p14:creationId xmlns:p14="http://schemas.microsoft.com/office/powerpoint/2010/main" val="19127538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B54393A-97A1-4E76-A6BE-D033351D1612}" type="datetimeFigureOut">
              <a:rPr lang="en-US" smtClean="0"/>
              <a:t>3/13/2023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9352F0-48C3-41F3-8B4C-B4CCF57DDDD3}" type="slidenum">
              <a:rPr lang="en-US" smtClean="0"/>
              <a:t>‹#›</a:t>
            </a:fld>
            <a:endParaRPr lang="en-US"/>
          </a:p>
        </p:txBody>
      </p:sp>
    </p:spTree>
    <p:extLst>
      <p:ext uri="{BB962C8B-B14F-4D97-AF65-F5344CB8AC3E}">
        <p14:creationId xmlns:p14="http://schemas.microsoft.com/office/powerpoint/2010/main" val="16904419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54393A-97A1-4E76-A6BE-D033351D1612}" type="datetimeFigureOut">
              <a:rPr lang="en-US" smtClean="0"/>
              <a:t>3/13/2023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9352F0-48C3-41F3-8B4C-B4CCF57DDDD3}" type="slidenum">
              <a:rPr lang="en-US" smtClean="0"/>
              <a:t>‹#›</a:t>
            </a:fld>
            <a:endParaRPr lang="en-US"/>
          </a:p>
        </p:txBody>
      </p:sp>
    </p:spTree>
    <p:extLst>
      <p:ext uri="{BB962C8B-B14F-4D97-AF65-F5344CB8AC3E}">
        <p14:creationId xmlns:p14="http://schemas.microsoft.com/office/powerpoint/2010/main" val="41472157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B54393A-97A1-4E76-A6BE-D033351D1612}" type="datetimeFigureOut">
              <a:rPr lang="en-US" smtClean="0"/>
              <a:t>3/13/2023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9352F0-48C3-41F3-8B4C-B4CCF57DDDD3}" type="slidenum">
              <a:rPr lang="en-US" smtClean="0"/>
              <a:t>‹#›</a:t>
            </a:fld>
            <a:endParaRPr lang="en-US"/>
          </a:p>
        </p:txBody>
      </p:sp>
    </p:spTree>
    <p:extLst>
      <p:ext uri="{BB962C8B-B14F-4D97-AF65-F5344CB8AC3E}">
        <p14:creationId xmlns:p14="http://schemas.microsoft.com/office/powerpoint/2010/main" val="31870699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54393A-97A1-4E76-A6BE-D033351D1612}" type="datetimeFigureOut">
              <a:rPr lang="en-US" smtClean="0"/>
              <a:t>3/13/2023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9352F0-48C3-41F3-8B4C-B4CCF57DDDD3}" type="slidenum">
              <a:rPr lang="en-US" smtClean="0"/>
              <a:t>‹#›</a:t>
            </a:fld>
            <a:endParaRPr lang="en-US"/>
          </a:p>
        </p:txBody>
      </p:sp>
    </p:spTree>
    <p:extLst>
      <p:ext uri="{BB962C8B-B14F-4D97-AF65-F5344CB8AC3E}">
        <p14:creationId xmlns:p14="http://schemas.microsoft.com/office/powerpoint/2010/main" val="3309571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54393A-97A1-4E76-A6BE-D033351D1612}" type="datetimeFigureOut">
              <a:rPr lang="en-US" smtClean="0"/>
              <a:t>3/13/2023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9352F0-48C3-41F3-8B4C-B4CCF57DDDD3}" type="slidenum">
              <a:rPr lang="en-US" smtClean="0"/>
              <a:t>‹#›</a:t>
            </a:fld>
            <a:endParaRPr lang="en-US"/>
          </a:p>
        </p:txBody>
      </p:sp>
    </p:spTree>
    <p:extLst>
      <p:ext uri="{BB962C8B-B14F-4D97-AF65-F5344CB8AC3E}">
        <p14:creationId xmlns:p14="http://schemas.microsoft.com/office/powerpoint/2010/main" val="15467896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B54393A-97A1-4E76-A6BE-D033351D1612}" type="datetimeFigureOut">
              <a:rPr lang="en-US" smtClean="0"/>
              <a:t>3/13/2023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9352F0-48C3-41F3-8B4C-B4CCF57DDDD3}" type="slidenum">
              <a:rPr lang="en-US" smtClean="0"/>
              <a:t>‹#›</a:t>
            </a:fld>
            <a:endParaRPr lang="en-US"/>
          </a:p>
        </p:txBody>
      </p:sp>
    </p:spTree>
    <p:extLst>
      <p:ext uri="{BB962C8B-B14F-4D97-AF65-F5344CB8AC3E}">
        <p14:creationId xmlns:p14="http://schemas.microsoft.com/office/powerpoint/2010/main" val="3994748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54393A-97A1-4E76-A6BE-D033351D1612}" type="datetimeFigureOut">
              <a:rPr lang="en-US" smtClean="0"/>
              <a:t>3/13/2023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9352F0-48C3-41F3-8B4C-B4CCF57DDDD3}" type="slidenum">
              <a:rPr lang="en-US" smtClean="0"/>
              <a:t>‹#›</a:t>
            </a:fld>
            <a:endParaRPr lang="en-US"/>
          </a:p>
        </p:txBody>
      </p:sp>
    </p:spTree>
    <p:extLst>
      <p:ext uri="{BB962C8B-B14F-4D97-AF65-F5344CB8AC3E}">
        <p14:creationId xmlns:p14="http://schemas.microsoft.com/office/powerpoint/2010/main" val="13155498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B54393A-97A1-4E76-A6BE-D033351D1612}" type="datetimeFigureOut">
              <a:rPr lang="en-US" smtClean="0"/>
              <a:t>3/13/2023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9352F0-48C3-41F3-8B4C-B4CCF57DDDD3}" type="slidenum">
              <a:rPr lang="en-US" smtClean="0"/>
              <a:t>‹#›</a:t>
            </a:fld>
            <a:endParaRPr lang="en-US"/>
          </a:p>
        </p:txBody>
      </p:sp>
    </p:spTree>
    <p:extLst>
      <p:ext uri="{BB962C8B-B14F-4D97-AF65-F5344CB8AC3E}">
        <p14:creationId xmlns:p14="http://schemas.microsoft.com/office/powerpoint/2010/main" val="20788135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54393A-97A1-4E76-A6BE-D033351D1612}" type="datetimeFigureOut">
              <a:rPr lang="en-US" smtClean="0"/>
              <a:t>3/13/2023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9352F0-48C3-41F3-8B4C-B4CCF57DDDD3}" type="slidenum">
              <a:rPr lang="en-US" smtClean="0"/>
              <a:t>‹#›</a:t>
            </a:fld>
            <a:endParaRPr lang="en-US"/>
          </a:p>
        </p:txBody>
      </p:sp>
    </p:spTree>
    <p:extLst>
      <p:ext uri="{BB962C8B-B14F-4D97-AF65-F5344CB8AC3E}">
        <p14:creationId xmlns:p14="http://schemas.microsoft.com/office/powerpoint/2010/main" val="42664576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54393A-97A1-4E76-A6BE-D033351D1612}" type="datetimeFigureOut">
              <a:rPr lang="en-US" smtClean="0"/>
              <a:t>3/13/2023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9352F0-48C3-41F3-8B4C-B4CCF57DDDD3}" type="slidenum">
              <a:rPr lang="en-US" smtClean="0"/>
              <a:t>‹#›</a:t>
            </a:fld>
            <a:endParaRPr lang="en-US"/>
          </a:p>
        </p:txBody>
      </p:sp>
    </p:spTree>
    <p:extLst>
      <p:ext uri="{BB962C8B-B14F-4D97-AF65-F5344CB8AC3E}">
        <p14:creationId xmlns:p14="http://schemas.microsoft.com/office/powerpoint/2010/main" val="1063408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B54393A-97A1-4E76-A6BE-D033351D1612}" type="datetimeFigureOut">
              <a:rPr lang="en-US" smtClean="0"/>
              <a:t>3/13/2023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9352F0-48C3-41F3-8B4C-B4CCF57DDDD3}" type="slidenum">
              <a:rPr lang="en-US" smtClean="0"/>
              <a:t>‹#›</a:t>
            </a:fld>
            <a:endParaRPr lang="en-US"/>
          </a:p>
        </p:txBody>
      </p:sp>
    </p:spTree>
    <p:extLst>
      <p:ext uri="{BB962C8B-B14F-4D97-AF65-F5344CB8AC3E}">
        <p14:creationId xmlns:p14="http://schemas.microsoft.com/office/powerpoint/2010/main" val="266022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54393A-97A1-4E76-A6BE-D033351D1612}" type="datetimeFigureOut">
              <a:rPr lang="en-US" smtClean="0"/>
              <a:t>3/13/2023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9352F0-48C3-41F3-8B4C-B4CCF57DDDD3}" type="slidenum">
              <a:rPr lang="en-US" smtClean="0"/>
              <a:t>‹#›</a:t>
            </a:fld>
            <a:endParaRPr lang="en-US"/>
          </a:p>
        </p:txBody>
      </p:sp>
    </p:spTree>
    <p:extLst>
      <p:ext uri="{BB962C8B-B14F-4D97-AF65-F5344CB8AC3E}">
        <p14:creationId xmlns:p14="http://schemas.microsoft.com/office/powerpoint/2010/main" val="2513051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B54393A-97A1-4E76-A6BE-D033351D1612}" type="datetimeFigureOut">
              <a:rPr lang="en-US" smtClean="0"/>
              <a:t>3/13/2023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9352F0-48C3-41F3-8B4C-B4CCF57DDDD3}" type="slidenum">
              <a:rPr lang="en-US" smtClean="0"/>
              <a:t>‹#›</a:t>
            </a:fld>
            <a:endParaRPr lang="en-US"/>
          </a:p>
        </p:txBody>
      </p:sp>
    </p:spTree>
    <p:extLst>
      <p:ext uri="{BB962C8B-B14F-4D97-AF65-F5344CB8AC3E}">
        <p14:creationId xmlns:p14="http://schemas.microsoft.com/office/powerpoint/2010/main" val="4147280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54393A-97A1-4E76-A6BE-D033351D1612}" type="datetimeFigureOut">
              <a:rPr lang="en-US" smtClean="0"/>
              <a:t>3/13/2023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9352F0-48C3-41F3-8B4C-B4CCF57DDDD3}" type="slidenum">
              <a:rPr lang="en-US" smtClean="0"/>
              <a:t>‹#›</a:t>
            </a:fld>
            <a:endParaRPr lang="en-US"/>
          </a:p>
        </p:txBody>
      </p:sp>
    </p:spTree>
    <p:extLst>
      <p:ext uri="{BB962C8B-B14F-4D97-AF65-F5344CB8AC3E}">
        <p14:creationId xmlns:p14="http://schemas.microsoft.com/office/powerpoint/2010/main" val="2325683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54393A-97A1-4E76-A6BE-D033351D1612}" type="datetimeFigureOut">
              <a:rPr lang="en-US" smtClean="0"/>
              <a:t>3/13/2023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9352F0-48C3-41F3-8B4C-B4CCF57DDDD3}" type="slidenum">
              <a:rPr lang="en-US" smtClean="0"/>
              <a:t>‹#›</a:t>
            </a:fld>
            <a:endParaRPr lang="en-US"/>
          </a:p>
        </p:txBody>
      </p:sp>
    </p:spTree>
    <p:extLst>
      <p:ext uri="{BB962C8B-B14F-4D97-AF65-F5344CB8AC3E}">
        <p14:creationId xmlns:p14="http://schemas.microsoft.com/office/powerpoint/2010/main" val="4058678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B54393A-97A1-4E76-A6BE-D033351D1612}" type="datetimeFigureOut">
              <a:rPr lang="en-US" smtClean="0"/>
              <a:t>3/13/2023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9352F0-48C3-41F3-8B4C-B4CCF57DDDD3}" type="slidenum">
              <a:rPr lang="en-US" smtClean="0"/>
              <a:t>‹#›</a:t>
            </a:fld>
            <a:endParaRPr lang="en-US"/>
          </a:p>
        </p:txBody>
      </p:sp>
    </p:spTree>
    <p:extLst>
      <p:ext uri="{BB962C8B-B14F-4D97-AF65-F5344CB8AC3E}">
        <p14:creationId xmlns:p14="http://schemas.microsoft.com/office/powerpoint/2010/main" val="3174914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B54393A-97A1-4E76-A6BE-D033351D1612}" type="datetimeFigureOut">
              <a:rPr lang="en-US" smtClean="0"/>
              <a:t>3/13/2023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9352F0-48C3-41F3-8B4C-B4CCF57DDDD3}" type="slidenum">
              <a:rPr lang="en-US" smtClean="0"/>
              <a:t>‹#›</a:t>
            </a:fld>
            <a:endParaRPr lang="en-US"/>
          </a:p>
        </p:txBody>
      </p:sp>
    </p:spTree>
    <p:extLst>
      <p:ext uri="{BB962C8B-B14F-4D97-AF65-F5344CB8AC3E}">
        <p14:creationId xmlns:p14="http://schemas.microsoft.com/office/powerpoint/2010/main" val="763989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54393A-97A1-4E76-A6BE-D033351D1612}" type="datetimeFigureOut">
              <a:rPr lang="en-US" smtClean="0"/>
              <a:t>3/13/2023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9352F0-48C3-41F3-8B4C-B4CCF57DDDD3}" type="slidenum">
              <a:rPr lang="en-US" smtClean="0"/>
              <a:t>‹#›</a:t>
            </a:fld>
            <a:endParaRPr lang="en-US"/>
          </a:p>
        </p:txBody>
      </p:sp>
    </p:spTree>
    <p:extLst>
      <p:ext uri="{BB962C8B-B14F-4D97-AF65-F5344CB8AC3E}">
        <p14:creationId xmlns:p14="http://schemas.microsoft.com/office/powerpoint/2010/main" val="1328767545"/>
      </p:ext>
    </p:extLst>
  </p:cSld>
  <p:clrMap bg1="dk1" tx1="lt1" bg2="dk2" tx2="lt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54393A-97A1-4E76-A6BE-D033351D1612}" type="datetimeFigureOut">
              <a:rPr lang="en-US" smtClean="0"/>
              <a:t>3/13/2023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9352F0-48C3-41F3-8B4C-B4CCF57DDDD3}" type="slidenum">
              <a:rPr lang="en-US" smtClean="0"/>
              <a:t>‹#›</a:t>
            </a:fld>
            <a:endParaRPr lang="en-US"/>
          </a:p>
        </p:txBody>
      </p:sp>
    </p:spTree>
    <p:extLst>
      <p:ext uri="{BB962C8B-B14F-4D97-AF65-F5344CB8AC3E}">
        <p14:creationId xmlns:p14="http://schemas.microsoft.com/office/powerpoint/2010/main" val="3813214219"/>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10172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2808F-712A-E976-D499-D580603FFB69}"/>
              </a:ext>
            </a:extLst>
          </p:cNvPr>
          <p:cNvSpPr>
            <a:spLocks noGrp="1"/>
          </p:cNvSpPr>
          <p:nvPr>
            <p:ph type="title"/>
          </p:nvPr>
        </p:nvSpPr>
        <p:spPr/>
        <p:txBody>
          <a:bodyPr/>
          <a:lstStyle/>
          <a:p>
            <a:pPr algn="ctr"/>
            <a:r>
              <a:rPr lang="en-US" b="1" dirty="0">
                <a:latin typeface="+mn-lt"/>
              </a:rPr>
              <a:t>2. Unconditional Election</a:t>
            </a:r>
          </a:p>
        </p:txBody>
      </p:sp>
      <p:sp>
        <p:nvSpPr>
          <p:cNvPr id="3" name="Content Placeholder 2">
            <a:extLst>
              <a:ext uri="{FF2B5EF4-FFF2-40B4-BE49-F238E27FC236}">
                <a16:creationId xmlns:a16="http://schemas.microsoft.com/office/drawing/2014/main" id="{B293D389-4085-A37E-4361-4C20D69239EF}"/>
              </a:ext>
            </a:extLst>
          </p:cNvPr>
          <p:cNvSpPr>
            <a:spLocks noGrp="1"/>
          </p:cNvSpPr>
          <p:nvPr>
            <p:ph idx="1"/>
          </p:nvPr>
        </p:nvSpPr>
        <p:spPr/>
        <p:txBody>
          <a:bodyPr/>
          <a:lstStyle/>
          <a:p>
            <a:r>
              <a:rPr lang="en-US" b="1" dirty="0"/>
              <a:t>Since we are totally depraved from birth, it is impossible for us to choose to serve God.</a:t>
            </a:r>
          </a:p>
          <a:p>
            <a:r>
              <a:rPr lang="en-US" b="1" dirty="0"/>
              <a:t>Only an act of God can make us spiritually minded in any way. </a:t>
            </a:r>
          </a:p>
          <a:p>
            <a:r>
              <a:rPr lang="en-US" b="1" dirty="0"/>
              <a:t>Therefore – God chooses who will be saved. </a:t>
            </a:r>
          </a:p>
          <a:p>
            <a:r>
              <a:rPr lang="en-US" b="1" dirty="0"/>
              <a:t>Consequently, He also chooses who will be lost. </a:t>
            </a:r>
          </a:p>
          <a:p>
            <a:r>
              <a:rPr lang="en-US" b="1" dirty="0"/>
              <a:t>“Unconditional” means this choice was not based on us, only on God’s sovereignty and good pleasure. </a:t>
            </a:r>
          </a:p>
        </p:txBody>
      </p:sp>
      <p:sp>
        <p:nvSpPr>
          <p:cNvPr id="4" name="Rectangle: Rounded Corners 3">
            <a:extLst>
              <a:ext uri="{FF2B5EF4-FFF2-40B4-BE49-F238E27FC236}">
                <a16:creationId xmlns:a16="http://schemas.microsoft.com/office/drawing/2014/main" id="{A8323324-D628-1EC1-47A1-EC19B342CC27}"/>
              </a:ext>
            </a:extLst>
          </p:cNvPr>
          <p:cNvSpPr/>
          <p:nvPr/>
        </p:nvSpPr>
        <p:spPr>
          <a:xfrm>
            <a:off x="443345" y="2729345"/>
            <a:ext cx="8395855" cy="3325091"/>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31749134-AA30-664A-C1CF-F1D2A4627ABF}"/>
              </a:ext>
            </a:extLst>
          </p:cNvPr>
          <p:cNvSpPr txBox="1"/>
          <p:nvPr/>
        </p:nvSpPr>
        <p:spPr>
          <a:xfrm>
            <a:off x="942109" y="3172691"/>
            <a:ext cx="7342909" cy="236988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Then Peter opened his mouth and said: “In truth I perceive that God shows no partiality. But in every nation whoever fears Him and works righteousness is accepted by Him.” </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Acts 10:34-35</a:t>
            </a:r>
          </a:p>
        </p:txBody>
      </p:sp>
    </p:spTree>
    <p:extLst>
      <p:ext uri="{BB962C8B-B14F-4D97-AF65-F5344CB8AC3E}">
        <p14:creationId xmlns:p14="http://schemas.microsoft.com/office/powerpoint/2010/main" val="111803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2808F-712A-E976-D499-D580603FFB69}"/>
              </a:ext>
            </a:extLst>
          </p:cNvPr>
          <p:cNvSpPr>
            <a:spLocks noGrp="1"/>
          </p:cNvSpPr>
          <p:nvPr>
            <p:ph type="title"/>
          </p:nvPr>
        </p:nvSpPr>
        <p:spPr/>
        <p:txBody>
          <a:bodyPr/>
          <a:lstStyle/>
          <a:p>
            <a:pPr algn="ctr"/>
            <a:r>
              <a:rPr lang="en-US" b="1" dirty="0">
                <a:latin typeface="+mn-lt"/>
              </a:rPr>
              <a:t>2. Unconditional Election</a:t>
            </a:r>
          </a:p>
        </p:txBody>
      </p:sp>
      <p:sp>
        <p:nvSpPr>
          <p:cNvPr id="3" name="Content Placeholder 2">
            <a:extLst>
              <a:ext uri="{FF2B5EF4-FFF2-40B4-BE49-F238E27FC236}">
                <a16:creationId xmlns:a16="http://schemas.microsoft.com/office/drawing/2014/main" id="{B293D389-4085-A37E-4361-4C20D69239EF}"/>
              </a:ext>
            </a:extLst>
          </p:cNvPr>
          <p:cNvSpPr>
            <a:spLocks noGrp="1"/>
          </p:cNvSpPr>
          <p:nvPr>
            <p:ph idx="1"/>
          </p:nvPr>
        </p:nvSpPr>
        <p:spPr/>
        <p:txBody>
          <a:bodyPr/>
          <a:lstStyle/>
          <a:p>
            <a:r>
              <a:rPr lang="en-US" b="1" dirty="0"/>
              <a:t>Since we are totally depraved from birth, it is impossible for us to choose to serve God.</a:t>
            </a:r>
          </a:p>
          <a:p>
            <a:r>
              <a:rPr lang="en-US" b="1" dirty="0"/>
              <a:t>Only an act of God can make us spiritually minded in any way. </a:t>
            </a:r>
          </a:p>
          <a:p>
            <a:r>
              <a:rPr lang="en-US" b="1" dirty="0"/>
              <a:t>Therefore – God chooses who will be saved. </a:t>
            </a:r>
          </a:p>
          <a:p>
            <a:r>
              <a:rPr lang="en-US" b="1" dirty="0"/>
              <a:t>Consequently, He also chooses who will be lost. </a:t>
            </a:r>
          </a:p>
          <a:p>
            <a:r>
              <a:rPr lang="en-US" b="1" dirty="0"/>
              <a:t>“Unconditional” means this choice was not based on us, only on God’s sovereignty and good pleasure. </a:t>
            </a:r>
          </a:p>
        </p:txBody>
      </p:sp>
      <p:sp>
        <p:nvSpPr>
          <p:cNvPr id="4" name="Rectangle: Rounded Corners 3">
            <a:extLst>
              <a:ext uri="{FF2B5EF4-FFF2-40B4-BE49-F238E27FC236}">
                <a16:creationId xmlns:a16="http://schemas.microsoft.com/office/drawing/2014/main" id="{A8323324-D628-1EC1-47A1-EC19B342CC27}"/>
              </a:ext>
            </a:extLst>
          </p:cNvPr>
          <p:cNvSpPr/>
          <p:nvPr/>
        </p:nvSpPr>
        <p:spPr>
          <a:xfrm>
            <a:off x="443345" y="2729345"/>
            <a:ext cx="8395855" cy="3325091"/>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31749134-AA30-664A-C1CF-F1D2A4627ABF}"/>
              </a:ext>
            </a:extLst>
          </p:cNvPr>
          <p:cNvSpPr txBox="1"/>
          <p:nvPr/>
        </p:nvSpPr>
        <p:spPr>
          <a:xfrm>
            <a:off x="942109" y="3172691"/>
            <a:ext cx="7342909" cy="193899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For this is good and acceptable in the sight of God our Savior, who desires all men to be saved and to come to the knowledge of the truth. </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1 Timothy 2:3-4</a:t>
            </a:r>
          </a:p>
        </p:txBody>
      </p:sp>
    </p:spTree>
    <p:extLst>
      <p:ext uri="{BB962C8B-B14F-4D97-AF65-F5344CB8AC3E}">
        <p14:creationId xmlns:p14="http://schemas.microsoft.com/office/powerpoint/2010/main" val="1340795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2808F-712A-E976-D499-D580603FFB69}"/>
              </a:ext>
            </a:extLst>
          </p:cNvPr>
          <p:cNvSpPr>
            <a:spLocks noGrp="1"/>
          </p:cNvSpPr>
          <p:nvPr>
            <p:ph type="title"/>
          </p:nvPr>
        </p:nvSpPr>
        <p:spPr/>
        <p:txBody>
          <a:bodyPr/>
          <a:lstStyle/>
          <a:p>
            <a:pPr algn="ctr"/>
            <a:r>
              <a:rPr lang="en-US" b="1" dirty="0">
                <a:latin typeface="+mn-lt"/>
              </a:rPr>
              <a:t>2. Unconditional Election</a:t>
            </a:r>
          </a:p>
        </p:txBody>
      </p:sp>
      <p:sp>
        <p:nvSpPr>
          <p:cNvPr id="3" name="Content Placeholder 2">
            <a:extLst>
              <a:ext uri="{FF2B5EF4-FFF2-40B4-BE49-F238E27FC236}">
                <a16:creationId xmlns:a16="http://schemas.microsoft.com/office/drawing/2014/main" id="{B293D389-4085-A37E-4361-4C20D69239EF}"/>
              </a:ext>
            </a:extLst>
          </p:cNvPr>
          <p:cNvSpPr>
            <a:spLocks noGrp="1"/>
          </p:cNvSpPr>
          <p:nvPr>
            <p:ph idx="1"/>
          </p:nvPr>
        </p:nvSpPr>
        <p:spPr/>
        <p:txBody>
          <a:bodyPr/>
          <a:lstStyle/>
          <a:p>
            <a:r>
              <a:rPr lang="en-US" b="1" dirty="0"/>
              <a:t>Since we are totally depraved from birth, it is impossible for us to choose to serve God.</a:t>
            </a:r>
          </a:p>
          <a:p>
            <a:r>
              <a:rPr lang="en-US" b="1" dirty="0"/>
              <a:t>Only an act of God can make us spiritually minded in any way. </a:t>
            </a:r>
          </a:p>
          <a:p>
            <a:r>
              <a:rPr lang="en-US" b="1" dirty="0"/>
              <a:t>Therefore – God chooses who will be saved. </a:t>
            </a:r>
          </a:p>
          <a:p>
            <a:r>
              <a:rPr lang="en-US" b="1" dirty="0"/>
              <a:t>Consequently, He also chooses who will be lost. </a:t>
            </a:r>
          </a:p>
          <a:p>
            <a:r>
              <a:rPr lang="en-US" b="1" dirty="0"/>
              <a:t>“Unconditional” means this choice was not based on us, only on God’s sovereignty and good pleasure. </a:t>
            </a:r>
          </a:p>
        </p:txBody>
      </p:sp>
      <p:sp>
        <p:nvSpPr>
          <p:cNvPr id="4" name="Rectangle: Rounded Corners 3">
            <a:extLst>
              <a:ext uri="{FF2B5EF4-FFF2-40B4-BE49-F238E27FC236}">
                <a16:creationId xmlns:a16="http://schemas.microsoft.com/office/drawing/2014/main" id="{A8323324-D628-1EC1-47A1-EC19B342CC27}"/>
              </a:ext>
            </a:extLst>
          </p:cNvPr>
          <p:cNvSpPr/>
          <p:nvPr/>
        </p:nvSpPr>
        <p:spPr>
          <a:xfrm>
            <a:off x="443345" y="2729345"/>
            <a:ext cx="8395855" cy="3325091"/>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31749134-AA30-664A-C1CF-F1D2A4627ABF}"/>
              </a:ext>
            </a:extLst>
          </p:cNvPr>
          <p:cNvSpPr txBox="1"/>
          <p:nvPr/>
        </p:nvSpPr>
        <p:spPr>
          <a:xfrm>
            <a:off x="942109" y="3172691"/>
            <a:ext cx="7342909" cy="236988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The Lord is not slack concerning His promise, as some count slackness, but is longsuffering toward us, not willing that any should perish but that all should come to repentance. </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2 Peter 3:9</a:t>
            </a:r>
          </a:p>
        </p:txBody>
      </p:sp>
    </p:spTree>
    <p:extLst>
      <p:ext uri="{BB962C8B-B14F-4D97-AF65-F5344CB8AC3E}">
        <p14:creationId xmlns:p14="http://schemas.microsoft.com/office/powerpoint/2010/main" val="2705959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2808F-712A-E976-D499-D580603FFB69}"/>
              </a:ext>
            </a:extLst>
          </p:cNvPr>
          <p:cNvSpPr>
            <a:spLocks noGrp="1"/>
          </p:cNvSpPr>
          <p:nvPr>
            <p:ph type="title"/>
          </p:nvPr>
        </p:nvSpPr>
        <p:spPr/>
        <p:txBody>
          <a:bodyPr>
            <a:normAutofit/>
          </a:bodyPr>
          <a:lstStyle/>
          <a:p>
            <a:pPr algn="ctr"/>
            <a:r>
              <a:rPr lang="en-US" b="1" dirty="0">
                <a:latin typeface="+mn-lt"/>
              </a:rPr>
              <a:t>3. Limited Atonement</a:t>
            </a:r>
          </a:p>
        </p:txBody>
      </p:sp>
      <p:sp>
        <p:nvSpPr>
          <p:cNvPr id="3" name="Content Placeholder 2">
            <a:extLst>
              <a:ext uri="{FF2B5EF4-FFF2-40B4-BE49-F238E27FC236}">
                <a16:creationId xmlns:a16="http://schemas.microsoft.com/office/drawing/2014/main" id="{B293D389-4085-A37E-4361-4C20D69239EF}"/>
              </a:ext>
            </a:extLst>
          </p:cNvPr>
          <p:cNvSpPr>
            <a:spLocks noGrp="1"/>
          </p:cNvSpPr>
          <p:nvPr>
            <p:ph idx="1"/>
          </p:nvPr>
        </p:nvSpPr>
        <p:spPr/>
        <p:txBody>
          <a:bodyPr>
            <a:normAutofit/>
          </a:bodyPr>
          <a:lstStyle/>
          <a:p>
            <a:r>
              <a:rPr lang="en-US" b="1" dirty="0"/>
              <a:t>Since God knew He would only save certain individuals whom He had chosen, He sent Christ to die </a:t>
            </a:r>
            <a:r>
              <a:rPr lang="en-US" b="1" u="sng" dirty="0"/>
              <a:t>only</a:t>
            </a:r>
            <a:r>
              <a:rPr lang="en-US" b="1" dirty="0"/>
              <a:t> for those individuals.</a:t>
            </a:r>
          </a:p>
          <a:p>
            <a:r>
              <a:rPr lang="en-US" b="1" dirty="0"/>
              <a:t>The blood Jesus shed on the cross was not for everyone, but only those whom God had already chosen to save. </a:t>
            </a:r>
          </a:p>
        </p:txBody>
      </p:sp>
    </p:spTree>
    <p:extLst>
      <p:ext uri="{BB962C8B-B14F-4D97-AF65-F5344CB8AC3E}">
        <p14:creationId xmlns:p14="http://schemas.microsoft.com/office/powerpoint/2010/main" val="3892326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2808F-712A-E976-D499-D580603FFB69}"/>
              </a:ext>
            </a:extLst>
          </p:cNvPr>
          <p:cNvSpPr>
            <a:spLocks noGrp="1"/>
          </p:cNvSpPr>
          <p:nvPr>
            <p:ph type="title"/>
          </p:nvPr>
        </p:nvSpPr>
        <p:spPr/>
        <p:txBody>
          <a:bodyPr>
            <a:normAutofit/>
          </a:bodyPr>
          <a:lstStyle/>
          <a:p>
            <a:pPr algn="ctr"/>
            <a:r>
              <a:rPr lang="en-US" b="1" dirty="0">
                <a:latin typeface="+mn-lt"/>
              </a:rPr>
              <a:t>3. Limited Atonement</a:t>
            </a:r>
          </a:p>
        </p:txBody>
      </p:sp>
      <p:sp>
        <p:nvSpPr>
          <p:cNvPr id="3" name="Content Placeholder 2">
            <a:extLst>
              <a:ext uri="{FF2B5EF4-FFF2-40B4-BE49-F238E27FC236}">
                <a16:creationId xmlns:a16="http://schemas.microsoft.com/office/drawing/2014/main" id="{B293D389-4085-A37E-4361-4C20D69239EF}"/>
              </a:ext>
            </a:extLst>
          </p:cNvPr>
          <p:cNvSpPr>
            <a:spLocks noGrp="1"/>
          </p:cNvSpPr>
          <p:nvPr>
            <p:ph idx="1"/>
          </p:nvPr>
        </p:nvSpPr>
        <p:spPr/>
        <p:txBody>
          <a:bodyPr>
            <a:normAutofit/>
          </a:bodyPr>
          <a:lstStyle/>
          <a:p>
            <a:r>
              <a:rPr lang="en-US" b="1" dirty="0"/>
              <a:t>Since God knew He would only save certain individuals whom He had chosen, He sent Christ to die </a:t>
            </a:r>
            <a:r>
              <a:rPr lang="en-US" b="1" u="sng" dirty="0"/>
              <a:t>only</a:t>
            </a:r>
            <a:r>
              <a:rPr lang="en-US" b="1" dirty="0"/>
              <a:t> for those individuals.</a:t>
            </a:r>
          </a:p>
          <a:p>
            <a:r>
              <a:rPr lang="en-US" b="1" dirty="0"/>
              <a:t>The blood Jesus shed on the cross was not for everyone, but only those whom God had already chosen to save. </a:t>
            </a:r>
          </a:p>
        </p:txBody>
      </p:sp>
      <p:sp>
        <p:nvSpPr>
          <p:cNvPr id="4" name="Rectangle: Rounded Corners 3">
            <a:extLst>
              <a:ext uri="{FF2B5EF4-FFF2-40B4-BE49-F238E27FC236}">
                <a16:creationId xmlns:a16="http://schemas.microsoft.com/office/drawing/2014/main" id="{E816FD8E-7FF2-7E90-8ACD-029A93D3D055}"/>
              </a:ext>
            </a:extLst>
          </p:cNvPr>
          <p:cNvSpPr/>
          <p:nvPr/>
        </p:nvSpPr>
        <p:spPr>
          <a:xfrm>
            <a:off x="443345" y="3075709"/>
            <a:ext cx="8395855" cy="3486440"/>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B7B89F7C-FE4F-35AA-2F43-46BBC934BE0D}"/>
              </a:ext>
            </a:extLst>
          </p:cNvPr>
          <p:cNvSpPr txBox="1"/>
          <p:nvPr/>
        </p:nvSpPr>
        <p:spPr>
          <a:xfrm>
            <a:off x="942109" y="3380516"/>
            <a:ext cx="7342909" cy="280076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For the love of Christ compels us, because we judge thus: that if One </a:t>
            </a:r>
            <a:r>
              <a:rPr kumimoji="0" lang="en-US" sz="2800" b="1" i="0" u="sng" strike="noStrike" kern="1200" cap="none" spc="0" normalizeH="0" baseline="0" noProof="0" dirty="0">
                <a:ln>
                  <a:noFill/>
                </a:ln>
                <a:solidFill>
                  <a:prstClr val="black"/>
                </a:solidFill>
                <a:effectLst/>
                <a:uLnTx/>
                <a:uFillTx/>
                <a:latin typeface="Calibri" panose="020F0502020204030204"/>
                <a:ea typeface="+mn-ea"/>
                <a:cs typeface="+mn-cs"/>
              </a:rPr>
              <a:t>died for all</a:t>
            </a: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 then all died; and </a:t>
            </a:r>
            <a:r>
              <a:rPr kumimoji="0" lang="en-US" sz="2800" b="1" i="0" u="sng" strike="noStrike" kern="1200" cap="none" spc="0" normalizeH="0" baseline="0" noProof="0" dirty="0">
                <a:ln>
                  <a:noFill/>
                </a:ln>
                <a:solidFill>
                  <a:prstClr val="black"/>
                </a:solidFill>
                <a:effectLst/>
                <a:uLnTx/>
                <a:uFillTx/>
                <a:latin typeface="Calibri" panose="020F0502020204030204"/>
                <a:ea typeface="+mn-ea"/>
                <a:cs typeface="+mn-cs"/>
              </a:rPr>
              <a:t>He died for all</a:t>
            </a: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 that those who live should live no longer for themselves, but for Him who died for them and rose again. </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2 Corinthians 5:14-15</a:t>
            </a:r>
          </a:p>
        </p:txBody>
      </p:sp>
    </p:spTree>
    <p:extLst>
      <p:ext uri="{BB962C8B-B14F-4D97-AF65-F5344CB8AC3E}">
        <p14:creationId xmlns:p14="http://schemas.microsoft.com/office/powerpoint/2010/main" val="26012918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2808F-712A-E976-D499-D580603FFB69}"/>
              </a:ext>
            </a:extLst>
          </p:cNvPr>
          <p:cNvSpPr>
            <a:spLocks noGrp="1"/>
          </p:cNvSpPr>
          <p:nvPr>
            <p:ph type="title"/>
          </p:nvPr>
        </p:nvSpPr>
        <p:spPr/>
        <p:txBody>
          <a:bodyPr>
            <a:normAutofit/>
          </a:bodyPr>
          <a:lstStyle/>
          <a:p>
            <a:pPr algn="ctr"/>
            <a:r>
              <a:rPr lang="en-US" b="1" dirty="0">
                <a:latin typeface="+mn-lt"/>
              </a:rPr>
              <a:t>3. Limited Atonement</a:t>
            </a:r>
          </a:p>
        </p:txBody>
      </p:sp>
      <p:sp>
        <p:nvSpPr>
          <p:cNvPr id="3" name="Content Placeholder 2">
            <a:extLst>
              <a:ext uri="{FF2B5EF4-FFF2-40B4-BE49-F238E27FC236}">
                <a16:creationId xmlns:a16="http://schemas.microsoft.com/office/drawing/2014/main" id="{B293D389-4085-A37E-4361-4C20D69239EF}"/>
              </a:ext>
            </a:extLst>
          </p:cNvPr>
          <p:cNvSpPr>
            <a:spLocks noGrp="1"/>
          </p:cNvSpPr>
          <p:nvPr>
            <p:ph idx="1"/>
          </p:nvPr>
        </p:nvSpPr>
        <p:spPr/>
        <p:txBody>
          <a:bodyPr>
            <a:normAutofit/>
          </a:bodyPr>
          <a:lstStyle/>
          <a:p>
            <a:r>
              <a:rPr lang="en-US" b="1" dirty="0"/>
              <a:t>Since God knew He would only save certain individuals whom He had chosen, He sent Christ to die </a:t>
            </a:r>
            <a:r>
              <a:rPr lang="en-US" b="1" u="sng" dirty="0"/>
              <a:t>only</a:t>
            </a:r>
            <a:r>
              <a:rPr lang="en-US" b="1" dirty="0"/>
              <a:t> for those individuals.</a:t>
            </a:r>
          </a:p>
          <a:p>
            <a:r>
              <a:rPr lang="en-US" b="1" dirty="0"/>
              <a:t>The blood Jesus shed on the cross was not for everyone, but only those whom God had already chosen to save. </a:t>
            </a:r>
          </a:p>
        </p:txBody>
      </p:sp>
      <p:sp>
        <p:nvSpPr>
          <p:cNvPr id="4" name="Rectangle: Rounded Corners 3">
            <a:extLst>
              <a:ext uri="{FF2B5EF4-FFF2-40B4-BE49-F238E27FC236}">
                <a16:creationId xmlns:a16="http://schemas.microsoft.com/office/drawing/2014/main" id="{E816FD8E-7FF2-7E90-8ACD-029A93D3D055}"/>
              </a:ext>
            </a:extLst>
          </p:cNvPr>
          <p:cNvSpPr/>
          <p:nvPr/>
        </p:nvSpPr>
        <p:spPr>
          <a:xfrm>
            <a:off x="443345" y="3075709"/>
            <a:ext cx="8395855" cy="3486440"/>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B7B89F7C-FE4F-35AA-2F43-46BBC934BE0D}"/>
              </a:ext>
            </a:extLst>
          </p:cNvPr>
          <p:cNvSpPr txBox="1"/>
          <p:nvPr/>
        </p:nvSpPr>
        <p:spPr>
          <a:xfrm>
            <a:off x="942109" y="3519066"/>
            <a:ext cx="7342909" cy="236988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But we see Jesus, who was made a little lower than the angels, for the suffering of death crowned with glory and honor, that He, by the grace of God, might </a:t>
            </a:r>
            <a:r>
              <a:rPr kumimoji="0" lang="en-US" sz="2800" b="1" i="0" u="sng" strike="noStrike" kern="1200" cap="none" spc="0" normalizeH="0" baseline="0" noProof="0" dirty="0">
                <a:ln>
                  <a:noFill/>
                </a:ln>
                <a:solidFill>
                  <a:prstClr val="black"/>
                </a:solidFill>
                <a:effectLst/>
                <a:uLnTx/>
                <a:uFillTx/>
                <a:latin typeface="Calibri" panose="020F0502020204030204"/>
                <a:ea typeface="+mn-ea"/>
                <a:cs typeface="+mn-cs"/>
              </a:rPr>
              <a:t>taste death for everyone</a:t>
            </a: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Hebrews 2:9</a:t>
            </a:r>
          </a:p>
        </p:txBody>
      </p:sp>
    </p:spTree>
    <p:extLst>
      <p:ext uri="{BB962C8B-B14F-4D97-AF65-F5344CB8AC3E}">
        <p14:creationId xmlns:p14="http://schemas.microsoft.com/office/powerpoint/2010/main" val="4235151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2808F-712A-E976-D499-D580603FFB69}"/>
              </a:ext>
            </a:extLst>
          </p:cNvPr>
          <p:cNvSpPr>
            <a:spLocks noGrp="1"/>
          </p:cNvSpPr>
          <p:nvPr>
            <p:ph type="title"/>
          </p:nvPr>
        </p:nvSpPr>
        <p:spPr/>
        <p:txBody>
          <a:bodyPr>
            <a:normAutofit/>
          </a:bodyPr>
          <a:lstStyle/>
          <a:p>
            <a:pPr algn="ctr"/>
            <a:r>
              <a:rPr lang="en-US" b="1" dirty="0">
                <a:latin typeface="+mn-lt"/>
              </a:rPr>
              <a:t>3. Limited Atonement</a:t>
            </a:r>
          </a:p>
        </p:txBody>
      </p:sp>
      <p:sp>
        <p:nvSpPr>
          <p:cNvPr id="3" name="Content Placeholder 2">
            <a:extLst>
              <a:ext uri="{FF2B5EF4-FFF2-40B4-BE49-F238E27FC236}">
                <a16:creationId xmlns:a16="http://schemas.microsoft.com/office/drawing/2014/main" id="{B293D389-4085-A37E-4361-4C20D69239EF}"/>
              </a:ext>
            </a:extLst>
          </p:cNvPr>
          <p:cNvSpPr>
            <a:spLocks noGrp="1"/>
          </p:cNvSpPr>
          <p:nvPr>
            <p:ph idx="1"/>
          </p:nvPr>
        </p:nvSpPr>
        <p:spPr/>
        <p:txBody>
          <a:bodyPr>
            <a:normAutofit/>
          </a:bodyPr>
          <a:lstStyle/>
          <a:p>
            <a:r>
              <a:rPr lang="en-US" b="1" dirty="0"/>
              <a:t>Since God knew He would only save certain individuals whom He had chosen, He sent Christ to die </a:t>
            </a:r>
            <a:r>
              <a:rPr lang="en-US" b="1" u="sng" dirty="0"/>
              <a:t>only</a:t>
            </a:r>
            <a:r>
              <a:rPr lang="en-US" b="1" dirty="0"/>
              <a:t> for those individuals.</a:t>
            </a:r>
          </a:p>
          <a:p>
            <a:r>
              <a:rPr lang="en-US" b="1" dirty="0"/>
              <a:t>The blood Jesus shed on the cross was not for everyone, but only those whom God had already chosen to save. </a:t>
            </a:r>
          </a:p>
        </p:txBody>
      </p:sp>
      <p:sp>
        <p:nvSpPr>
          <p:cNvPr id="4" name="Rectangle: Rounded Corners 3">
            <a:extLst>
              <a:ext uri="{FF2B5EF4-FFF2-40B4-BE49-F238E27FC236}">
                <a16:creationId xmlns:a16="http://schemas.microsoft.com/office/drawing/2014/main" id="{E816FD8E-7FF2-7E90-8ACD-029A93D3D055}"/>
              </a:ext>
            </a:extLst>
          </p:cNvPr>
          <p:cNvSpPr/>
          <p:nvPr/>
        </p:nvSpPr>
        <p:spPr>
          <a:xfrm>
            <a:off x="443345" y="3075709"/>
            <a:ext cx="8395855" cy="3486440"/>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B7B89F7C-FE4F-35AA-2F43-46BBC934BE0D}"/>
              </a:ext>
            </a:extLst>
          </p:cNvPr>
          <p:cNvSpPr txBox="1"/>
          <p:nvPr/>
        </p:nvSpPr>
        <p:spPr>
          <a:xfrm>
            <a:off x="942109" y="3380516"/>
            <a:ext cx="7342909" cy="280076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  And He Himself is the propitiation for our sins, and not for ours only but also for the whole world...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  And we have seen and testify that the Father has sent the Son as Savior of the world. </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1 John 2:2; 4:14</a:t>
            </a:r>
          </a:p>
        </p:txBody>
      </p:sp>
    </p:spTree>
    <p:extLst>
      <p:ext uri="{BB962C8B-B14F-4D97-AF65-F5344CB8AC3E}">
        <p14:creationId xmlns:p14="http://schemas.microsoft.com/office/powerpoint/2010/main" val="3275821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2808F-712A-E976-D499-D580603FFB69}"/>
              </a:ext>
            </a:extLst>
          </p:cNvPr>
          <p:cNvSpPr>
            <a:spLocks noGrp="1"/>
          </p:cNvSpPr>
          <p:nvPr>
            <p:ph type="title"/>
          </p:nvPr>
        </p:nvSpPr>
        <p:spPr/>
        <p:txBody>
          <a:bodyPr>
            <a:normAutofit/>
          </a:bodyPr>
          <a:lstStyle/>
          <a:p>
            <a:pPr algn="ctr"/>
            <a:r>
              <a:rPr lang="en-US" b="1" dirty="0">
                <a:latin typeface="+mn-lt"/>
              </a:rPr>
              <a:t>4. Irresistible Grace</a:t>
            </a:r>
          </a:p>
        </p:txBody>
      </p:sp>
      <p:sp>
        <p:nvSpPr>
          <p:cNvPr id="3" name="Content Placeholder 2">
            <a:extLst>
              <a:ext uri="{FF2B5EF4-FFF2-40B4-BE49-F238E27FC236}">
                <a16:creationId xmlns:a16="http://schemas.microsoft.com/office/drawing/2014/main" id="{B293D389-4085-A37E-4361-4C20D69239EF}"/>
              </a:ext>
            </a:extLst>
          </p:cNvPr>
          <p:cNvSpPr>
            <a:spLocks noGrp="1"/>
          </p:cNvSpPr>
          <p:nvPr>
            <p:ph idx="1"/>
          </p:nvPr>
        </p:nvSpPr>
        <p:spPr/>
        <p:txBody>
          <a:bodyPr>
            <a:normAutofit/>
          </a:bodyPr>
          <a:lstStyle/>
          <a:p>
            <a:r>
              <a:rPr lang="en-US" b="1" dirty="0"/>
              <a:t>Because we are not capable of choosing to be saved, God must act directly upon our hearts.</a:t>
            </a:r>
          </a:p>
          <a:p>
            <a:r>
              <a:rPr lang="en-US" b="1" dirty="0"/>
              <a:t>Those who are saved are called through the power of the Holy Spirit. </a:t>
            </a:r>
          </a:p>
          <a:p>
            <a:r>
              <a:rPr lang="en-US" b="1" dirty="0"/>
              <a:t>“Irresistible” – it is impossible for us to reject this special calling from the Holy Spirit. </a:t>
            </a:r>
          </a:p>
        </p:txBody>
      </p:sp>
    </p:spTree>
    <p:extLst>
      <p:ext uri="{BB962C8B-B14F-4D97-AF65-F5344CB8AC3E}">
        <p14:creationId xmlns:p14="http://schemas.microsoft.com/office/powerpoint/2010/main" val="152579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2808F-712A-E976-D499-D580603FFB69}"/>
              </a:ext>
            </a:extLst>
          </p:cNvPr>
          <p:cNvSpPr>
            <a:spLocks noGrp="1"/>
          </p:cNvSpPr>
          <p:nvPr>
            <p:ph type="title"/>
          </p:nvPr>
        </p:nvSpPr>
        <p:spPr/>
        <p:txBody>
          <a:bodyPr>
            <a:normAutofit/>
          </a:bodyPr>
          <a:lstStyle/>
          <a:p>
            <a:pPr algn="ctr"/>
            <a:r>
              <a:rPr lang="en-US" b="1" dirty="0">
                <a:latin typeface="+mn-lt"/>
              </a:rPr>
              <a:t>4. Irresistible Grace</a:t>
            </a:r>
          </a:p>
        </p:txBody>
      </p:sp>
      <p:sp>
        <p:nvSpPr>
          <p:cNvPr id="3" name="Content Placeholder 2">
            <a:extLst>
              <a:ext uri="{FF2B5EF4-FFF2-40B4-BE49-F238E27FC236}">
                <a16:creationId xmlns:a16="http://schemas.microsoft.com/office/drawing/2014/main" id="{B293D389-4085-A37E-4361-4C20D69239EF}"/>
              </a:ext>
            </a:extLst>
          </p:cNvPr>
          <p:cNvSpPr>
            <a:spLocks noGrp="1"/>
          </p:cNvSpPr>
          <p:nvPr>
            <p:ph idx="1"/>
          </p:nvPr>
        </p:nvSpPr>
        <p:spPr/>
        <p:txBody>
          <a:bodyPr>
            <a:normAutofit/>
          </a:bodyPr>
          <a:lstStyle/>
          <a:p>
            <a:r>
              <a:rPr lang="en-US" b="1" dirty="0"/>
              <a:t>Because we are not capable of choosing to be saved, God must act directly upon our hearts.</a:t>
            </a:r>
          </a:p>
          <a:p>
            <a:r>
              <a:rPr lang="en-US" b="1" dirty="0"/>
              <a:t>Those who are saved are called through the power of the Holy Spirit. </a:t>
            </a:r>
          </a:p>
          <a:p>
            <a:r>
              <a:rPr lang="en-US" b="1" dirty="0"/>
              <a:t>“Irresistible” – it is impossible for us to reject this special calling from the Holy Spirit. </a:t>
            </a:r>
          </a:p>
        </p:txBody>
      </p:sp>
      <p:sp>
        <p:nvSpPr>
          <p:cNvPr id="4" name="Rectangle: Rounded Corners 3">
            <a:extLst>
              <a:ext uri="{FF2B5EF4-FFF2-40B4-BE49-F238E27FC236}">
                <a16:creationId xmlns:a16="http://schemas.microsoft.com/office/drawing/2014/main" id="{018A2C07-27CF-29A9-D402-CA31C88C9546}"/>
              </a:ext>
            </a:extLst>
          </p:cNvPr>
          <p:cNvSpPr/>
          <p:nvPr/>
        </p:nvSpPr>
        <p:spPr>
          <a:xfrm>
            <a:off x="374072" y="2757044"/>
            <a:ext cx="8395855" cy="3486440"/>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44C5B0D9-22A4-69A2-E3DA-B0B34332B2FD}"/>
              </a:ext>
            </a:extLst>
          </p:cNvPr>
          <p:cNvSpPr txBox="1"/>
          <p:nvPr/>
        </p:nvSpPr>
        <p:spPr>
          <a:xfrm>
            <a:off x="872836" y="3061851"/>
            <a:ext cx="7342909" cy="2985433"/>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Calibri" panose="020F0502020204030204"/>
                <a:ea typeface="+mn-ea"/>
                <a:cs typeface="+mn-cs"/>
              </a:rPr>
              <a:t>The Gospel is God’s Power to Salvation</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For I am not ashamed of the gospel of Christ, for it is the power of God to salvation for everyone who believes, for the Jew first and also for the Greek. </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Romans 1:16</a:t>
            </a:r>
          </a:p>
        </p:txBody>
      </p:sp>
    </p:spTree>
    <p:extLst>
      <p:ext uri="{BB962C8B-B14F-4D97-AF65-F5344CB8AC3E}">
        <p14:creationId xmlns:p14="http://schemas.microsoft.com/office/powerpoint/2010/main" val="1470069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2808F-712A-E976-D499-D580603FFB69}"/>
              </a:ext>
            </a:extLst>
          </p:cNvPr>
          <p:cNvSpPr>
            <a:spLocks noGrp="1"/>
          </p:cNvSpPr>
          <p:nvPr>
            <p:ph type="title"/>
          </p:nvPr>
        </p:nvSpPr>
        <p:spPr/>
        <p:txBody>
          <a:bodyPr>
            <a:normAutofit/>
          </a:bodyPr>
          <a:lstStyle/>
          <a:p>
            <a:pPr algn="ctr"/>
            <a:r>
              <a:rPr lang="en-US" b="1" dirty="0">
                <a:latin typeface="+mn-lt"/>
              </a:rPr>
              <a:t>4. Irresistible Grace</a:t>
            </a:r>
          </a:p>
        </p:txBody>
      </p:sp>
      <p:sp>
        <p:nvSpPr>
          <p:cNvPr id="3" name="Content Placeholder 2">
            <a:extLst>
              <a:ext uri="{FF2B5EF4-FFF2-40B4-BE49-F238E27FC236}">
                <a16:creationId xmlns:a16="http://schemas.microsoft.com/office/drawing/2014/main" id="{B293D389-4085-A37E-4361-4C20D69239EF}"/>
              </a:ext>
            </a:extLst>
          </p:cNvPr>
          <p:cNvSpPr>
            <a:spLocks noGrp="1"/>
          </p:cNvSpPr>
          <p:nvPr>
            <p:ph idx="1"/>
          </p:nvPr>
        </p:nvSpPr>
        <p:spPr/>
        <p:txBody>
          <a:bodyPr>
            <a:normAutofit/>
          </a:bodyPr>
          <a:lstStyle/>
          <a:p>
            <a:r>
              <a:rPr lang="en-US" b="1" dirty="0"/>
              <a:t>Because we are not capable of choosing to be saved, God must act directly upon our hearts.</a:t>
            </a:r>
          </a:p>
          <a:p>
            <a:r>
              <a:rPr lang="en-US" b="1" dirty="0"/>
              <a:t>Those who are saved are called through the power of the Holy Spirit. </a:t>
            </a:r>
          </a:p>
          <a:p>
            <a:r>
              <a:rPr lang="en-US" b="1" dirty="0"/>
              <a:t>“Irresistible” – it is impossible for us to reject this special calling from the Holy Spirit. </a:t>
            </a:r>
          </a:p>
        </p:txBody>
      </p:sp>
      <p:sp>
        <p:nvSpPr>
          <p:cNvPr id="4" name="Rectangle: Rounded Corners 3">
            <a:extLst>
              <a:ext uri="{FF2B5EF4-FFF2-40B4-BE49-F238E27FC236}">
                <a16:creationId xmlns:a16="http://schemas.microsoft.com/office/drawing/2014/main" id="{018A2C07-27CF-29A9-D402-CA31C88C9546}"/>
              </a:ext>
            </a:extLst>
          </p:cNvPr>
          <p:cNvSpPr/>
          <p:nvPr/>
        </p:nvSpPr>
        <p:spPr>
          <a:xfrm>
            <a:off x="374072" y="2757044"/>
            <a:ext cx="8395855" cy="3486440"/>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44C5B0D9-22A4-69A2-E3DA-B0B34332B2FD}"/>
              </a:ext>
            </a:extLst>
          </p:cNvPr>
          <p:cNvSpPr txBox="1"/>
          <p:nvPr/>
        </p:nvSpPr>
        <p:spPr>
          <a:xfrm>
            <a:off x="872836" y="3061851"/>
            <a:ext cx="7342909" cy="267765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Calibri" panose="020F0502020204030204"/>
                <a:ea typeface="+mn-ea"/>
                <a:cs typeface="+mn-cs"/>
              </a:rPr>
              <a:t>The Holy Spirit Can Be Resisted</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You stiff-necked and uncircumcised in heart and ears! You always resist the Holy Spirit; as your fathers did, so do you. </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Acts 7:51</a:t>
            </a:r>
          </a:p>
        </p:txBody>
      </p:sp>
    </p:spTree>
    <p:extLst>
      <p:ext uri="{BB962C8B-B14F-4D97-AF65-F5344CB8AC3E}">
        <p14:creationId xmlns:p14="http://schemas.microsoft.com/office/powerpoint/2010/main" val="2947700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descr="Single red tulip Photograph by Carlos Ramos - Fine Art America">
            <a:extLst>
              <a:ext uri="{FF2B5EF4-FFF2-40B4-BE49-F238E27FC236}">
                <a16:creationId xmlns:a16="http://schemas.microsoft.com/office/drawing/2014/main" id="{D2F54A2B-27F7-B624-FA5F-8D5276C29BC3}"/>
              </a:ext>
            </a:extLst>
          </p:cNvPr>
          <p:cNvPicPr>
            <a:picLocks noChangeAspect="1" noChangeArrowheads="1"/>
          </p:cNvPicPr>
          <p:nvPr/>
        </p:nvPicPr>
        <p:blipFill rotWithShape="1">
          <a:blip r:embed="rId2" cstate="print">
            <a:alphaModFix amt="50000"/>
            <a:extLst>
              <a:ext uri="{28A0092B-C50C-407E-A947-70E740481C1C}">
                <a14:useLocalDpi xmlns:a14="http://schemas.microsoft.com/office/drawing/2010/main" val="0"/>
              </a:ext>
            </a:extLst>
          </a:blip>
          <a:srcRect b="-2"/>
          <a:stretch/>
        </p:blipFill>
        <p:spPr bwMode="auto">
          <a:xfrm>
            <a:off x="20" y="1"/>
            <a:ext cx="9143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4C5AFB3F-CFD2-2149-D32E-AEA17E252056}"/>
              </a:ext>
            </a:extLst>
          </p:cNvPr>
          <p:cNvSpPr>
            <a:spLocks noGrp="1"/>
          </p:cNvSpPr>
          <p:nvPr>
            <p:ph type="ctrTitle"/>
          </p:nvPr>
        </p:nvSpPr>
        <p:spPr>
          <a:xfrm>
            <a:off x="1143000" y="1122362"/>
            <a:ext cx="6858000" cy="2900518"/>
          </a:xfrm>
        </p:spPr>
        <p:txBody>
          <a:bodyPr>
            <a:normAutofit/>
          </a:bodyPr>
          <a:lstStyle/>
          <a:p>
            <a:r>
              <a:rPr lang="en-US" sz="7200" b="1" dirty="0">
                <a:solidFill>
                  <a:srgbClr val="FFFFFF"/>
                </a:solidFill>
                <a:latin typeface="+mn-lt"/>
              </a:rPr>
              <a:t>Plucking Calvin’s TULIP</a:t>
            </a:r>
          </a:p>
        </p:txBody>
      </p:sp>
      <p:sp>
        <p:nvSpPr>
          <p:cNvPr id="3" name="Subtitle 2">
            <a:extLst>
              <a:ext uri="{FF2B5EF4-FFF2-40B4-BE49-F238E27FC236}">
                <a16:creationId xmlns:a16="http://schemas.microsoft.com/office/drawing/2014/main" id="{333F94DE-68D2-8F63-9C9B-7674BBA98CAA}"/>
              </a:ext>
            </a:extLst>
          </p:cNvPr>
          <p:cNvSpPr>
            <a:spLocks noGrp="1"/>
          </p:cNvSpPr>
          <p:nvPr>
            <p:ph type="subTitle" idx="1"/>
          </p:nvPr>
        </p:nvSpPr>
        <p:spPr>
          <a:xfrm>
            <a:off x="1143000" y="4159404"/>
            <a:ext cx="6858000" cy="1098395"/>
          </a:xfrm>
        </p:spPr>
        <p:txBody>
          <a:bodyPr>
            <a:normAutofit/>
          </a:bodyPr>
          <a:lstStyle/>
          <a:p>
            <a:r>
              <a:rPr lang="en-US" sz="3600" b="1" dirty="0">
                <a:solidFill>
                  <a:srgbClr val="FFFFFF"/>
                </a:solidFill>
              </a:rPr>
              <a:t>Refuting the 5 Points of Calvinism</a:t>
            </a:r>
          </a:p>
        </p:txBody>
      </p:sp>
    </p:spTree>
    <p:extLst>
      <p:ext uri="{BB962C8B-B14F-4D97-AF65-F5344CB8AC3E}">
        <p14:creationId xmlns:p14="http://schemas.microsoft.com/office/powerpoint/2010/main" val="356846418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2808F-712A-E976-D499-D580603FFB69}"/>
              </a:ext>
            </a:extLst>
          </p:cNvPr>
          <p:cNvSpPr>
            <a:spLocks noGrp="1"/>
          </p:cNvSpPr>
          <p:nvPr>
            <p:ph type="title"/>
          </p:nvPr>
        </p:nvSpPr>
        <p:spPr/>
        <p:txBody>
          <a:bodyPr>
            <a:normAutofit/>
          </a:bodyPr>
          <a:lstStyle/>
          <a:p>
            <a:pPr algn="ctr"/>
            <a:r>
              <a:rPr lang="en-US" b="1" dirty="0">
                <a:latin typeface="+mn-lt"/>
              </a:rPr>
              <a:t>5. Perseverance of the Saints</a:t>
            </a:r>
          </a:p>
        </p:txBody>
      </p:sp>
      <p:sp>
        <p:nvSpPr>
          <p:cNvPr id="3" name="Content Placeholder 2">
            <a:extLst>
              <a:ext uri="{FF2B5EF4-FFF2-40B4-BE49-F238E27FC236}">
                <a16:creationId xmlns:a16="http://schemas.microsoft.com/office/drawing/2014/main" id="{B293D389-4085-A37E-4361-4C20D69239EF}"/>
              </a:ext>
            </a:extLst>
          </p:cNvPr>
          <p:cNvSpPr>
            <a:spLocks noGrp="1"/>
          </p:cNvSpPr>
          <p:nvPr>
            <p:ph idx="1"/>
          </p:nvPr>
        </p:nvSpPr>
        <p:spPr/>
        <p:txBody>
          <a:bodyPr>
            <a:normAutofit/>
          </a:bodyPr>
          <a:lstStyle/>
          <a:p>
            <a:r>
              <a:rPr lang="en-US" b="1" dirty="0"/>
              <a:t>Christians are kept in the power of God and can never do anything to cause themselves to be lost.</a:t>
            </a:r>
          </a:p>
          <a:p>
            <a:r>
              <a:rPr lang="en-US" b="1" dirty="0"/>
              <a:t>“Once Saved - Always Saved”</a:t>
            </a:r>
          </a:p>
        </p:txBody>
      </p:sp>
    </p:spTree>
    <p:extLst>
      <p:ext uri="{BB962C8B-B14F-4D97-AF65-F5344CB8AC3E}">
        <p14:creationId xmlns:p14="http://schemas.microsoft.com/office/powerpoint/2010/main" val="2560915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The 5 Points of Calvinism Song - YouTube">
            <a:extLst>
              <a:ext uri="{FF2B5EF4-FFF2-40B4-BE49-F238E27FC236}">
                <a16:creationId xmlns:a16="http://schemas.microsoft.com/office/drawing/2014/main" id="{D25FA734-935C-E768-CD53-C59F5482C0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57250"/>
            <a:ext cx="9144000" cy="5143500"/>
          </a:xfrm>
          <a:prstGeom prst="rect">
            <a:avLst/>
          </a:prstGeom>
          <a:noFill/>
          <a:extLst>
            <a:ext uri="{909E8E84-426E-40DD-AFC4-6F175D3DCCD1}">
              <a14:hiddenFill xmlns:a14="http://schemas.microsoft.com/office/drawing/2010/main">
                <a:solidFill>
                  <a:srgbClr val="FFFFFF"/>
                </a:solidFill>
              </a14:hiddenFill>
            </a:ext>
          </a:extLst>
        </p:spPr>
      </p:pic>
      <p:sp>
        <p:nvSpPr>
          <p:cNvPr id="2" name="Multiplication Sign 1">
            <a:extLst>
              <a:ext uri="{FF2B5EF4-FFF2-40B4-BE49-F238E27FC236}">
                <a16:creationId xmlns:a16="http://schemas.microsoft.com/office/drawing/2014/main" id="{2B12BACD-335F-E083-5B8E-9EA251F97749}"/>
              </a:ext>
            </a:extLst>
          </p:cNvPr>
          <p:cNvSpPr/>
          <p:nvPr/>
        </p:nvSpPr>
        <p:spPr>
          <a:xfrm>
            <a:off x="3408219" y="995796"/>
            <a:ext cx="4225636" cy="1068532"/>
          </a:xfrm>
          <a:prstGeom prst="mathMultiply">
            <a:avLst>
              <a:gd name="adj1" fmla="val 11851"/>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Multiplication Sign 2">
            <a:extLst>
              <a:ext uri="{FF2B5EF4-FFF2-40B4-BE49-F238E27FC236}">
                <a16:creationId xmlns:a16="http://schemas.microsoft.com/office/drawing/2014/main" id="{A34C29BC-4C10-0D9C-97A8-13430E33974C}"/>
              </a:ext>
            </a:extLst>
          </p:cNvPr>
          <p:cNvSpPr/>
          <p:nvPr/>
        </p:nvSpPr>
        <p:spPr>
          <a:xfrm>
            <a:off x="3422069" y="1965619"/>
            <a:ext cx="4225636" cy="1068532"/>
          </a:xfrm>
          <a:prstGeom prst="mathMultiply">
            <a:avLst>
              <a:gd name="adj1" fmla="val 11851"/>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Multiplication Sign 3">
            <a:extLst>
              <a:ext uri="{FF2B5EF4-FFF2-40B4-BE49-F238E27FC236}">
                <a16:creationId xmlns:a16="http://schemas.microsoft.com/office/drawing/2014/main" id="{4E730746-67C3-608C-083E-C7E1C904C9A1}"/>
              </a:ext>
            </a:extLst>
          </p:cNvPr>
          <p:cNvSpPr/>
          <p:nvPr/>
        </p:nvSpPr>
        <p:spPr>
          <a:xfrm>
            <a:off x="3435924" y="2976995"/>
            <a:ext cx="4225636" cy="1068532"/>
          </a:xfrm>
          <a:prstGeom prst="mathMultiply">
            <a:avLst>
              <a:gd name="adj1" fmla="val 11851"/>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775159"/>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2808F-712A-E976-D499-D580603FFB69}"/>
              </a:ext>
            </a:extLst>
          </p:cNvPr>
          <p:cNvSpPr>
            <a:spLocks noGrp="1"/>
          </p:cNvSpPr>
          <p:nvPr>
            <p:ph type="title"/>
          </p:nvPr>
        </p:nvSpPr>
        <p:spPr/>
        <p:txBody>
          <a:bodyPr>
            <a:normAutofit/>
          </a:bodyPr>
          <a:lstStyle/>
          <a:p>
            <a:pPr algn="ctr"/>
            <a:r>
              <a:rPr lang="en-US" b="1" dirty="0">
                <a:latin typeface="+mn-lt"/>
              </a:rPr>
              <a:t>5. Perseverance of the Saints</a:t>
            </a:r>
          </a:p>
        </p:txBody>
      </p:sp>
      <p:sp>
        <p:nvSpPr>
          <p:cNvPr id="3" name="Content Placeholder 2">
            <a:extLst>
              <a:ext uri="{FF2B5EF4-FFF2-40B4-BE49-F238E27FC236}">
                <a16:creationId xmlns:a16="http://schemas.microsoft.com/office/drawing/2014/main" id="{B293D389-4085-A37E-4361-4C20D69239EF}"/>
              </a:ext>
            </a:extLst>
          </p:cNvPr>
          <p:cNvSpPr>
            <a:spLocks noGrp="1"/>
          </p:cNvSpPr>
          <p:nvPr>
            <p:ph idx="1"/>
          </p:nvPr>
        </p:nvSpPr>
        <p:spPr/>
        <p:txBody>
          <a:bodyPr>
            <a:normAutofit/>
          </a:bodyPr>
          <a:lstStyle/>
          <a:p>
            <a:r>
              <a:rPr lang="en-US" b="1" dirty="0"/>
              <a:t>Christians are kept in the power of God and can never do anything to cause themselves to be lost.</a:t>
            </a:r>
          </a:p>
          <a:p>
            <a:r>
              <a:rPr lang="en-US" b="1" dirty="0"/>
              <a:t>“Once Saved - Always Saved”</a:t>
            </a:r>
          </a:p>
        </p:txBody>
      </p:sp>
      <p:sp>
        <p:nvSpPr>
          <p:cNvPr id="4" name="Rectangle: Rounded Corners 3">
            <a:extLst>
              <a:ext uri="{FF2B5EF4-FFF2-40B4-BE49-F238E27FC236}">
                <a16:creationId xmlns:a16="http://schemas.microsoft.com/office/drawing/2014/main" id="{B284F20D-D68B-EBA9-C6D7-8D18A261CE2D}"/>
              </a:ext>
            </a:extLst>
          </p:cNvPr>
          <p:cNvSpPr/>
          <p:nvPr/>
        </p:nvSpPr>
        <p:spPr>
          <a:xfrm>
            <a:off x="789711" y="3305464"/>
            <a:ext cx="7647710" cy="3048000"/>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B142B7B2-0975-A50A-1826-FC0F012F2A2D}"/>
              </a:ext>
            </a:extLst>
          </p:cNvPr>
          <p:cNvSpPr txBox="1"/>
          <p:nvPr/>
        </p:nvSpPr>
        <p:spPr>
          <a:xfrm>
            <a:off x="1357748" y="3865441"/>
            <a:ext cx="6511636" cy="193899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You have become estranged from Christ, </a:t>
            </a:r>
            <a:b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you who attempt to be justified by law; </a:t>
            </a:r>
            <a:b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you have fallen from grace. </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Galatians 5:4</a:t>
            </a:r>
          </a:p>
        </p:txBody>
      </p:sp>
    </p:spTree>
    <p:extLst>
      <p:ext uri="{BB962C8B-B14F-4D97-AF65-F5344CB8AC3E}">
        <p14:creationId xmlns:p14="http://schemas.microsoft.com/office/powerpoint/2010/main" val="24727296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52C35-F21D-12B3-8B8D-867ABB69CAAC}"/>
              </a:ext>
            </a:extLst>
          </p:cNvPr>
          <p:cNvSpPr>
            <a:spLocks noGrp="1"/>
          </p:cNvSpPr>
          <p:nvPr>
            <p:ph type="title"/>
          </p:nvPr>
        </p:nvSpPr>
        <p:spPr/>
        <p:txBody>
          <a:bodyPr/>
          <a:lstStyle/>
          <a:p>
            <a:pPr algn="ctr"/>
            <a:r>
              <a:rPr lang="en-US" b="1" dirty="0">
                <a:latin typeface="+mn-lt"/>
              </a:rPr>
              <a:t>Calvinism</a:t>
            </a:r>
          </a:p>
        </p:txBody>
      </p:sp>
      <p:sp>
        <p:nvSpPr>
          <p:cNvPr id="3" name="Content Placeholder 2">
            <a:extLst>
              <a:ext uri="{FF2B5EF4-FFF2-40B4-BE49-F238E27FC236}">
                <a16:creationId xmlns:a16="http://schemas.microsoft.com/office/drawing/2014/main" id="{D29EECB4-982A-08F6-C4EC-4EE7FDB98AA4}"/>
              </a:ext>
            </a:extLst>
          </p:cNvPr>
          <p:cNvSpPr>
            <a:spLocks noGrp="1"/>
          </p:cNvSpPr>
          <p:nvPr>
            <p:ph idx="1"/>
          </p:nvPr>
        </p:nvSpPr>
        <p:spPr/>
        <p:txBody>
          <a:bodyPr>
            <a:normAutofit/>
          </a:bodyPr>
          <a:lstStyle/>
          <a:p>
            <a:r>
              <a:rPr lang="en-US" sz="3200" b="1" i="1" dirty="0"/>
              <a:t>Does NOT Scripturally reconcile God’s sovereignty and man’s freewill.  </a:t>
            </a:r>
          </a:p>
          <a:p>
            <a:endParaRPr lang="en-US" sz="800" b="1" i="1" dirty="0"/>
          </a:p>
          <a:p>
            <a:r>
              <a:rPr lang="en-US" sz="3200" b="1" i="1" dirty="0"/>
              <a:t>Does NOT defend the honor and majesty of God. </a:t>
            </a:r>
          </a:p>
          <a:p>
            <a:endParaRPr lang="en-US" sz="800" b="1" i="1" dirty="0"/>
          </a:p>
          <a:p>
            <a:r>
              <a:rPr lang="en-US" sz="3200" b="1" i="1" dirty="0"/>
              <a:t>Appeals to those who are spiritually lazy. </a:t>
            </a:r>
          </a:p>
          <a:p>
            <a:endParaRPr lang="en-US" sz="800" b="1" i="1" dirty="0"/>
          </a:p>
          <a:p>
            <a:r>
              <a:rPr lang="en-US" sz="3200" b="1" i="1" dirty="0"/>
              <a:t>Can influence Christians if we are not careful! </a:t>
            </a:r>
          </a:p>
        </p:txBody>
      </p:sp>
    </p:spTree>
    <p:extLst>
      <p:ext uri="{BB962C8B-B14F-4D97-AF65-F5344CB8AC3E}">
        <p14:creationId xmlns:p14="http://schemas.microsoft.com/office/powerpoint/2010/main" val="3221191519"/>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6095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37296-1E97-FEA8-CD5D-ECB34AC57DC4}"/>
              </a:ext>
            </a:extLst>
          </p:cNvPr>
          <p:cNvSpPr>
            <a:spLocks noGrp="1"/>
          </p:cNvSpPr>
          <p:nvPr>
            <p:ph type="title"/>
          </p:nvPr>
        </p:nvSpPr>
        <p:spPr/>
        <p:txBody>
          <a:bodyPr/>
          <a:lstStyle/>
          <a:p>
            <a:pPr algn="ctr"/>
            <a:r>
              <a:rPr lang="en-US" b="1" dirty="0">
                <a:latin typeface="+mn-lt"/>
              </a:rPr>
              <a:t>Calvinism</a:t>
            </a:r>
          </a:p>
        </p:txBody>
      </p:sp>
      <p:sp>
        <p:nvSpPr>
          <p:cNvPr id="3" name="Content Placeholder 2">
            <a:extLst>
              <a:ext uri="{FF2B5EF4-FFF2-40B4-BE49-F238E27FC236}">
                <a16:creationId xmlns:a16="http://schemas.microsoft.com/office/drawing/2014/main" id="{91A1F1FC-21F7-0C77-5FDF-24D9CB82AA81}"/>
              </a:ext>
            </a:extLst>
          </p:cNvPr>
          <p:cNvSpPr>
            <a:spLocks noGrp="1"/>
          </p:cNvSpPr>
          <p:nvPr>
            <p:ph idx="1"/>
          </p:nvPr>
        </p:nvSpPr>
        <p:spPr>
          <a:xfrm>
            <a:off x="628650" y="1825625"/>
            <a:ext cx="4137314" cy="4351338"/>
          </a:xfrm>
        </p:spPr>
        <p:txBody>
          <a:bodyPr/>
          <a:lstStyle/>
          <a:p>
            <a:r>
              <a:rPr lang="en-US" b="1" dirty="0"/>
              <a:t>John Calvin (1509-1564)</a:t>
            </a:r>
          </a:p>
          <a:p>
            <a:r>
              <a:rPr lang="en-US" b="1" dirty="0"/>
              <a:t>Influenced by writings of Augustine (354-430 A.D.)</a:t>
            </a:r>
          </a:p>
          <a:p>
            <a:r>
              <a:rPr lang="en-US" b="1" dirty="0"/>
              <a:t>Today, Calvinism is also known as Reformed Theology.</a:t>
            </a:r>
          </a:p>
        </p:txBody>
      </p:sp>
      <p:pic>
        <p:nvPicPr>
          <p:cNvPr id="2050" name="Picture 2" descr="John Calvin: Capital Punishment for “Heretics” (Anabaptists, Etc.) | Dave  Armstrong">
            <a:extLst>
              <a:ext uri="{FF2B5EF4-FFF2-40B4-BE49-F238E27FC236}">
                <a16:creationId xmlns:a16="http://schemas.microsoft.com/office/drawing/2014/main" id="{8A32CE2B-C500-139E-D50D-98A143E469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57515" y="1825625"/>
            <a:ext cx="3457835" cy="4208318"/>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0162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37296-1E97-FEA8-CD5D-ECB34AC57DC4}"/>
              </a:ext>
            </a:extLst>
          </p:cNvPr>
          <p:cNvSpPr>
            <a:spLocks noGrp="1"/>
          </p:cNvSpPr>
          <p:nvPr>
            <p:ph type="title"/>
          </p:nvPr>
        </p:nvSpPr>
        <p:spPr/>
        <p:txBody>
          <a:bodyPr/>
          <a:lstStyle/>
          <a:p>
            <a:pPr algn="ctr"/>
            <a:r>
              <a:rPr lang="en-US" b="1" dirty="0">
                <a:latin typeface="+mn-lt"/>
              </a:rPr>
              <a:t>Calvinism</a:t>
            </a:r>
          </a:p>
        </p:txBody>
      </p:sp>
      <p:sp>
        <p:nvSpPr>
          <p:cNvPr id="3" name="Content Placeholder 2">
            <a:extLst>
              <a:ext uri="{FF2B5EF4-FFF2-40B4-BE49-F238E27FC236}">
                <a16:creationId xmlns:a16="http://schemas.microsoft.com/office/drawing/2014/main" id="{91A1F1FC-21F7-0C77-5FDF-24D9CB82AA81}"/>
              </a:ext>
            </a:extLst>
          </p:cNvPr>
          <p:cNvSpPr>
            <a:spLocks noGrp="1"/>
          </p:cNvSpPr>
          <p:nvPr>
            <p:ph idx="1"/>
          </p:nvPr>
        </p:nvSpPr>
        <p:spPr>
          <a:xfrm>
            <a:off x="628649" y="1825625"/>
            <a:ext cx="7886699" cy="4351338"/>
          </a:xfrm>
        </p:spPr>
        <p:txBody>
          <a:bodyPr/>
          <a:lstStyle/>
          <a:p>
            <a:r>
              <a:rPr lang="en-US" b="1" dirty="0"/>
              <a:t>Few denominations today are fully Calvinistic:</a:t>
            </a:r>
          </a:p>
          <a:p>
            <a:pPr lvl="1"/>
            <a:r>
              <a:rPr lang="en-US" b="1" dirty="0"/>
              <a:t>Presbyterian Churches</a:t>
            </a:r>
          </a:p>
          <a:p>
            <a:pPr lvl="1"/>
            <a:r>
              <a:rPr lang="en-US" b="1" dirty="0"/>
              <a:t>United Reformed Churches</a:t>
            </a:r>
          </a:p>
          <a:p>
            <a:pPr lvl="1"/>
            <a:r>
              <a:rPr lang="en-US" b="1" dirty="0"/>
              <a:t>Reformed Baptist Churches</a:t>
            </a:r>
          </a:p>
          <a:p>
            <a:endParaRPr lang="en-US" sz="800" b="1" dirty="0"/>
          </a:p>
          <a:p>
            <a:r>
              <a:rPr lang="en-US" b="1" dirty="0"/>
              <a:t>However, most Protestant churches hold to </a:t>
            </a:r>
            <a:r>
              <a:rPr lang="en-US" b="1"/>
              <a:t>some tenets </a:t>
            </a:r>
            <a:r>
              <a:rPr lang="en-US" b="1" dirty="0"/>
              <a:t>of Calvinism.</a:t>
            </a:r>
          </a:p>
          <a:p>
            <a:pPr lvl="1"/>
            <a:r>
              <a:rPr lang="en-US" b="1" dirty="0"/>
              <a:t>Lutheran Churches</a:t>
            </a:r>
          </a:p>
          <a:p>
            <a:pPr lvl="1"/>
            <a:r>
              <a:rPr lang="en-US" b="1" dirty="0"/>
              <a:t>Baptist Churches</a:t>
            </a:r>
          </a:p>
          <a:p>
            <a:pPr lvl="1"/>
            <a:r>
              <a:rPr lang="en-US" b="1" dirty="0"/>
              <a:t>Methodist Churches</a:t>
            </a:r>
          </a:p>
        </p:txBody>
      </p:sp>
    </p:spTree>
    <p:extLst>
      <p:ext uri="{BB962C8B-B14F-4D97-AF65-F5344CB8AC3E}">
        <p14:creationId xmlns:p14="http://schemas.microsoft.com/office/powerpoint/2010/main" val="1942251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The 5 Points of Calvinism Song - YouTube">
            <a:extLst>
              <a:ext uri="{FF2B5EF4-FFF2-40B4-BE49-F238E27FC236}">
                <a16:creationId xmlns:a16="http://schemas.microsoft.com/office/drawing/2014/main" id="{D25FA734-935C-E768-CD53-C59F5482C0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57250"/>
            <a:ext cx="9144000" cy="5143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5573364"/>
      </p:ext>
    </p:extLst>
  </p:cSld>
  <p:clrMapOvr>
    <a:masterClrMapping/>
  </p:clrMapOvr>
  <p:transition spd="slow">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2808F-712A-E976-D499-D580603FFB69}"/>
              </a:ext>
            </a:extLst>
          </p:cNvPr>
          <p:cNvSpPr>
            <a:spLocks noGrp="1"/>
          </p:cNvSpPr>
          <p:nvPr>
            <p:ph type="title"/>
          </p:nvPr>
        </p:nvSpPr>
        <p:spPr/>
        <p:txBody>
          <a:bodyPr/>
          <a:lstStyle/>
          <a:p>
            <a:pPr algn="ctr"/>
            <a:r>
              <a:rPr lang="en-US" b="1" dirty="0">
                <a:latin typeface="+mn-lt"/>
              </a:rPr>
              <a:t>1. Total Depravity</a:t>
            </a:r>
          </a:p>
        </p:txBody>
      </p:sp>
      <p:sp>
        <p:nvSpPr>
          <p:cNvPr id="3" name="Content Placeholder 2">
            <a:extLst>
              <a:ext uri="{FF2B5EF4-FFF2-40B4-BE49-F238E27FC236}">
                <a16:creationId xmlns:a16="http://schemas.microsoft.com/office/drawing/2014/main" id="{B293D389-4085-A37E-4361-4C20D69239EF}"/>
              </a:ext>
            </a:extLst>
          </p:cNvPr>
          <p:cNvSpPr>
            <a:spLocks noGrp="1"/>
          </p:cNvSpPr>
          <p:nvPr>
            <p:ph idx="1"/>
          </p:nvPr>
        </p:nvSpPr>
        <p:spPr/>
        <p:txBody>
          <a:bodyPr/>
          <a:lstStyle/>
          <a:p>
            <a:r>
              <a:rPr lang="en-US" b="1" dirty="0"/>
              <a:t>Because of the sin of Adam, all people are born totally depraved (sinful, corrupted). </a:t>
            </a:r>
          </a:p>
          <a:p>
            <a:r>
              <a:rPr lang="en-US" b="1" dirty="0"/>
              <a:t>This is inherited from our parents, who got it from their parents. </a:t>
            </a:r>
          </a:p>
          <a:p>
            <a:r>
              <a:rPr lang="en-US" b="1" dirty="0"/>
              <a:t>All people are depraved sinners because the sin of Adam has been passed down to all of mankind. </a:t>
            </a:r>
          </a:p>
        </p:txBody>
      </p:sp>
    </p:spTree>
    <p:extLst>
      <p:ext uri="{BB962C8B-B14F-4D97-AF65-F5344CB8AC3E}">
        <p14:creationId xmlns:p14="http://schemas.microsoft.com/office/powerpoint/2010/main" val="199661427"/>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2808F-712A-E976-D499-D580603FFB69}"/>
              </a:ext>
            </a:extLst>
          </p:cNvPr>
          <p:cNvSpPr>
            <a:spLocks noGrp="1"/>
          </p:cNvSpPr>
          <p:nvPr>
            <p:ph type="title"/>
          </p:nvPr>
        </p:nvSpPr>
        <p:spPr/>
        <p:txBody>
          <a:bodyPr/>
          <a:lstStyle/>
          <a:p>
            <a:pPr algn="ctr"/>
            <a:r>
              <a:rPr lang="en-US" b="1" dirty="0">
                <a:latin typeface="+mn-lt"/>
              </a:rPr>
              <a:t>1. Total Depravity</a:t>
            </a:r>
          </a:p>
        </p:txBody>
      </p:sp>
      <p:sp>
        <p:nvSpPr>
          <p:cNvPr id="3" name="Content Placeholder 2">
            <a:extLst>
              <a:ext uri="{FF2B5EF4-FFF2-40B4-BE49-F238E27FC236}">
                <a16:creationId xmlns:a16="http://schemas.microsoft.com/office/drawing/2014/main" id="{B293D389-4085-A37E-4361-4C20D69239EF}"/>
              </a:ext>
            </a:extLst>
          </p:cNvPr>
          <p:cNvSpPr>
            <a:spLocks noGrp="1"/>
          </p:cNvSpPr>
          <p:nvPr>
            <p:ph idx="1"/>
          </p:nvPr>
        </p:nvSpPr>
        <p:spPr/>
        <p:txBody>
          <a:bodyPr/>
          <a:lstStyle/>
          <a:p>
            <a:r>
              <a:rPr lang="en-US" b="1" dirty="0"/>
              <a:t>Because of the sin of Adam, all people are born totally depraved (sinful, corrupted). </a:t>
            </a:r>
          </a:p>
          <a:p>
            <a:r>
              <a:rPr lang="en-US" b="1" dirty="0"/>
              <a:t>This is inherited from our parents, who got it from their parents. </a:t>
            </a:r>
          </a:p>
          <a:p>
            <a:r>
              <a:rPr lang="en-US" b="1" dirty="0"/>
              <a:t>All people are depraved sinners because the sin of Adam has been passed down to all of mankind. </a:t>
            </a:r>
          </a:p>
        </p:txBody>
      </p:sp>
      <p:sp>
        <p:nvSpPr>
          <p:cNvPr id="4" name="Rectangle: Rounded Corners 3">
            <a:extLst>
              <a:ext uri="{FF2B5EF4-FFF2-40B4-BE49-F238E27FC236}">
                <a16:creationId xmlns:a16="http://schemas.microsoft.com/office/drawing/2014/main" id="{639A0614-E383-AD63-4FE5-B73D5CF943FC}"/>
              </a:ext>
            </a:extLst>
          </p:cNvPr>
          <p:cNvSpPr/>
          <p:nvPr/>
        </p:nvSpPr>
        <p:spPr>
          <a:xfrm>
            <a:off x="443345" y="2729345"/>
            <a:ext cx="8395855" cy="3832804"/>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C7F73A5D-365B-1C4B-77B3-BCDDA3C0DCFC}"/>
              </a:ext>
            </a:extLst>
          </p:cNvPr>
          <p:cNvSpPr txBox="1"/>
          <p:nvPr/>
        </p:nvSpPr>
        <p:spPr>
          <a:xfrm>
            <a:off x="942109" y="3172691"/>
            <a:ext cx="7342909" cy="280076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The soul who sins shall die. The son shall not bear the guilt of the father, nor the father bear the guilt of the son. The righteousness of the righteous shall be upon himself, and the wickedness of the wicked shall be upon himself. </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Ezekiel 18:20</a:t>
            </a:r>
          </a:p>
        </p:txBody>
      </p:sp>
    </p:spTree>
    <p:extLst>
      <p:ext uri="{BB962C8B-B14F-4D97-AF65-F5344CB8AC3E}">
        <p14:creationId xmlns:p14="http://schemas.microsoft.com/office/powerpoint/2010/main" val="18782430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2808F-712A-E976-D499-D580603FFB69}"/>
              </a:ext>
            </a:extLst>
          </p:cNvPr>
          <p:cNvSpPr>
            <a:spLocks noGrp="1"/>
          </p:cNvSpPr>
          <p:nvPr>
            <p:ph type="title"/>
          </p:nvPr>
        </p:nvSpPr>
        <p:spPr/>
        <p:txBody>
          <a:bodyPr/>
          <a:lstStyle/>
          <a:p>
            <a:pPr algn="ctr"/>
            <a:r>
              <a:rPr lang="en-US" b="1" dirty="0">
                <a:latin typeface="+mn-lt"/>
              </a:rPr>
              <a:t>1. Total Depravity</a:t>
            </a:r>
          </a:p>
        </p:txBody>
      </p:sp>
      <p:sp>
        <p:nvSpPr>
          <p:cNvPr id="3" name="Content Placeholder 2">
            <a:extLst>
              <a:ext uri="{FF2B5EF4-FFF2-40B4-BE49-F238E27FC236}">
                <a16:creationId xmlns:a16="http://schemas.microsoft.com/office/drawing/2014/main" id="{B293D389-4085-A37E-4361-4C20D69239EF}"/>
              </a:ext>
            </a:extLst>
          </p:cNvPr>
          <p:cNvSpPr>
            <a:spLocks noGrp="1"/>
          </p:cNvSpPr>
          <p:nvPr>
            <p:ph idx="1"/>
          </p:nvPr>
        </p:nvSpPr>
        <p:spPr/>
        <p:txBody>
          <a:bodyPr/>
          <a:lstStyle/>
          <a:p>
            <a:r>
              <a:rPr lang="en-US" b="1" dirty="0"/>
              <a:t>Because of the sin of Adam, all people are born totally depraved (sinful, corrupted). </a:t>
            </a:r>
          </a:p>
          <a:p>
            <a:r>
              <a:rPr lang="en-US" b="1" dirty="0"/>
              <a:t>This is inherited from our parents, who got it from their parents. </a:t>
            </a:r>
          </a:p>
          <a:p>
            <a:r>
              <a:rPr lang="en-US" b="1" dirty="0"/>
              <a:t>All people are depraved sinners because the sin of Adam has been passed down to all of mankind. </a:t>
            </a:r>
          </a:p>
        </p:txBody>
      </p:sp>
      <p:sp>
        <p:nvSpPr>
          <p:cNvPr id="4" name="Rectangle: Rounded Corners 3">
            <a:extLst>
              <a:ext uri="{FF2B5EF4-FFF2-40B4-BE49-F238E27FC236}">
                <a16:creationId xmlns:a16="http://schemas.microsoft.com/office/drawing/2014/main" id="{639A0614-E383-AD63-4FE5-B73D5CF943FC}"/>
              </a:ext>
            </a:extLst>
          </p:cNvPr>
          <p:cNvSpPr/>
          <p:nvPr/>
        </p:nvSpPr>
        <p:spPr>
          <a:xfrm>
            <a:off x="443345" y="2729345"/>
            <a:ext cx="8395855" cy="3832804"/>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C7F73A5D-365B-1C4B-77B3-BCDDA3C0DCFC}"/>
              </a:ext>
            </a:extLst>
          </p:cNvPr>
          <p:cNvSpPr txBox="1"/>
          <p:nvPr/>
        </p:nvSpPr>
        <p:spPr>
          <a:xfrm>
            <a:off x="942109" y="3172691"/>
            <a:ext cx="7342909" cy="280076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I call heaven and earth as witnesses today against you, that I have set before you life and death, blessing and cursing; therefore choose life, that both you and your descendants may live. </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Deuteronomy 30:19</a:t>
            </a:r>
          </a:p>
        </p:txBody>
      </p:sp>
    </p:spTree>
    <p:extLst>
      <p:ext uri="{BB962C8B-B14F-4D97-AF65-F5344CB8AC3E}">
        <p14:creationId xmlns:p14="http://schemas.microsoft.com/office/powerpoint/2010/main" val="1150737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2808F-712A-E976-D499-D580603FFB69}"/>
              </a:ext>
            </a:extLst>
          </p:cNvPr>
          <p:cNvSpPr>
            <a:spLocks noGrp="1"/>
          </p:cNvSpPr>
          <p:nvPr>
            <p:ph type="title"/>
          </p:nvPr>
        </p:nvSpPr>
        <p:spPr/>
        <p:txBody>
          <a:bodyPr/>
          <a:lstStyle/>
          <a:p>
            <a:pPr algn="ctr"/>
            <a:r>
              <a:rPr lang="en-US" b="1" dirty="0">
                <a:latin typeface="+mn-lt"/>
              </a:rPr>
              <a:t>2. Unconditional Election</a:t>
            </a:r>
          </a:p>
        </p:txBody>
      </p:sp>
      <p:sp>
        <p:nvSpPr>
          <p:cNvPr id="3" name="Content Placeholder 2">
            <a:extLst>
              <a:ext uri="{FF2B5EF4-FFF2-40B4-BE49-F238E27FC236}">
                <a16:creationId xmlns:a16="http://schemas.microsoft.com/office/drawing/2014/main" id="{B293D389-4085-A37E-4361-4C20D69239EF}"/>
              </a:ext>
            </a:extLst>
          </p:cNvPr>
          <p:cNvSpPr>
            <a:spLocks noGrp="1"/>
          </p:cNvSpPr>
          <p:nvPr>
            <p:ph idx="1"/>
          </p:nvPr>
        </p:nvSpPr>
        <p:spPr/>
        <p:txBody>
          <a:bodyPr/>
          <a:lstStyle/>
          <a:p>
            <a:r>
              <a:rPr lang="en-US" b="1" dirty="0"/>
              <a:t>Since we are totally depraved from birth, it is impossible for us to choose to serve God.</a:t>
            </a:r>
          </a:p>
          <a:p>
            <a:r>
              <a:rPr lang="en-US" b="1" dirty="0"/>
              <a:t>Only an act of God can make us spiritually minded in any way. </a:t>
            </a:r>
          </a:p>
          <a:p>
            <a:r>
              <a:rPr lang="en-US" b="1" dirty="0"/>
              <a:t>Therefore – God chooses who will be saved. </a:t>
            </a:r>
          </a:p>
          <a:p>
            <a:r>
              <a:rPr lang="en-US" b="1" dirty="0"/>
              <a:t>Consequently, He also chooses who will be lost. </a:t>
            </a:r>
          </a:p>
          <a:p>
            <a:r>
              <a:rPr lang="en-US" b="1" dirty="0"/>
              <a:t>“Unconditional” means this choice was not based on us, only on God’s sovereignty and good pleasure. </a:t>
            </a:r>
          </a:p>
        </p:txBody>
      </p:sp>
    </p:spTree>
    <p:extLst>
      <p:ext uri="{BB962C8B-B14F-4D97-AF65-F5344CB8AC3E}">
        <p14:creationId xmlns:p14="http://schemas.microsoft.com/office/powerpoint/2010/main" val="2056053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4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F46216B-77A9-411A-B9D3-5023FCB70208}"/>
    </a:ext>
  </a:extLst>
</a:theme>
</file>

<file path=ppt/theme/theme2.xml><?xml version="1.0" encoding="utf-8"?>
<a:theme xmlns:a="http://schemas.openxmlformats.org/drawingml/2006/main" name="5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7111</TotalTime>
  <Words>1462</Words>
  <Application>Microsoft Office PowerPoint</Application>
  <PresentationFormat>On-screen Show (4:3)</PresentationFormat>
  <Paragraphs>129</Paragraphs>
  <Slides>24</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24</vt:i4>
      </vt:variant>
    </vt:vector>
  </HeadingPairs>
  <TitlesOfParts>
    <vt:vector size="29" baseType="lpstr">
      <vt:lpstr>Arial</vt:lpstr>
      <vt:lpstr>Calibri</vt:lpstr>
      <vt:lpstr>Calibri Light</vt:lpstr>
      <vt:lpstr>4_Office Theme</vt:lpstr>
      <vt:lpstr>5_Office Theme</vt:lpstr>
      <vt:lpstr>PowerPoint Presentation</vt:lpstr>
      <vt:lpstr>Plucking Calvin’s TULIP</vt:lpstr>
      <vt:lpstr>Calvinism</vt:lpstr>
      <vt:lpstr>Calvinism</vt:lpstr>
      <vt:lpstr>PowerPoint Presentation</vt:lpstr>
      <vt:lpstr>1. Total Depravity</vt:lpstr>
      <vt:lpstr>1. Total Depravity</vt:lpstr>
      <vt:lpstr>1. Total Depravity</vt:lpstr>
      <vt:lpstr>2. Unconditional Election</vt:lpstr>
      <vt:lpstr>2. Unconditional Election</vt:lpstr>
      <vt:lpstr>2. Unconditional Election</vt:lpstr>
      <vt:lpstr>2. Unconditional Election</vt:lpstr>
      <vt:lpstr>3. Limited Atonement</vt:lpstr>
      <vt:lpstr>3. Limited Atonement</vt:lpstr>
      <vt:lpstr>3. Limited Atonement</vt:lpstr>
      <vt:lpstr>3. Limited Atonement</vt:lpstr>
      <vt:lpstr>4. Irresistible Grace</vt:lpstr>
      <vt:lpstr>4. Irresistible Grace</vt:lpstr>
      <vt:lpstr>4. Irresistible Grace</vt:lpstr>
      <vt:lpstr>5. Perseverance of the Saints</vt:lpstr>
      <vt:lpstr>PowerPoint Presentation</vt:lpstr>
      <vt:lpstr>5. Perseverance of the Saints</vt:lpstr>
      <vt:lpstr>Calvinism</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222</cp:revision>
  <dcterms:created xsi:type="dcterms:W3CDTF">2008-03-16T18:22:36Z</dcterms:created>
  <dcterms:modified xsi:type="dcterms:W3CDTF">2023-03-13T14:24:09Z</dcterms:modified>
</cp:coreProperties>
</file>